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ags/tag1.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4.xml" ContentType="application/vnd.openxmlformats-officedocument.presentationml.notesSlide+xml"/>
  <Override PartName="/ppt/charts/chart12.xml" ContentType="application/vnd.openxmlformats-officedocument.drawingml.chart+xml"/>
  <Override PartName="/ppt/notesSlides/notesSlide5.xml" ContentType="application/vnd.openxmlformats-officedocument.presentationml.notesSlide+xml"/>
  <Override PartName="/ppt/charts/chart13.xml" ContentType="application/vnd.openxmlformats-officedocument.drawingml.chart+xml"/>
  <Override PartName="/ppt/notesSlides/notesSlide6.xml" ContentType="application/vnd.openxmlformats-officedocument.presentationml.notesSlide+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5.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6.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7.xml" ContentType="application/vnd.openxmlformats-officedocument.presentationml.notesSlide+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8.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8.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9.xml" ContentType="application/vnd.openxmlformats-officedocument.presentationml.notesSlide+xml"/>
  <Override PartName="/ppt/charts/chart21.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2.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10.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notesSlides/notesSlide11.xml" ContentType="application/vnd.openxmlformats-officedocument.presentationml.notesSlide+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notesSlides/notesSlide12.xml" ContentType="application/vnd.openxmlformats-officedocument.presentationml.notesSlide+xml"/>
  <Override PartName="/ppt/charts/chart28.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3.xml" ContentType="application/vnd.openxmlformats-officedocument.presentationml.notesSlide+xml"/>
  <Override PartName="/ppt/charts/chart2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30.xml" ContentType="application/vnd.openxmlformats-officedocument.drawingml.chart+xml"/>
  <Override PartName="/ppt/notesSlides/notesSlide14.xml" ContentType="application/vnd.openxmlformats-officedocument.presentationml.notesSlide+xml"/>
  <Override PartName="/ppt/charts/chart31.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32.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33.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15.xml" ContentType="application/vnd.openxmlformats-officedocument.presentationml.notesSlide+xml"/>
  <Override PartName="/ppt/charts/chart34.xml" ContentType="application/vnd.openxmlformats-officedocument.drawingml.chart+xml"/>
  <Override PartName="/ppt/notesSlides/notesSlide16.xml" ContentType="application/vnd.openxmlformats-officedocument.presentationml.notesSlide+xml"/>
  <Override PartName="/ppt/charts/chart35.xml" ContentType="application/vnd.openxmlformats-officedocument.drawingml.chart+xml"/>
  <Override PartName="/ppt/charts/chart36.xml" ContentType="application/vnd.openxmlformats-officedocument.drawingml.chart+xml"/>
  <Override PartName="/ppt/charts/chart37.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38.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4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6"/>
  </p:sldMasterIdLst>
  <p:notesMasterIdLst>
    <p:notesMasterId r:id="rId38"/>
  </p:notesMasterIdLst>
  <p:sldIdLst>
    <p:sldId id="2147327845" r:id="rId7"/>
    <p:sldId id="2147328029" r:id="rId8"/>
    <p:sldId id="2147327905" r:id="rId9"/>
    <p:sldId id="2147328072" r:id="rId10"/>
    <p:sldId id="3750" r:id="rId11"/>
    <p:sldId id="2147328030" r:id="rId12"/>
    <p:sldId id="2147328031" r:id="rId13"/>
    <p:sldId id="2147328073" r:id="rId14"/>
    <p:sldId id="2147328067" r:id="rId15"/>
    <p:sldId id="2147328032" r:id="rId16"/>
    <p:sldId id="2147328033" r:id="rId17"/>
    <p:sldId id="2147328004" r:id="rId18"/>
    <p:sldId id="2147328059" r:id="rId19"/>
    <p:sldId id="2147328002" r:id="rId20"/>
    <p:sldId id="2147328034" r:id="rId21"/>
    <p:sldId id="2147328015" r:id="rId22"/>
    <p:sldId id="2147327997" r:id="rId23"/>
    <p:sldId id="2147328074" r:id="rId24"/>
    <p:sldId id="466" r:id="rId25"/>
    <p:sldId id="2147328075" r:id="rId26"/>
    <p:sldId id="2147328076" r:id="rId27"/>
    <p:sldId id="2147328077" r:id="rId28"/>
    <p:sldId id="2147328078" r:id="rId29"/>
    <p:sldId id="2147328079" r:id="rId30"/>
    <p:sldId id="2147328035" r:id="rId31"/>
    <p:sldId id="3759" r:id="rId32"/>
    <p:sldId id="3762" r:id="rId33"/>
    <p:sldId id="3763" r:id="rId34"/>
    <p:sldId id="3764" r:id="rId35"/>
    <p:sldId id="2147328064" r:id="rId36"/>
    <p:sldId id="2147327885" r:id="rId37"/>
  </p:sldIdLst>
  <p:sldSz cx="12192000" cy="6858000"/>
  <p:notesSz cx="6797675" cy="9926638"/>
  <p:embeddedFontLst>
    <p:embeddedFont>
      <p:font typeface="Calibri" panose="020F0502020204030204" pitchFamily="34" charset="0"/>
      <p:regular r:id="rId39"/>
      <p:bold r:id="rId40"/>
      <p:italic r:id="rId41"/>
      <p:boldItalic r:id="rId42"/>
    </p:embeddedFont>
    <p:embeddedFont>
      <p:font typeface="Montserrat" panose="00000500000000000000" pitchFamily="2" charset="0"/>
      <p:regular r:id="rId43"/>
      <p:bold r:id="rId44"/>
      <p:italic r:id="rId45"/>
      <p:boldItalic r:id="rId46"/>
    </p:embeddedFont>
    <p:embeddedFont>
      <p:font typeface="Montserrat ExtraLight" panose="020B0604020202020204" pitchFamily="2" charset="0"/>
      <p:regular r:id="rId47"/>
      <p:italic r:id="rId48"/>
    </p:embeddedFont>
    <p:embeddedFont>
      <p:font typeface="Montserrat Light" panose="020B0604020202020204" pitchFamily="2" charset="0"/>
      <p:regular r:id="rId49"/>
      <p: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86C7"/>
    <a:srgbClr val="784492"/>
    <a:srgbClr val="CBAED9"/>
    <a:srgbClr val="D7D8D7"/>
    <a:srgbClr val="D00E59"/>
    <a:srgbClr val="FFFFFF"/>
    <a:srgbClr val="0084BE"/>
    <a:srgbClr val="81B530"/>
    <a:srgbClr val="EBEBEB"/>
    <a:srgbClr val="8687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05" autoAdjust="0"/>
    <p:restoredTop sz="95953" autoAdjust="0"/>
  </p:normalViewPr>
  <p:slideViewPr>
    <p:cSldViewPr snapToGrid="0">
      <p:cViewPr varScale="1">
        <p:scale>
          <a:sx n="68" d="100"/>
          <a:sy n="68" d="100"/>
        </p:scale>
        <p:origin x="1020" y="54"/>
      </p:cViewPr>
      <p:guideLst/>
    </p:cSldViewPr>
  </p:slideViewPr>
  <p:outlineViewPr>
    <p:cViewPr>
      <p:scale>
        <a:sx n="60" d="100"/>
        <a:sy n="60" d="100"/>
      </p:scale>
      <p:origin x="-104"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1.fntdata"/><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theme" Target="theme/theme1.xml"/><Relationship Id="rId5" Type="http://schemas.openxmlformats.org/officeDocument/2006/relationships/customXml" Target="../customXml/item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6.fntdata"/><Relationship Id="rId52"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2.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4.xml"/><Relationship Id="rId41" Type="http://schemas.openxmlformats.org/officeDocument/2006/relationships/font" Target="fonts/font3.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11.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2.xml"/><Relationship Id="rId1" Type="http://schemas.microsoft.com/office/2011/relationships/chartStyle" Target="style12.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3.xml"/><Relationship Id="rId1" Type="http://schemas.microsoft.com/office/2011/relationships/chartStyle" Target="style13.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4.xml"/><Relationship Id="rId1" Type="http://schemas.microsoft.com/office/2011/relationships/chartStyle" Target="style14.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5.xml"/><Relationship Id="rId1" Type="http://schemas.microsoft.com/office/2011/relationships/chartStyle" Target="style15.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6.xml"/><Relationship Id="rId1" Type="http://schemas.microsoft.com/office/2011/relationships/chartStyle" Target="style16.xml"/></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7.xml"/><Relationship Id="rId1" Type="http://schemas.microsoft.com/office/2011/relationships/chartStyle" Target="style17.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8.xml"/><Relationship Id="rId1" Type="http://schemas.microsoft.com/office/2011/relationships/chartStyle" Target="style18.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19.xml"/><Relationship Id="rId1" Type="http://schemas.microsoft.com/office/2011/relationships/chartStyle" Target="style19.xml"/></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0.xml"/><Relationship Id="rId1" Type="http://schemas.microsoft.com/office/2011/relationships/chartStyle" Target="style20.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1.xml"/><Relationship Id="rId1" Type="http://schemas.microsoft.com/office/2011/relationships/chartStyle" Target="style2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22.xml"/><Relationship Id="rId1" Type="http://schemas.microsoft.com/office/2011/relationships/chartStyle" Target="style22.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23.xml"/><Relationship Id="rId1" Type="http://schemas.microsoft.com/office/2011/relationships/chartStyle" Target="style23.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24.xml"/><Relationship Id="rId1" Type="http://schemas.microsoft.com/office/2011/relationships/chartStyle" Target="style24.xml"/></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25.xml"/><Relationship Id="rId1" Type="http://schemas.microsoft.com/office/2011/relationships/chartStyle" Target="style25.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26.xml"/><Relationship Id="rId1" Type="http://schemas.microsoft.com/office/2011/relationships/chartStyle" Target="style26.xml"/></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Worksheet38.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Worksheet39.xlsx"/></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Worksheet40.xlsx"/></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27.xml"/><Relationship Id="rId1" Type="http://schemas.microsoft.com/office/2011/relationships/chartStyle" Target="style27.xml"/></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10254917663469491"/>
          <c:y val="5.9615274931271937E-2"/>
          <c:w val="0.78031163670184067"/>
          <c:h val="0.94038469020160564"/>
        </c:manualLayout>
      </c:layout>
      <c:barChart>
        <c:barDir val="bar"/>
        <c:grouping val="clustered"/>
        <c:varyColors val="0"/>
        <c:ser>
          <c:idx val="0"/>
          <c:order val="0"/>
          <c:tx>
            <c:strRef>
              <c:f>Sheet1!$B$2</c:f>
              <c:strCache>
                <c:ptCount val="1"/>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Arial"/>
                    <a:cs typeface="Aria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Sheet1!$A$3:$A$12</c:f>
              <c:numCache>
                <c:formatCode>General</c:formatCode>
                <c:ptCount val="10"/>
              </c:numCache>
            </c:numRef>
          </c:cat>
          <c:val>
            <c:numRef>
              <c:f>Sheet1!$B$3:$B$12</c:f>
              <c:numCache>
                <c:formatCode>General</c:formatCode>
                <c:ptCount val="10"/>
                <c:pt idx="0">
                  <c:v>47</c:v>
                </c:pt>
                <c:pt idx="1">
                  <c:v>19</c:v>
                </c:pt>
                <c:pt idx="2">
                  <c:v>7</c:v>
                </c:pt>
                <c:pt idx="3">
                  <c:v>7</c:v>
                </c:pt>
                <c:pt idx="4">
                  <c:v>5</c:v>
                </c:pt>
                <c:pt idx="5">
                  <c:v>3</c:v>
                </c:pt>
                <c:pt idx="6">
                  <c:v>3</c:v>
                </c:pt>
                <c:pt idx="7">
                  <c:v>3</c:v>
                </c:pt>
                <c:pt idx="8">
                  <c:v>2</c:v>
                </c:pt>
                <c:pt idx="9">
                  <c:v>2</c:v>
                </c:pt>
              </c:numCache>
            </c:numRef>
          </c:val>
          <c:extLst>
            <c:ext xmlns:c16="http://schemas.microsoft.com/office/drawing/2014/chart" uri="{C3380CC4-5D6E-409C-BE32-E72D297353CC}">
              <c16:uniqueId val="{00000000-6A1B-495D-8A11-962CB06016AC}"/>
            </c:ext>
          </c:extLst>
        </c:ser>
        <c:ser>
          <c:idx val="1"/>
          <c:order val="1"/>
          <c:tx>
            <c:strRef>
              <c:f>Sheet1!$C$2</c:f>
              <c:strCache>
                <c:ptCount val="1"/>
              </c:strCache>
            </c:strRef>
          </c:tx>
          <c:spPr>
            <a:solidFill>
              <a:schemeClr val="accent6">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00000"/>
                    </a:solidFill>
                    <a:latin typeface="+mn-lt"/>
                    <a:ea typeface="Arial"/>
                    <a:cs typeface="Aria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Sheet1!$A$3:$A$12</c:f>
              <c:numCache>
                <c:formatCode>General</c:formatCode>
                <c:ptCount val="10"/>
              </c:numCache>
            </c:numRef>
          </c:cat>
          <c:val>
            <c:numRef>
              <c:f>Sheet1!$C$3:$C$12</c:f>
              <c:numCache>
                <c:formatCode>General</c:formatCode>
                <c:ptCount val="10"/>
                <c:pt idx="0">
                  <c:v>44</c:v>
                </c:pt>
                <c:pt idx="1">
                  <c:v>16</c:v>
                </c:pt>
                <c:pt idx="2">
                  <c:v>9</c:v>
                </c:pt>
                <c:pt idx="3">
                  <c:v>6</c:v>
                </c:pt>
                <c:pt idx="4">
                  <c:v>5</c:v>
                </c:pt>
                <c:pt idx="5">
                  <c:v>4</c:v>
                </c:pt>
                <c:pt idx="6">
                  <c:v>4</c:v>
                </c:pt>
                <c:pt idx="7">
                  <c:v>1</c:v>
                </c:pt>
                <c:pt idx="8">
                  <c:v>2</c:v>
                </c:pt>
                <c:pt idx="9">
                  <c:v>2</c:v>
                </c:pt>
              </c:numCache>
            </c:numRef>
          </c:val>
          <c:extLst>
            <c:ext xmlns:c16="http://schemas.microsoft.com/office/drawing/2014/chart" uri="{C3380CC4-5D6E-409C-BE32-E72D297353CC}">
              <c16:uniqueId val="{00000000-FF29-4E90-8518-A488D0141E04}"/>
            </c:ext>
          </c:extLst>
        </c:ser>
        <c:dLbls>
          <c:dLblPos val="ctr"/>
          <c:showLegendKey val="0"/>
          <c:showVal val="1"/>
          <c:showCatName val="0"/>
          <c:showSerName val="0"/>
          <c:showPercent val="0"/>
          <c:showBubbleSize val="0"/>
        </c:dLbls>
        <c:gapWidth val="32"/>
        <c:axId val="1733890800"/>
        <c:axId val="1733900592"/>
      </c:barChart>
      <c:catAx>
        <c:axId val="1733890800"/>
        <c:scaling>
          <c:orientation val="maxMin"/>
        </c:scaling>
        <c:delete val="0"/>
        <c:axPos val="l"/>
        <c:numFmt formatCode="General" sourceLinked="1"/>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400" b="0" i="0" u="none" strike="noStrike" kern="1200" baseline="0">
                <a:solidFill>
                  <a:srgbClr val="000000"/>
                </a:solidFill>
                <a:latin typeface="Arial"/>
                <a:ea typeface="Arial"/>
                <a:cs typeface="Arial"/>
              </a:defRPr>
            </a:pPr>
            <a:endParaRPr lang="en-US"/>
          </a:p>
        </c:txPr>
        <c:crossAx val="1733900592"/>
        <c:crosses val="autoZero"/>
        <c:auto val="1"/>
        <c:lblAlgn val="ctr"/>
        <c:lblOffset val="100"/>
        <c:noMultiLvlLbl val="0"/>
      </c:catAx>
      <c:valAx>
        <c:axId val="1733900592"/>
        <c:scaling>
          <c:orientation val="minMax"/>
          <c:max val="60"/>
          <c:min val="0"/>
        </c:scaling>
        <c:delete val="1"/>
        <c:axPos val="t"/>
        <c:numFmt formatCode="General" sourceLinked="1"/>
        <c:majorTickMark val="out"/>
        <c:minorTickMark val="none"/>
        <c:tickLblPos val="nextTo"/>
        <c:crossAx val="1733890800"/>
        <c:crosses val="autoZero"/>
        <c:crossBetween val="between"/>
      </c:valAx>
      <c:spPr>
        <a:noFill/>
        <a:ln w="25558">
          <a:noFill/>
        </a:ln>
        <a:effectLst/>
      </c:spPr>
    </c:plotArea>
    <c:plotVisOnly val="1"/>
    <c:dispBlanksAs val="gap"/>
    <c:showDLblsOverMax val="0"/>
  </c:chart>
  <c:spPr>
    <a:noFill/>
    <a:ln w="6350" cap="flat" cmpd="sng" algn="ctr">
      <a:noFill/>
      <a:prstDash val="solid"/>
      <a:miter lim="800000"/>
    </a:ln>
    <a:effectLst/>
  </c:spPr>
  <c:txPr>
    <a:bodyPr/>
    <a:lstStyle/>
    <a:p>
      <a:pPr>
        <a:defRPr sz="1400" b="0" i="0" u="none" strike="noStrike" baseline="0">
          <a:solidFill>
            <a:srgbClr val="000000"/>
          </a:solidFill>
          <a:latin typeface="Arial"/>
          <a:ea typeface="Arial"/>
          <a:cs typeface="Aria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061588646221806"/>
          <c:y val="0.1146320711414956"/>
          <c:w val="0.56708713575983938"/>
          <c:h val="0.88536792885850435"/>
        </c:manualLayout>
      </c:layout>
      <c:doughnutChart>
        <c:varyColors val="1"/>
        <c:ser>
          <c:idx val="0"/>
          <c:order val="0"/>
          <c:tx>
            <c:strRef>
              <c:f>Sheet1!$B$1</c:f>
              <c:strCache>
                <c:ptCount val="1"/>
                <c:pt idx="0">
                  <c:v>Column1</c:v>
                </c:pt>
              </c:strCache>
            </c:strRef>
          </c:tx>
          <c:spPr>
            <a:solidFill>
              <a:schemeClr val="accent1"/>
            </a:solidFill>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EC9-4461-98CF-C2ECCBE8D5AD}"/>
              </c:ext>
            </c:extLst>
          </c:dPt>
          <c:dPt>
            <c:idx val="1"/>
            <c:bubble3D val="0"/>
            <c:spPr>
              <a:solidFill>
                <a:schemeClr val="bg2">
                  <a:lumMod val="60000"/>
                  <a:lumOff val="40000"/>
                </a:schemeClr>
              </a:solidFill>
              <a:ln w="19050">
                <a:solidFill>
                  <a:schemeClr val="lt1"/>
                </a:solidFill>
              </a:ln>
              <a:effectLst/>
            </c:spPr>
            <c:extLst>
              <c:ext xmlns:c16="http://schemas.microsoft.com/office/drawing/2014/chart" uri="{C3380CC4-5D6E-409C-BE32-E72D297353CC}">
                <c16:uniqueId val="{00000003-9EC9-4461-98CF-C2ECCBE8D5AD}"/>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9EC9-4461-98CF-C2ECCBE8D5AD}"/>
              </c:ext>
            </c:extLst>
          </c:dPt>
          <c:dLbls>
            <c:dLbl>
              <c:idx val="0"/>
              <c:layout>
                <c:manualLayout>
                  <c:x val="5.4780764453856556E-3"/>
                  <c:y val="-2.348007666867354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EC9-4461-98CF-C2ECCBE8D5AD}"/>
                </c:ext>
              </c:extLst>
            </c:dLbl>
            <c:dLbl>
              <c:idx val="1"/>
              <c:layout>
                <c:manualLayout>
                  <c:x val="-4.6605911755745154E-3"/>
                  <c:y val="-2.0350779279593598E-2"/>
                </c:manualLayout>
              </c:layout>
              <c:spPr>
                <a:noFill/>
                <a:ln>
                  <a:noFill/>
                </a:ln>
                <a:effectLst/>
              </c:spPr>
              <c:txPr>
                <a:bodyPr rot="0" spcFirstLastPara="1" vertOverflow="overflow" horzOverflow="overflow" vert="horz" wrap="square"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EC9-4461-98CF-C2ECCBE8D5AD}"/>
                </c:ext>
              </c:extLst>
            </c:dLbl>
            <c:dLbl>
              <c:idx val="2"/>
              <c:layout>
                <c:manualLayout>
                  <c:x val="-8.5149198816621072E-3"/>
                  <c:y val="-4.4850571873915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EC9-4461-98CF-C2ECCBE8D5AD}"/>
                </c:ext>
              </c:extLst>
            </c:dLbl>
            <c:spPr>
              <a:noFill/>
              <a:ln>
                <a:noFill/>
              </a:ln>
              <a:effectLst/>
            </c:spPr>
            <c:txPr>
              <a:bodyPr rot="0" spcFirstLastPara="1" vertOverflow="overflow" horzOverflow="overflow" vert="horz" wrap="square"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numRef>
              <c:f>Sheet1!$A$2:$A$3</c:f>
              <c:numCache>
                <c:formatCode>General</c:formatCode>
                <c:ptCount val="2"/>
              </c:numCache>
            </c:numRef>
          </c:cat>
          <c:val>
            <c:numRef>
              <c:f>Sheet1!$B$2:$B$3</c:f>
              <c:numCache>
                <c:formatCode>General</c:formatCode>
                <c:ptCount val="2"/>
                <c:pt idx="0">
                  <c:v>7</c:v>
                </c:pt>
                <c:pt idx="1">
                  <c:v>93</c:v>
                </c:pt>
              </c:numCache>
            </c:numRef>
          </c:val>
          <c:extLst>
            <c:ext xmlns:c16="http://schemas.microsoft.com/office/drawing/2014/chart" uri="{C3380CC4-5D6E-409C-BE32-E72D297353CC}">
              <c16:uniqueId val="{00000006-9EC9-4461-98CF-C2ECCBE8D5AD}"/>
            </c:ext>
          </c:extLst>
        </c:ser>
        <c:dLbls>
          <c:showLegendKey val="0"/>
          <c:showVal val="1"/>
          <c:showCatName val="0"/>
          <c:showSerName val="0"/>
          <c:showPercent val="0"/>
          <c:showBubbleSize val="0"/>
          <c:showLeaderLines val="1"/>
        </c:dLbls>
        <c:firstSliceAng val="75"/>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061588646221806"/>
          <c:y val="0.1146320711414956"/>
          <c:w val="0.56708713575983938"/>
          <c:h val="0.88536792885850435"/>
        </c:manualLayout>
      </c:layout>
      <c:doughnutChart>
        <c:varyColors val="1"/>
        <c:ser>
          <c:idx val="0"/>
          <c:order val="0"/>
          <c:tx>
            <c:strRef>
              <c:f>Sheet1!$B$1</c:f>
              <c:strCache>
                <c:ptCount val="1"/>
                <c:pt idx="0">
                  <c:v>Column1</c:v>
                </c:pt>
              </c:strCache>
            </c:strRef>
          </c:tx>
          <c:spPr>
            <a:solidFill>
              <a:schemeClr val="accent1"/>
            </a:solidFill>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D81-4317-A719-A5B4F5499F3D}"/>
              </c:ext>
            </c:extLst>
          </c:dPt>
          <c:dPt>
            <c:idx val="1"/>
            <c:bubble3D val="0"/>
            <c:spPr>
              <a:solidFill>
                <a:schemeClr val="bg2">
                  <a:lumMod val="60000"/>
                  <a:lumOff val="40000"/>
                </a:schemeClr>
              </a:solidFill>
              <a:ln w="19050">
                <a:solidFill>
                  <a:schemeClr val="lt1"/>
                </a:solidFill>
              </a:ln>
              <a:effectLst/>
            </c:spPr>
            <c:extLst>
              <c:ext xmlns:c16="http://schemas.microsoft.com/office/drawing/2014/chart" uri="{C3380CC4-5D6E-409C-BE32-E72D297353CC}">
                <c16:uniqueId val="{00000003-ED81-4317-A719-A5B4F5499F3D}"/>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ED81-4317-A719-A5B4F5499F3D}"/>
              </c:ext>
            </c:extLst>
          </c:dPt>
          <c:dLbls>
            <c:dLbl>
              <c:idx val="0"/>
              <c:layout>
                <c:manualLayout>
                  <c:x val="5.4780764453856556E-3"/>
                  <c:y val="-2.348007666867354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D81-4317-A719-A5B4F5499F3D}"/>
                </c:ext>
              </c:extLst>
            </c:dLbl>
            <c:dLbl>
              <c:idx val="1"/>
              <c:layout>
                <c:manualLayout>
                  <c:x val="-4.6605911755745154E-3"/>
                  <c:y val="-2.03507792795935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D81-4317-A719-A5B4F5499F3D}"/>
                </c:ext>
              </c:extLst>
            </c:dLbl>
            <c:dLbl>
              <c:idx val="2"/>
              <c:layout>
                <c:manualLayout>
                  <c:x val="-8.5149198816621072E-3"/>
                  <c:y val="-4.4850571873915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D81-4317-A719-A5B4F5499F3D}"/>
                </c:ext>
              </c:extLst>
            </c:dLbl>
            <c:spPr>
              <a:noFill/>
              <a:ln>
                <a:noFill/>
              </a:ln>
              <a:effectLst/>
            </c:spPr>
            <c:txPr>
              <a:bodyPr rot="0" spcFirstLastPara="1" vertOverflow="overflow" horzOverflow="overflow" vert="horz" wrap="square"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numRef>
              <c:f>Sheet1!$A$2:$A$3</c:f>
              <c:numCache>
                <c:formatCode>General</c:formatCode>
                <c:ptCount val="2"/>
              </c:numCache>
            </c:numRef>
          </c:cat>
          <c:val>
            <c:numRef>
              <c:f>Sheet1!$B$2:$B$3</c:f>
              <c:numCache>
                <c:formatCode>General</c:formatCode>
                <c:ptCount val="2"/>
                <c:pt idx="0">
                  <c:v>28</c:v>
                </c:pt>
                <c:pt idx="1">
                  <c:v>72</c:v>
                </c:pt>
              </c:numCache>
            </c:numRef>
          </c:val>
          <c:extLst>
            <c:ext xmlns:c16="http://schemas.microsoft.com/office/drawing/2014/chart" uri="{C3380CC4-5D6E-409C-BE32-E72D297353CC}">
              <c16:uniqueId val="{00000006-ED81-4317-A719-A5B4F5499F3D}"/>
            </c:ext>
          </c:extLst>
        </c:ser>
        <c:dLbls>
          <c:showLegendKey val="0"/>
          <c:showVal val="1"/>
          <c:showCatName val="0"/>
          <c:showSerName val="0"/>
          <c:showPercent val="0"/>
          <c:showBubbleSize val="0"/>
          <c:showLeaderLines val="1"/>
        </c:dLbls>
        <c:firstSliceAng val="39"/>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4719844802008444E-3"/>
          <c:y val="2.1229547406665911E-2"/>
          <c:w val="0.99652793111521987"/>
          <c:h val="0.97877045259333406"/>
        </c:manualLayout>
      </c:layout>
      <c:barChart>
        <c:barDir val="bar"/>
        <c:grouping val="clustered"/>
        <c:varyColors val="0"/>
        <c:ser>
          <c:idx val="6"/>
          <c:order val="0"/>
          <c:tx>
            <c:strRef>
              <c:f>Sheet1!$B$2</c:f>
              <c:strCache>
                <c:ptCount val="1"/>
              </c:strCache>
            </c:strRef>
          </c:tx>
          <c:spPr>
            <a:solidFill>
              <a:schemeClr val="accent4">
                <a:lumMod val="60000"/>
                <a:lumOff val="40000"/>
              </a:schemeClr>
            </a:solidFill>
          </c:spPr>
          <c:invertIfNegative val="0"/>
          <c:dPt>
            <c:idx val="0"/>
            <c:invertIfNegative val="0"/>
            <c:bubble3D val="0"/>
            <c:extLst>
              <c:ext xmlns:c16="http://schemas.microsoft.com/office/drawing/2014/chart" uri="{C3380CC4-5D6E-409C-BE32-E72D297353CC}">
                <c16:uniqueId val="{00000000-657E-4651-A2F2-FB0D00B20C9D}"/>
              </c:ext>
            </c:extLst>
          </c:dPt>
          <c:dPt>
            <c:idx val="1"/>
            <c:invertIfNegative val="0"/>
            <c:bubble3D val="0"/>
            <c:extLst>
              <c:ext xmlns:c16="http://schemas.microsoft.com/office/drawing/2014/chart" uri="{C3380CC4-5D6E-409C-BE32-E72D297353CC}">
                <c16:uniqueId val="{00000001-657E-4651-A2F2-FB0D00B20C9D}"/>
              </c:ext>
            </c:extLst>
          </c:dPt>
          <c:dPt>
            <c:idx val="2"/>
            <c:invertIfNegative val="0"/>
            <c:bubble3D val="0"/>
            <c:extLst>
              <c:ext xmlns:c16="http://schemas.microsoft.com/office/drawing/2014/chart" uri="{C3380CC4-5D6E-409C-BE32-E72D297353CC}">
                <c16:uniqueId val="{00000002-657E-4651-A2F2-FB0D00B20C9D}"/>
              </c:ext>
            </c:extLst>
          </c:dPt>
          <c:dPt>
            <c:idx val="3"/>
            <c:invertIfNegative val="0"/>
            <c:bubble3D val="0"/>
            <c:extLst>
              <c:ext xmlns:c16="http://schemas.microsoft.com/office/drawing/2014/chart" uri="{C3380CC4-5D6E-409C-BE32-E72D297353CC}">
                <c16:uniqueId val="{00000003-657E-4651-A2F2-FB0D00B20C9D}"/>
              </c:ext>
            </c:extLst>
          </c:dPt>
          <c:dPt>
            <c:idx val="4"/>
            <c:invertIfNegative val="0"/>
            <c:bubble3D val="0"/>
            <c:extLst>
              <c:ext xmlns:c16="http://schemas.microsoft.com/office/drawing/2014/chart" uri="{C3380CC4-5D6E-409C-BE32-E72D297353CC}">
                <c16:uniqueId val="{00000004-657E-4651-A2F2-FB0D00B20C9D}"/>
              </c:ext>
            </c:extLst>
          </c:dPt>
          <c:dPt>
            <c:idx val="6"/>
            <c:invertIfNegative val="0"/>
            <c:bubble3D val="0"/>
            <c:extLst>
              <c:ext xmlns:c16="http://schemas.microsoft.com/office/drawing/2014/chart" uri="{C3380CC4-5D6E-409C-BE32-E72D297353CC}">
                <c16:uniqueId val="{00000005-657E-4651-A2F2-FB0D00B20C9D}"/>
              </c:ext>
            </c:extLst>
          </c:dPt>
          <c:dPt>
            <c:idx val="10"/>
            <c:invertIfNegative val="0"/>
            <c:bubble3D val="0"/>
            <c:spPr>
              <a:solidFill>
                <a:schemeClr val="bg2"/>
              </a:solidFill>
            </c:spPr>
            <c:extLst>
              <c:ext xmlns:c16="http://schemas.microsoft.com/office/drawing/2014/chart" uri="{C3380CC4-5D6E-409C-BE32-E72D297353CC}">
                <c16:uniqueId val="{00000007-657E-4651-A2F2-FB0D00B20C9D}"/>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Sheet1!$A$3:$A$13</c:f>
              <c:numCache>
                <c:formatCode>General</c:formatCode>
                <c:ptCount val="11"/>
              </c:numCache>
            </c:numRef>
          </c:cat>
          <c:val>
            <c:numRef>
              <c:f>Sheet1!$B$3:$B$13</c:f>
              <c:numCache>
                <c:formatCode>General</c:formatCode>
                <c:ptCount val="11"/>
                <c:pt idx="0">
                  <c:v>7.0000000000000009</c:v>
                </c:pt>
                <c:pt idx="1">
                  <c:v>7</c:v>
                </c:pt>
                <c:pt idx="2">
                  <c:v>6</c:v>
                </c:pt>
                <c:pt idx="3">
                  <c:v>5</c:v>
                </c:pt>
                <c:pt idx="4">
                  <c:v>4</c:v>
                </c:pt>
                <c:pt idx="5">
                  <c:v>4</c:v>
                </c:pt>
                <c:pt idx="6">
                  <c:v>4</c:v>
                </c:pt>
                <c:pt idx="7">
                  <c:v>4</c:v>
                </c:pt>
                <c:pt idx="8">
                  <c:v>3</c:v>
                </c:pt>
                <c:pt idx="9">
                  <c:v>2</c:v>
                </c:pt>
                <c:pt idx="10">
                  <c:v>74</c:v>
                </c:pt>
              </c:numCache>
            </c:numRef>
          </c:val>
          <c:extLst>
            <c:ext xmlns:c16="http://schemas.microsoft.com/office/drawing/2014/chart" uri="{C3380CC4-5D6E-409C-BE32-E72D297353CC}">
              <c16:uniqueId val="{00000008-657E-4651-A2F2-FB0D00B20C9D}"/>
            </c:ext>
          </c:extLst>
        </c:ser>
        <c:ser>
          <c:idx val="0"/>
          <c:order val="1"/>
          <c:tx>
            <c:strRef>
              <c:f>Sheet1!$C$2</c:f>
              <c:strCache>
                <c:ptCount val="1"/>
              </c:strCache>
            </c:strRef>
          </c:tx>
          <c:spPr>
            <a:solidFill>
              <a:schemeClr val="accent4">
                <a:lumMod val="40000"/>
                <a:lumOff val="60000"/>
              </a:schemeClr>
            </a:solidFill>
          </c:spPr>
          <c:invertIfNegative val="0"/>
          <c:dPt>
            <c:idx val="10"/>
            <c:invertIfNegative val="0"/>
            <c:bubble3D val="0"/>
            <c:spPr>
              <a:solidFill>
                <a:schemeClr val="bg2">
                  <a:lumMod val="60000"/>
                  <a:lumOff val="40000"/>
                </a:schemeClr>
              </a:solidFill>
            </c:spPr>
            <c:extLst>
              <c:ext xmlns:c16="http://schemas.microsoft.com/office/drawing/2014/chart" uri="{C3380CC4-5D6E-409C-BE32-E72D297353CC}">
                <c16:uniqueId val="{00000009-538D-4CF1-9E29-972BDC1C5592}"/>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Sheet1!$A$3:$A$13</c:f>
              <c:numCache>
                <c:formatCode>General</c:formatCode>
                <c:ptCount val="11"/>
              </c:numCache>
            </c:numRef>
          </c:cat>
          <c:val>
            <c:numRef>
              <c:f>Sheet1!$C$3:$C$13</c:f>
              <c:numCache>
                <c:formatCode>General</c:formatCode>
                <c:ptCount val="11"/>
                <c:pt idx="0">
                  <c:v>7</c:v>
                </c:pt>
                <c:pt idx="1">
                  <c:v>6</c:v>
                </c:pt>
                <c:pt idx="2">
                  <c:v>4</c:v>
                </c:pt>
                <c:pt idx="3">
                  <c:v>4</c:v>
                </c:pt>
                <c:pt idx="4">
                  <c:v>3</c:v>
                </c:pt>
                <c:pt idx="5">
                  <c:v>3</c:v>
                </c:pt>
                <c:pt idx="6">
                  <c:v>3</c:v>
                </c:pt>
                <c:pt idx="7">
                  <c:v>2</c:v>
                </c:pt>
                <c:pt idx="8">
                  <c:v>3</c:v>
                </c:pt>
                <c:pt idx="9">
                  <c:v>2</c:v>
                </c:pt>
                <c:pt idx="10">
                  <c:v>76</c:v>
                </c:pt>
              </c:numCache>
            </c:numRef>
          </c:val>
          <c:extLst>
            <c:ext xmlns:c16="http://schemas.microsoft.com/office/drawing/2014/chart" uri="{C3380CC4-5D6E-409C-BE32-E72D297353CC}">
              <c16:uniqueId val="{00000008-538D-4CF1-9E29-972BDC1C5592}"/>
            </c:ext>
          </c:extLst>
        </c:ser>
        <c:dLbls>
          <c:showLegendKey val="0"/>
          <c:showVal val="0"/>
          <c:showCatName val="0"/>
          <c:showSerName val="0"/>
          <c:showPercent val="0"/>
          <c:showBubbleSize val="0"/>
        </c:dLbls>
        <c:gapWidth val="50"/>
        <c:axId val="1733894608"/>
        <c:axId val="1733895152"/>
      </c:barChart>
      <c:catAx>
        <c:axId val="1733894608"/>
        <c:scaling>
          <c:orientation val="maxMin"/>
        </c:scaling>
        <c:delete val="1"/>
        <c:axPos val="l"/>
        <c:numFmt formatCode="General" sourceLinked="1"/>
        <c:majorTickMark val="out"/>
        <c:minorTickMark val="none"/>
        <c:tickLblPos val="nextTo"/>
        <c:crossAx val="1733895152"/>
        <c:crosses val="autoZero"/>
        <c:auto val="1"/>
        <c:lblAlgn val="ctr"/>
        <c:lblOffset val="100"/>
        <c:noMultiLvlLbl val="0"/>
      </c:catAx>
      <c:valAx>
        <c:axId val="1733895152"/>
        <c:scaling>
          <c:orientation val="minMax"/>
          <c:max val="82"/>
          <c:min val="0"/>
        </c:scaling>
        <c:delete val="1"/>
        <c:axPos val="t"/>
        <c:numFmt formatCode="General" sourceLinked="1"/>
        <c:majorTickMark val="out"/>
        <c:minorTickMark val="none"/>
        <c:tickLblPos val="nextTo"/>
        <c:crossAx val="1733894608"/>
        <c:crosses val="autoZero"/>
        <c:crossBetween val="between"/>
      </c:valAx>
    </c:plotArea>
    <c:plotVisOnly val="1"/>
    <c:dispBlanksAs val="gap"/>
    <c:showDLblsOverMax val="0"/>
  </c:chart>
  <c:txPr>
    <a:bodyPr/>
    <a:lstStyle/>
    <a:p>
      <a:pPr>
        <a:defRPr sz="14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7881465280038217E-3"/>
          <c:y val="2.1229548470044827E-2"/>
          <c:w val="0.99652793111521987"/>
          <c:h val="0.97877045259333406"/>
        </c:manualLayout>
      </c:layout>
      <c:barChart>
        <c:barDir val="bar"/>
        <c:grouping val="clustered"/>
        <c:varyColors val="0"/>
        <c:ser>
          <c:idx val="6"/>
          <c:order val="0"/>
          <c:tx>
            <c:strRef>
              <c:f>Sheet1!$B$2</c:f>
              <c:strCache>
                <c:ptCount val="1"/>
              </c:strCache>
            </c:strRef>
          </c:tx>
          <c:spPr>
            <a:solidFill>
              <a:schemeClr val="accent2">
                <a:lumMod val="75000"/>
              </a:schemeClr>
            </a:solidFill>
          </c:spPr>
          <c:invertIfNegative val="0"/>
          <c:dPt>
            <c:idx val="0"/>
            <c:invertIfNegative val="0"/>
            <c:bubble3D val="0"/>
            <c:extLst>
              <c:ext xmlns:c16="http://schemas.microsoft.com/office/drawing/2014/chart" uri="{C3380CC4-5D6E-409C-BE32-E72D297353CC}">
                <c16:uniqueId val="{00000000-657E-4651-A2F2-FB0D00B20C9D}"/>
              </c:ext>
            </c:extLst>
          </c:dPt>
          <c:dPt>
            <c:idx val="1"/>
            <c:invertIfNegative val="0"/>
            <c:bubble3D val="0"/>
            <c:extLst>
              <c:ext xmlns:c16="http://schemas.microsoft.com/office/drawing/2014/chart" uri="{C3380CC4-5D6E-409C-BE32-E72D297353CC}">
                <c16:uniqueId val="{00000001-657E-4651-A2F2-FB0D00B20C9D}"/>
              </c:ext>
            </c:extLst>
          </c:dPt>
          <c:dPt>
            <c:idx val="2"/>
            <c:invertIfNegative val="0"/>
            <c:bubble3D val="0"/>
            <c:extLst>
              <c:ext xmlns:c16="http://schemas.microsoft.com/office/drawing/2014/chart" uri="{C3380CC4-5D6E-409C-BE32-E72D297353CC}">
                <c16:uniqueId val="{00000002-657E-4651-A2F2-FB0D00B20C9D}"/>
              </c:ext>
            </c:extLst>
          </c:dPt>
          <c:dPt>
            <c:idx val="3"/>
            <c:invertIfNegative val="0"/>
            <c:bubble3D val="0"/>
            <c:extLst>
              <c:ext xmlns:c16="http://schemas.microsoft.com/office/drawing/2014/chart" uri="{C3380CC4-5D6E-409C-BE32-E72D297353CC}">
                <c16:uniqueId val="{00000003-657E-4651-A2F2-FB0D00B20C9D}"/>
              </c:ext>
            </c:extLst>
          </c:dPt>
          <c:dPt>
            <c:idx val="4"/>
            <c:invertIfNegative val="0"/>
            <c:bubble3D val="0"/>
            <c:extLst>
              <c:ext xmlns:c16="http://schemas.microsoft.com/office/drawing/2014/chart" uri="{C3380CC4-5D6E-409C-BE32-E72D297353CC}">
                <c16:uniqueId val="{00000004-657E-4651-A2F2-FB0D00B20C9D}"/>
              </c:ext>
            </c:extLst>
          </c:dPt>
          <c:dPt>
            <c:idx val="6"/>
            <c:invertIfNegative val="0"/>
            <c:bubble3D val="0"/>
            <c:spPr>
              <a:solidFill>
                <a:schemeClr val="tx2">
                  <a:lumMod val="40000"/>
                  <a:lumOff val="60000"/>
                </a:schemeClr>
              </a:solidFill>
            </c:spPr>
            <c:extLst>
              <c:ext xmlns:c16="http://schemas.microsoft.com/office/drawing/2014/chart" uri="{C3380CC4-5D6E-409C-BE32-E72D297353CC}">
                <c16:uniqueId val="{00000005-657E-4651-A2F2-FB0D00B20C9D}"/>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Sheet1!$A$3:$A$9</c:f>
              <c:numCache>
                <c:formatCode>General</c:formatCode>
                <c:ptCount val="7"/>
              </c:numCache>
            </c:numRef>
          </c:cat>
          <c:val>
            <c:numRef>
              <c:f>Sheet1!$B$3:$B$9</c:f>
              <c:numCache>
                <c:formatCode>General</c:formatCode>
                <c:ptCount val="7"/>
                <c:pt idx="0">
                  <c:v>3</c:v>
                </c:pt>
                <c:pt idx="1">
                  <c:v>3</c:v>
                </c:pt>
                <c:pt idx="2">
                  <c:v>2</c:v>
                </c:pt>
                <c:pt idx="3">
                  <c:v>2</c:v>
                </c:pt>
                <c:pt idx="4">
                  <c:v>1</c:v>
                </c:pt>
                <c:pt idx="5">
                  <c:v>1</c:v>
                </c:pt>
                <c:pt idx="6">
                  <c:v>93</c:v>
                </c:pt>
              </c:numCache>
            </c:numRef>
          </c:val>
          <c:extLst>
            <c:ext xmlns:c16="http://schemas.microsoft.com/office/drawing/2014/chart" uri="{C3380CC4-5D6E-409C-BE32-E72D297353CC}">
              <c16:uniqueId val="{00000008-657E-4651-A2F2-FB0D00B20C9D}"/>
            </c:ext>
          </c:extLst>
        </c:ser>
        <c:ser>
          <c:idx val="0"/>
          <c:order val="1"/>
          <c:tx>
            <c:strRef>
              <c:f>Sheet1!$C$2</c:f>
              <c:strCache>
                <c:ptCount val="1"/>
              </c:strCache>
            </c:strRef>
          </c:tx>
          <c:spPr>
            <a:solidFill>
              <a:schemeClr val="accent1">
                <a:lumMod val="40000"/>
                <a:lumOff val="60000"/>
              </a:schemeClr>
            </a:solidFill>
          </c:spPr>
          <c:invertIfNegative val="0"/>
          <c:dPt>
            <c:idx val="6"/>
            <c:invertIfNegative val="0"/>
            <c:bubble3D val="0"/>
            <c:spPr>
              <a:solidFill>
                <a:schemeClr val="bg1">
                  <a:lumMod val="85000"/>
                </a:schemeClr>
              </a:solidFill>
            </c:spPr>
            <c:extLst>
              <c:ext xmlns:c16="http://schemas.microsoft.com/office/drawing/2014/chart" uri="{C3380CC4-5D6E-409C-BE32-E72D297353CC}">
                <c16:uniqueId val="{00000007-BF87-4EFC-A6BF-07B20C928BED}"/>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Sheet1!$A$3:$A$9</c:f>
              <c:numCache>
                <c:formatCode>General</c:formatCode>
                <c:ptCount val="7"/>
              </c:numCache>
            </c:numRef>
          </c:cat>
          <c:val>
            <c:numRef>
              <c:f>Sheet1!$C$3:$C$9</c:f>
              <c:numCache>
                <c:formatCode>General</c:formatCode>
                <c:ptCount val="7"/>
                <c:pt idx="0">
                  <c:v>2</c:v>
                </c:pt>
                <c:pt idx="1">
                  <c:v>2</c:v>
                </c:pt>
                <c:pt idx="2">
                  <c:v>2</c:v>
                </c:pt>
                <c:pt idx="3">
                  <c:v>1</c:v>
                </c:pt>
                <c:pt idx="4">
                  <c:v>1</c:v>
                </c:pt>
                <c:pt idx="5">
                  <c:v>1</c:v>
                </c:pt>
                <c:pt idx="6">
                  <c:v>94</c:v>
                </c:pt>
              </c:numCache>
            </c:numRef>
          </c:val>
          <c:extLst>
            <c:ext xmlns:c16="http://schemas.microsoft.com/office/drawing/2014/chart" uri="{C3380CC4-5D6E-409C-BE32-E72D297353CC}">
              <c16:uniqueId val="{00000006-BF87-4EFC-A6BF-07B20C928BED}"/>
            </c:ext>
          </c:extLst>
        </c:ser>
        <c:dLbls>
          <c:showLegendKey val="0"/>
          <c:showVal val="0"/>
          <c:showCatName val="0"/>
          <c:showSerName val="0"/>
          <c:showPercent val="0"/>
          <c:showBubbleSize val="0"/>
        </c:dLbls>
        <c:gapWidth val="50"/>
        <c:axId val="1733895696"/>
        <c:axId val="1733898416"/>
      </c:barChart>
      <c:catAx>
        <c:axId val="1733895696"/>
        <c:scaling>
          <c:orientation val="maxMin"/>
        </c:scaling>
        <c:delete val="1"/>
        <c:axPos val="l"/>
        <c:numFmt formatCode="General" sourceLinked="1"/>
        <c:majorTickMark val="out"/>
        <c:minorTickMark val="none"/>
        <c:tickLblPos val="nextTo"/>
        <c:crossAx val="1733898416"/>
        <c:crosses val="autoZero"/>
        <c:auto val="1"/>
        <c:lblAlgn val="ctr"/>
        <c:lblOffset val="100"/>
        <c:noMultiLvlLbl val="0"/>
      </c:catAx>
      <c:valAx>
        <c:axId val="1733898416"/>
        <c:scaling>
          <c:orientation val="minMax"/>
          <c:max val="82"/>
          <c:min val="0"/>
        </c:scaling>
        <c:delete val="1"/>
        <c:axPos val="t"/>
        <c:numFmt formatCode="General" sourceLinked="1"/>
        <c:majorTickMark val="out"/>
        <c:minorTickMark val="none"/>
        <c:tickLblPos val="nextTo"/>
        <c:crossAx val="1733895696"/>
        <c:crosses val="autoZero"/>
        <c:crossBetween val="between"/>
      </c:valAx>
    </c:plotArea>
    <c:plotVisOnly val="1"/>
    <c:dispBlanksAs val="gap"/>
    <c:showDLblsOverMax val="0"/>
  </c:chart>
  <c:txPr>
    <a:bodyPr/>
    <a:lstStyle/>
    <a:p>
      <a:pPr>
        <a:defRPr sz="1400"/>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
          <c:y val="0.10513838618280269"/>
          <c:w val="1"/>
          <c:h val="0.86965376782077397"/>
        </c:manualLayout>
      </c:layout>
      <c:barChart>
        <c:barDir val="col"/>
        <c:grouping val="percentStacked"/>
        <c:varyColors val="0"/>
        <c:ser>
          <c:idx val="0"/>
          <c:order val="0"/>
          <c:tx>
            <c:strRef>
              <c:f>Sheet1!$A$2</c:f>
              <c:strCache>
                <c:ptCount val="1"/>
              </c:strCache>
            </c:strRef>
          </c:tx>
          <c:spPr>
            <a:solidFill>
              <a:schemeClr val="accent1">
                <a:tint val="50000"/>
              </a:schemeClr>
            </a:solidFill>
            <a:ln>
              <a:noFill/>
            </a:ln>
            <a:effectLst/>
          </c:spPr>
          <c:invertIfNegative val="0"/>
          <c:dPt>
            <c:idx val="0"/>
            <c:invertIfNegative val="0"/>
            <c:bubble3D val="0"/>
            <c:extLst>
              <c:ext xmlns:c16="http://schemas.microsoft.com/office/drawing/2014/chart" uri="{C3380CC4-5D6E-409C-BE32-E72D297353CC}">
                <c16:uniqueId val="{00000000-344C-49E4-A537-5A77A5F3D20E}"/>
              </c:ext>
            </c:extLst>
          </c:dPt>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j-lt"/>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Sheet1!$B$1:$F$1</c:f>
              <c:numCache>
                <c:formatCode>General</c:formatCode>
                <c:ptCount val="5"/>
              </c:numCache>
            </c:numRef>
          </c:cat>
          <c:val>
            <c:numRef>
              <c:f>Sheet1!$B$2:$F$2</c:f>
              <c:numCache>
                <c:formatCode>General</c:formatCode>
                <c:ptCount val="5"/>
                <c:pt idx="0">
                  <c:v>12</c:v>
                </c:pt>
                <c:pt idx="1">
                  <c:v>11</c:v>
                </c:pt>
                <c:pt idx="2">
                  <c:v>9</c:v>
                </c:pt>
                <c:pt idx="3">
                  <c:v>17</c:v>
                </c:pt>
                <c:pt idx="4">
                  <c:v>18</c:v>
                </c:pt>
              </c:numCache>
            </c:numRef>
          </c:val>
          <c:extLst>
            <c:ext xmlns:c16="http://schemas.microsoft.com/office/drawing/2014/chart" uri="{C3380CC4-5D6E-409C-BE32-E72D297353CC}">
              <c16:uniqueId val="{00000001-344C-49E4-A537-5A77A5F3D20E}"/>
            </c:ext>
          </c:extLst>
        </c:ser>
        <c:ser>
          <c:idx val="1"/>
          <c:order val="1"/>
          <c:tx>
            <c:strRef>
              <c:f>Sheet1!$A$3</c:f>
              <c:strCache>
                <c:ptCount val="1"/>
              </c:strCache>
            </c:strRef>
          </c:tx>
          <c:spPr>
            <a:solidFill>
              <a:schemeClr val="accent1">
                <a:tint val="70000"/>
              </a:schemeClr>
            </a:solidFill>
            <a:ln>
              <a:noFill/>
            </a:ln>
            <a:effectLst/>
          </c:spPr>
          <c:invertIfNegative val="0"/>
          <c:dPt>
            <c:idx val="0"/>
            <c:invertIfNegative val="0"/>
            <c:bubble3D val="0"/>
            <c:extLst>
              <c:ext xmlns:c16="http://schemas.microsoft.com/office/drawing/2014/chart" uri="{C3380CC4-5D6E-409C-BE32-E72D297353CC}">
                <c16:uniqueId val="{00000002-344C-49E4-A537-5A77A5F3D20E}"/>
              </c:ext>
            </c:extLst>
          </c:dPt>
          <c:dPt>
            <c:idx val="1"/>
            <c:invertIfNegative val="0"/>
            <c:bubble3D val="0"/>
            <c:extLst>
              <c:ext xmlns:c16="http://schemas.microsoft.com/office/drawing/2014/chart" uri="{C3380CC4-5D6E-409C-BE32-E72D297353CC}">
                <c16:uniqueId val="{00000003-344C-49E4-A537-5A77A5F3D20E}"/>
              </c:ext>
            </c:extLst>
          </c:dPt>
          <c:dPt>
            <c:idx val="2"/>
            <c:invertIfNegative val="0"/>
            <c:bubble3D val="0"/>
            <c:extLst>
              <c:ext xmlns:c16="http://schemas.microsoft.com/office/drawing/2014/chart" uri="{C3380CC4-5D6E-409C-BE32-E72D297353CC}">
                <c16:uniqueId val="{00000004-344C-49E4-A537-5A77A5F3D20E}"/>
              </c:ext>
            </c:extLst>
          </c:dPt>
          <c:dPt>
            <c:idx val="3"/>
            <c:invertIfNegative val="0"/>
            <c:bubble3D val="0"/>
            <c:extLst>
              <c:ext xmlns:c16="http://schemas.microsoft.com/office/drawing/2014/chart" uri="{C3380CC4-5D6E-409C-BE32-E72D297353CC}">
                <c16:uniqueId val="{00000005-344C-49E4-A537-5A77A5F3D20E}"/>
              </c:ext>
            </c:extLst>
          </c:dPt>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j-lt"/>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Sheet1!$B$1:$F$1</c:f>
              <c:numCache>
                <c:formatCode>General</c:formatCode>
                <c:ptCount val="5"/>
              </c:numCache>
            </c:numRef>
          </c:cat>
          <c:val>
            <c:numRef>
              <c:f>Sheet1!$B$3:$F$3</c:f>
              <c:numCache>
                <c:formatCode>General</c:formatCode>
                <c:ptCount val="5"/>
                <c:pt idx="0">
                  <c:v>5</c:v>
                </c:pt>
                <c:pt idx="1">
                  <c:v>5</c:v>
                </c:pt>
                <c:pt idx="2">
                  <c:v>5</c:v>
                </c:pt>
                <c:pt idx="3">
                  <c:v>9</c:v>
                </c:pt>
                <c:pt idx="4">
                  <c:v>1</c:v>
                </c:pt>
              </c:numCache>
            </c:numRef>
          </c:val>
          <c:extLst>
            <c:ext xmlns:c16="http://schemas.microsoft.com/office/drawing/2014/chart" uri="{C3380CC4-5D6E-409C-BE32-E72D297353CC}">
              <c16:uniqueId val="{00000006-344C-49E4-A537-5A77A5F3D20E}"/>
            </c:ext>
          </c:extLst>
        </c:ser>
        <c:ser>
          <c:idx val="2"/>
          <c:order val="2"/>
          <c:tx>
            <c:strRef>
              <c:f>Sheet1!$A$4</c:f>
              <c:strCache>
                <c:ptCount val="1"/>
              </c:strCache>
            </c:strRef>
          </c:tx>
          <c:spPr>
            <a:solidFill>
              <a:schemeClr val="accent1">
                <a:tint val="90000"/>
              </a:schemeClr>
            </a:solidFill>
            <a:ln>
              <a:noFill/>
            </a:ln>
            <a:effectLst/>
          </c:spPr>
          <c:invertIfNegative val="0"/>
          <c:dPt>
            <c:idx val="1"/>
            <c:invertIfNegative val="0"/>
            <c:bubble3D val="0"/>
            <c:extLst>
              <c:ext xmlns:c16="http://schemas.microsoft.com/office/drawing/2014/chart" uri="{C3380CC4-5D6E-409C-BE32-E72D297353CC}">
                <c16:uniqueId val="{00000007-344C-49E4-A537-5A77A5F3D20E}"/>
              </c:ext>
            </c:extLst>
          </c:dPt>
          <c:dPt>
            <c:idx val="2"/>
            <c:invertIfNegative val="0"/>
            <c:bubble3D val="0"/>
            <c:extLst>
              <c:ext xmlns:c16="http://schemas.microsoft.com/office/drawing/2014/chart" uri="{C3380CC4-5D6E-409C-BE32-E72D297353CC}">
                <c16:uniqueId val="{00000008-344C-49E4-A537-5A77A5F3D20E}"/>
              </c:ext>
            </c:extLst>
          </c:dPt>
          <c:dPt>
            <c:idx val="3"/>
            <c:invertIfNegative val="0"/>
            <c:bubble3D val="0"/>
            <c:extLst>
              <c:ext xmlns:c16="http://schemas.microsoft.com/office/drawing/2014/chart" uri="{C3380CC4-5D6E-409C-BE32-E72D297353CC}">
                <c16:uniqueId val="{00000009-344C-49E4-A537-5A77A5F3D20E}"/>
              </c:ext>
            </c:extLst>
          </c:dPt>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j-lt"/>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Sheet1!$B$1:$F$1</c:f>
              <c:numCache>
                <c:formatCode>General</c:formatCode>
                <c:ptCount val="5"/>
              </c:numCache>
            </c:numRef>
          </c:cat>
          <c:val>
            <c:numRef>
              <c:f>Sheet1!$B$4:$F$4</c:f>
              <c:numCache>
                <c:formatCode>General</c:formatCode>
                <c:ptCount val="5"/>
                <c:pt idx="0">
                  <c:v>10</c:v>
                </c:pt>
                <c:pt idx="1">
                  <c:v>9</c:v>
                </c:pt>
                <c:pt idx="2">
                  <c:v>9</c:v>
                </c:pt>
                <c:pt idx="3">
                  <c:v>12</c:v>
                </c:pt>
                <c:pt idx="4">
                  <c:v>10</c:v>
                </c:pt>
              </c:numCache>
            </c:numRef>
          </c:val>
          <c:extLst>
            <c:ext xmlns:c16="http://schemas.microsoft.com/office/drawing/2014/chart" uri="{C3380CC4-5D6E-409C-BE32-E72D297353CC}">
              <c16:uniqueId val="{0000000A-344C-49E4-A537-5A77A5F3D20E}"/>
            </c:ext>
          </c:extLst>
        </c:ser>
        <c:ser>
          <c:idx val="3"/>
          <c:order val="3"/>
          <c:tx>
            <c:strRef>
              <c:f>Sheet1!$A$5</c:f>
              <c:strCache>
                <c:ptCount val="1"/>
              </c:strCache>
            </c:strRef>
          </c:tx>
          <c:spPr>
            <a:solidFill>
              <a:schemeClr val="accent1">
                <a:shade val="90000"/>
              </a:schemeClr>
            </a:solidFill>
            <a:ln>
              <a:noFill/>
            </a:ln>
            <a:effectLst/>
          </c:spPr>
          <c:invertIfNegative val="0"/>
          <c:dPt>
            <c:idx val="0"/>
            <c:invertIfNegative val="0"/>
            <c:bubble3D val="0"/>
            <c:extLst>
              <c:ext xmlns:c16="http://schemas.microsoft.com/office/drawing/2014/chart" uri="{C3380CC4-5D6E-409C-BE32-E72D297353CC}">
                <c16:uniqueId val="{0000000B-344C-49E4-A537-5A77A5F3D20E}"/>
              </c:ext>
            </c:extLst>
          </c:dPt>
          <c:dPt>
            <c:idx val="1"/>
            <c:invertIfNegative val="0"/>
            <c:bubble3D val="0"/>
            <c:extLst>
              <c:ext xmlns:c16="http://schemas.microsoft.com/office/drawing/2014/chart" uri="{C3380CC4-5D6E-409C-BE32-E72D297353CC}">
                <c16:uniqueId val="{0000000C-344C-49E4-A537-5A77A5F3D20E}"/>
              </c:ext>
            </c:extLst>
          </c:dPt>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j-lt"/>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Sheet1!$B$1:$F$1</c:f>
              <c:numCache>
                <c:formatCode>General</c:formatCode>
                <c:ptCount val="5"/>
              </c:numCache>
            </c:numRef>
          </c:cat>
          <c:val>
            <c:numRef>
              <c:f>Sheet1!$B$5:$F$5</c:f>
              <c:numCache>
                <c:formatCode>General</c:formatCode>
                <c:ptCount val="5"/>
                <c:pt idx="0">
                  <c:v>12</c:v>
                </c:pt>
                <c:pt idx="1">
                  <c:v>12</c:v>
                </c:pt>
                <c:pt idx="2">
                  <c:v>9</c:v>
                </c:pt>
                <c:pt idx="3">
                  <c:v>10</c:v>
                </c:pt>
                <c:pt idx="4">
                  <c:v>18</c:v>
                </c:pt>
              </c:numCache>
            </c:numRef>
          </c:val>
          <c:extLst>
            <c:ext xmlns:c16="http://schemas.microsoft.com/office/drawing/2014/chart" uri="{C3380CC4-5D6E-409C-BE32-E72D297353CC}">
              <c16:uniqueId val="{0000000E-344C-49E4-A537-5A77A5F3D20E}"/>
            </c:ext>
          </c:extLst>
        </c:ser>
        <c:ser>
          <c:idx val="4"/>
          <c:order val="4"/>
          <c:tx>
            <c:strRef>
              <c:f>Sheet1!$A$6</c:f>
              <c:strCache>
                <c:ptCount val="1"/>
              </c:strCache>
            </c:strRef>
          </c:tx>
          <c:spPr>
            <a:solidFill>
              <a:schemeClr val="accent1">
                <a:shade val="70000"/>
              </a:schemeClr>
            </a:solidFill>
            <a:ln>
              <a:noFill/>
            </a:ln>
            <a:effectLst/>
          </c:spPr>
          <c:invertIfNegative val="0"/>
          <c:dPt>
            <c:idx val="1"/>
            <c:invertIfNegative val="0"/>
            <c:bubble3D val="0"/>
            <c:extLst>
              <c:ext xmlns:c16="http://schemas.microsoft.com/office/drawing/2014/chart" uri="{C3380CC4-5D6E-409C-BE32-E72D297353CC}">
                <c16:uniqueId val="{0000000F-344C-49E4-A537-5A77A5F3D20E}"/>
              </c:ext>
            </c:extLst>
          </c:dPt>
          <c:dPt>
            <c:idx val="2"/>
            <c:invertIfNegative val="0"/>
            <c:bubble3D val="0"/>
            <c:extLst>
              <c:ext xmlns:c16="http://schemas.microsoft.com/office/drawing/2014/chart" uri="{C3380CC4-5D6E-409C-BE32-E72D297353CC}">
                <c16:uniqueId val="{00000010-344C-49E4-A537-5A77A5F3D20E}"/>
              </c:ext>
            </c:extLst>
          </c:dPt>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j-lt"/>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Sheet1!$B$1:$F$1</c:f>
              <c:numCache>
                <c:formatCode>General</c:formatCode>
                <c:ptCount val="5"/>
              </c:numCache>
            </c:numRef>
          </c:cat>
          <c:val>
            <c:numRef>
              <c:f>Sheet1!$B$6:$F$6</c:f>
              <c:numCache>
                <c:formatCode>General</c:formatCode>
                <c:ptCount val="5"/>
                <c:pt idx="0">
                  <c:v>22</c:v>
                </c:pt>
                <c:pt idx="1">
                  <c:v>22</c:v>
                </c:pt>
                <c:pt idx="2">
                  <c:v>22</c:v>
                </c:pt>
                <c:pt idx="3">
                  <c:v>21</c:v>
                </c:pt>
                <c:pt idx="4">
                  <c:v>22</c:v>
                </c:pt>
              </c:numCache>
            </c:numRef>
          </c:val>
          <c:extLst>
            <c:ext xmlns:c16="http://schemas.microsoft.com/office/drawing/2014/chart" uri="{C3380CC4-5D6E-409C-BE32-E72D297353CC}">
              <c16:uniqueId val="{00000011-344C-49E4-A537-5A77A5F3D20E}"/>
            </c:ext>
          </c:extLst>
        </c:ser>
        <c:ser>
          <c:idx val="5"/>
          <c:order val="5"/>
          <c:tx>
            <c:strRef>
              <c:f>Sheet1!$A$7</c:f>
              <c:strCache>
                <c:ptCount val="1"/>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j-lt"/>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Sheet1!$B$1:$F$1</c:f>
              <c:numCache>
                <c:formatCode>General</c:formatCode>
                <c:ptCount val="5"/>
              </c:numCache>
            </c:numRef>
          </c:cat>
          <c:val>
            <c:numRef>
              <c:f>Sheet1!$B$7:$F$7</c:f>
              <c:numCache>
                <c:formatCode>General</c:formatCode>
                <c:ptCount val="5"/>
                <c:pt idx="0">
                  <c:v>39</c:v>
                </c:pt>
                <c:pt idx="1">
                  <c:v>41</c:v>
                </c:pt>
                <c:pt idx="2">
                  <c:v>46</c:v>
                </c:pt>
                <c:pt idx="3">
                  <c:v>31</c:v>
                </c:pt>
                <c:pt idx="4">
                  <c:v>31</c:v>
                </c:pt>
              </c:numCache>
            </c:numRef>
          </c:val>
          <c:extLst>
            <c:ext xmlns:c16="http://schemas.microsoft.com/office/drawing/2014/chart" uri="{C3380CC4-5D6E-409C-BE32-E72D297353CC}">
              <c16:uniqueId val="{00000012-344C-49E4-A537-5A77A5F3D20E}"/>
            </c:ext>
          </c:extLst>
        </c:ser>
        <c:dLbls>
          <c:dLblPos val="ctr"/>
          <c:showLegendKey val="0"/>
          <c:showVal val="1"/>
          <c:showCatName val="0"/>
          <c:showSerName val="0"/>
          <c:showPercent val="0"/>
          <c:showBubbleSize val="0"/>
        </c:dLbls>
        <c:gapWidth val="112"/>
        <c:overlap val="100"/>
        <c:axId val="1733900048"/>
        <c:axId val="2035761568"/>
      </c:barChart>
      <c:catAx>
        <c:axId val="1733900048"/>
        <c:scaling>
          <c:orientation val="minMax"/>
        </c:scaling>
        <c:delete val="1"/>
        <c:axPos val="t"/>
        <c:numFmt formatCode="General" sourceLinked="1"/>
        <c:majorTickMark val="out"/>
        <c:minorTickMark val="none"/>
        <c:tickLblPos val="nextTo"/>
        <c:crossAx val="2035761568"/>
        <c:crosses val="autoZero"/>
        <c:auto val="1"/>
        <c:lblAlgn val="ctr"/>
        <c:lblOffset val="100"/>
        <c:noMultiLvlLbl val="0"/>
      </c:catAx>
      <c:valAx>
        <c:axId val="2035761568"/>
        <c:scaling>
          <c:orientation val="maxMin"/>
        </c:scaling>
        <c:delete val="1"/>
        <c:axPos val="l"/>
        <c:numFmt formatCode="0%" sourceLinked="1"/>
        <c:majorTickMark val="out"/>
        <c:minorTickMark val="none"/>
        <c:tickLblPos val="nextTo"/>
        <c:crossAx val="1733900048"/>
        <c:crosses val="autoZero"/>
        <c:crossBetween val="between"/>
      </c:valAx>
      <c:spPr>
        <a:noFill/>
        <a:ln w="25400">
          <a:noFill/>
        </a:ln>
        <a:effectLst/>
      </c:spPr>
    </c:plotArea>
    <c:plotVisOnly val="1"/>
    <c:dispBlanksAs val="gap"/>
    <c:showDLblsOverMax val="0"/>
  </c:chart>
  <c:spPr>
    <a:noFill/>
    <a:ln w="6350" cap="flat" cmpd="sng" algn="ctr">
      <a:noFill/>
      <a:prstDash val="solid"/>
      <a:miter lim="800000"/>
    </a:ln>
    <a:effectLst/>
  </c:spPr>
  <c:txPr>
    <a:bodyPr/>
    <a:lstStyle/>
    <a:p>
      <a:pPr>
        <a:defRPr sz="1400" b="0" i="0" u="none" strike="noStrike" baseline="0">
          <a:solidFill>
            <a:schemeClr val="bg1"/>
          </a:solidFill>
          <a:latin typeface="+mj-lt"/>
          <a:ea typeface="Arial"/>
          <a:cs typeface="Arial"/>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10254917663469491"/>
          <c:y val="5.9615274931271937E-2"/>
          <c:w val="0.85009762849350712"/>
          <c:h val="0.94038462365594122"/>
        </c:manualLayout>
      </c:layout>
      <c:barChart>
        <c:barDir val="bar"/>
        <c:grouping val="clustered"/>
        <c:varyColors val="0"/>
        <c:ser>
          <c:idx val="0"/>
          <c:order val="0"/>
          <c:tx>
            <c:strRef>
              <c:f>Sheet1!$B$2</c:f>
              <c:strCache>
                <c:ptCount val="1"/>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9EFC-4F0F-937C-F932DA191B30}"/>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9EFC-4F0F-937C-F932DA191B30}"/>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7-9EFC-4F0F-937C-F932DA191B30}"/>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9-9EFC-4F0F-937C-F932DA191B30}"/>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B-9EFC-4F0F-937C-F932DA191B30}"/>
              </c:ext>
            </c:extLst>
          </c:dPt>
          <c:dPt>
            <c:idx val="6"/>
            <c:invertIfNegative val="0"/>
            <c:bubble3D val="0"/>
            <c:spPr>
              <a:solidFill>
                <a:schemeClr val="accent1"/>
              </a:solidFill>
              <a:ln>
                <a:noFill/>
              </a:ln>
              <a:effectLst/>
            </c:spPr>
            <c:extLst>
              <c:ext xmlns:c16="http://schemas.microsoft.com/office/drawing/2014/chart" uri="{C3380CC4-5D6E-409C-BE32-E72D297353CC}">
                <c16:uniqueId val="{0000000D-9EFC-4F0F-937C-F932DA191B30}"/>
              </c:ext>
            </c:extLst>
          </c:dPt>
          <c:dPt>
            <c:idx val="7"/>
            <c:invertIfNegative val="0"/>
            <c:bubble3D val="0"/>
            <c:spPr>
              <a:solidFill>
                <a:schemeClr val="accent1"/>
              </a:solidFill>
              <a:ln>
                <a:noFill/>
              </a:ln>
              <a:effectLst/>
            </c:spPr>
            <c:extLst>
              <c:ext xmlns:c16="http://schemas.microsoft.com/office/drawing/2014/chart" uri="{C3380CC4-5D6E-409C-BE32-E72D297353CC}">
                <c16:uniqueId val="{0000000F-9EFC-4F0F-937C-F932DA191B30}"/>
              </c:ext>
            </c:extLst>
          </c:dPt>
          <c:dPt>
            <c:idx val="8"/>
            <c:invertIfNegative val="0"/>
            <c:bubble3D val="0"/>
            <c:spPr>
              <a:solidFill>
                <a:schemeClr val="accent1"/>
              </a:solidFill>
              <a:ln>
                <a:noFill/>
              </a:ln>
              <a:effectLst/>
            </c:spPr>
            <c:extLst>
              <c:ext xmlns:c16="http://schemas.microsoft.com/office/drawing/2014/chart" uri="{C3380CC4-5D6E-409C-BE32-E72D297353CC}">
                <c16:uniqueId val="{0000000F-3AEA-4699-8F8B-F684463F813D}"/>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Arial"/>
                    <a:cs typeface="Aria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numRef>
              <c:f>Sheet1!$A$9:$A$17</c:f>
              <c:numCache>
                <c:formatCode>General</c:formatCode>
                <c:ptCount val="9"/>
              </c:numCache>
            </c:numRef>
          </c:cat>
          <c:val>
            <c:numRef>
              <c:f>Sheet1!$B$8:$B$17</c:f>
              <c:numCache>
                <c:formatCode>General</c:formatCode>
                <c:ptCount val="10"/>
                <c:pt idx="1">
                  <c:v>6</c:v>
                </c:pt>
                <c:pt idx="2">
                  <c:v>6</c:v>
                </c:pt>
                <c:pt idx="3">
                  <c:v>6</c:v>
                </c:pt>
                <c:pt idx="4" formatCode="0">
                  <c:v>7</c:v>
                </c:pt>
                <c:pt idx="5" formatCode="0">
                  <c:v>9</c:v>
                </c:pt>
                <c:pt idx="6">
                  <c:v>9</c:v>
                </c:pt>
                <c:pt idx="7">
                  <c:v>11</c:v>
                </c:pt>
                <c:pt idx="8">
                  <c:v>17</c:v>
                </c:pt>
              </c:numCache>
            </c:numRef>
          </c:val>
          <c:extLst>
            <c:ext xmlns:c16="http://schemas.microsoft.com/office/drawing/2014/chart" uri="{C3380CC4-5D6E-409C-BE32-E72D297353CC}">
              <c16:uniqueId val="{00000010-9EFC-4F0F-937C-F932DA191B30}"/>
            </c:ext>
          </c:extLst>
        </c:ser>
        <c:dLbls>
          <c:dLblPos val="outEnd"/>
          <c:showLegendKey val="0"/>
          <c:showVal val="1"/>
          <c:showCatName val="0"/>
          <c:showSerName val="0"/>
          <c:showPercent val="0"/>
          <c:showBubbleSize val="0"/>
        </c:dLbls>
        <c:gapWidth val="50"/>
        <c:axId val="1456005328"/>
        <c:axId val="1456011312"/>
      </c:barChart>
      <c:catAx>
        <c:axId val="1456005328"/>
        <c:scaling>
          <c:orientation val="minMax"/>
        </c:scaling>
        <c:delete val="1"/>
        <c:axPos val="l"/>
        <c:numFmt formatCode="General" sourceLinked="1"/>
        <c:majorTickMark val="out"/>
        <c:minorTickMark val="none"/>
        <c:tickLblPos val="nextTo"/>
        <c:crossAx val="1456011312"/>
        <c:crosses val="autoZero"/>
        <c:auto val="1"/>
        <c:lblAlgn val="ctr"/>
        <c:lblOffset val="100"/>
        <c:noMultiLvlLbl val="0"/>
      </c:catAx>
      <c:valAx>
        <c:axId val="1456011312"/>
        <c:scaling>
          <c:orientation val="minMax"/>
          <c:max val="100"/>
          <c:min val="0"/>
        </c:scaling>
        <c:delete val="1"/>
        <c:axPos val="b"/>
        <c:numFmt formatCode="General" sourceLinked="1"/>
        <c:majorTickMark val="out"/>
        <c:minorTickMark val="none"/>
        <c:tickLblPos val="nextTo"/>
        <c:crossAx val="1456005328"/>
        <c:crosses val="autoZero"/>
        <c:crossBetween val="between"/>
      </c:valAx>
      <c:spPr>
        <a:noFill/>
        <a:ln w="25558">
          <a:noFill/>
        </a:ln>
        <a:effectLst/>
      </c:spPr>
    </c:plotArea>
    <c:plotVisOnly val="1"/>
    <c:dispBlanksAs val="gap"/>
    <c:showDLblsOverMax val="0"/>
  </c:chart>
  <c:spPr>
    <a:noFill/>
    <a:ln w="6350" cap="flat" cmpd="sng" algn="ctr">
      <a:noFill/>
      <a:prstDash val="solid"/>
      <a:miter lim="800000"/>
    </a:ln>
    <a:effectLst/>
  </c:spPr>
  <c:txPr>
    <a:bodyPr/>
    <a:lstStyle/>
    <a:p>
      <a:pPr>
        <a:defRPr sz="1400" b="0" i="0" u="none" strike="noStrike" baseline="0">
          <a:solidFill>
            <a:srgbClr val="000000"/>
          </a:solidFill>
          <a:latin typeface="Arial"/>
          <a:ea typeface="Arial"/>
          <a:cs typeface="Arial"/>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0"/>
    <c:plotArea>
      <c:layout>
        <c:manualLayout>
          <c:layoutTarget val="inner"/>
          <c:xMode val="edge"/>
          <c:yMode val="edge"/>
          <c:x val="0"/>
          <c:y val="0.10801186109468941"/>
          <c:w val="1"/>
          <c:h val="0.85924093556450443"/>
        </c:manualLayout>
      </c:layout>
      <c:barChart>
        <c:barDir val="col"/>
        <c:grouping val="percentStacked"/>
        <c:varyColors val="0"/>
        <c:ser>
          <c:idx val="0"/>
          <c:order val="0"/>
          <c:spPr>
            <a:solidFill>
              <a:schemeClr val="accent6"/>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035F-406D-8A2A-F5D2C7B407DF}"/>
              </c:ext>
            </c:extLst>
          </c:dPt>
          <c:dPt>
            <c:idx val="3"/>
            <c:invertIfNegative val="0"/>
            <c:bubble3D val="0"/>
            <c:extLst>
              <c:ext xmlns:c16="http://schemas.microsoft.com/office/drawing/2014/chart" uri="{C3380CC4-5D6E-409C-BE32-E72D297353CC}">
                <c16:uniqueId val="{00000002-035F-406D-8A2A-F5D2C7B407DF}"/>
              </c:ext>
            </c:extLst>
          </c:dPt>
          <c:dPt>
            <c:idx val="4"/>
            <c:invertIfNegative val="0"/>
            <c:bubble3D val="0"/>
            <c:extLst>
              <c:ext xmlns:c16="http://schemas.microsoft.com/office/drawing/2014/chart" uri="{C3380CC4-5D6E-409C-BE32-E72D297353CC}">
                <c16:uniqueId val="{00000003-035F-406D-8A2A-F5D2C7B407DF}"/>
              </c:ext>
            </c:extLst>
          </c:dPt>
          <c:dPt>
            <c:idx val="5"/>
            <c:invertIfNegative val="0"/>
            <c:bubble3D val="0"/>
            <c:extLst>
              <c:ext xmlns:c16="http://schemas.microsoft.com/office/drawing/2014/chart" uri="{C3380CC4-5D6E-409C-BE32-E72D297353CC}">
                <c16:uniqueId val="{00000004-035F-406D-8A2A-F5D2C7B407DF}"/>
              </c:ext>
            </c:extLst>
          </c:dPt>
          <c:dPt>
            <c:idx val="6"/>
            <c:invertIfNegative val="0"/>
            <c:bubble3D val="0"/>
            <c:extLst>
              <c:ext xmlns:c16="http://schemas.microsoft.com/office/drawing/2014/chart" uri="{C3380CC4-5D6E-409C-BE32-E72D297353CC}">
                <c16:uniqueId val="{00000005-035F-406D-8A2A-F5D2C7B407DF}"/>
              </c:ext>
            </c:extLst>
          </c:dPt>
          <c:dPt>
            <c:idx val="8"/>
            <c:invertIfNegative val="0"/>
            <c:bubble3D val="0"/>
            <c:extLst>
              <c:ext xmlns:c16="http://schemas.microsoft.com/office/drawing/2014/chart" uri="{C3380CC4-5D6E-409C-BE32-E72D297353CC}">
                <c16:uniqueId val="{00000006-035F-406D-8A2A-F5D2C7B407DF}"/>
              </c:ext>
            </c:extLst>
          </c:dPt>
          <c:dLbls>
            <c:spPr>
              <a:noFill/>
              <a:ln>
                <a:noFill/>
              </a:ln>
              <a:effectLst/>
            </c:spPr>
            <c:txPr>
              <a:bodyPr rot="0" spcFirstLastPara="1" vertOverflow="ellipsis" vert="horz" wrap="square" anchor="ctr" anchorCtr="1"/>
              <a:lstStyle/>
              <a:p>
                <a:pPr algn="ctr">
                  <a:defRPr sz="1397" b="0" i="0" u="none" strike="noStrike" kern="1200" baseline="0">
                    <a:solidFill>
                      <a:schemeClr val="bg1"/>
                    </a:solidFill>
                    <a:latin typeface="+mn-lt"/>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f>
              <c:strCache>
                <c:ptCount val="1"/>
                <c:pt idx="0">
                  <c:v>March '21</c:v>
                </c:pt>
              </c:strCache>
            </c:strRef>
          </c:cat>
          <c:val>
            <c:numRef>
              <c:f>Sheet1!$B$2</c:f>
              <c:numCache>
                <c:formatCode>General</c:formatCode>
                <c:ptCount val="1"/>
                <c:pt idx="0">
                  <c:v>5</c:v>
                </c:pt>
              </c:numCache>
            </c:numRef>
          </c:val>
          <c:extLst>
            <c:ext xmlns:c16="http://schemas.microsoft.com/office/drawing/2014/chart" uri="{C3380CC4-5D6E-409C-BE32-E72D297353CC}">
              <c16:uniqueId val="{00000007-035F-406D-8A2A-F5D2C7B407DF}"/>
            </c:ext>
          </c:extLst>
        </c:ser>
        <c:ser>
          <c:idx val="1"/>
          <c:order val="1"/>
          <c:spPr>
            <a:solidFill>
              <a:schemeClr val="accent6">
                <a:lumMod val="60000"/>
                <a:lumOff val="40000"/>
              </a:schemeClr>
            </a:solidFill>
            <a:ln>
              <a:noFill/>
            </a:ln>
            <a:effectLst/>
          </c:spPr>
          <c:invertIfNegative val="0"/>
          <c:dPt>
            <c:idx val="0"/>
            <c:invertIfNegative val="0"/>
            <c:bubble3D val="0"/>
            <c:extLst>
              <c:ext xmlns:c16="http://schemas.microsoft.com/office/drawing/2014/chart" uri="{C3380CC4-5D6E-409C-BE32-E72D297353CC}">
                <c16:uniqueId val="{00000008-035F-406D-8A2A-F5D2C7B407DF}"/>
              </c:ext>
            </c:extLst>
          </c:dPt>
          <c:dPt>
            <c:idx val="3"/>
            <c:invertIfNegative val="0"/>
            <c:bubble3D val="0"/>
            <c:extLst>
              <c:ext xmlns:c16="http://schemas.microsoft.com/office/drawing/2014/chart" uri="{C3380CC4-5D6E-409C-BE32-E72D297353CC}">
                <c16:uniqueId val="{00000009-035F-406D-8A2A-F5D2C7B407DF}"/>
              </c:ext>
            </c:extLst>
          </c:dPt>
          <c:dPt>
            <c:idx val="4"/>
            <c:invertIfNegative val="0"/>
            <c:bubble3D val="0"/>
            <c:extLst>
              <c:ext xmlns:c16="http://schemas.microsoft.com/office/drawing/2014/chart" uri="{C3380CC4-5D6E-409C-BE32-E72D297353CC}">
                <c16:uniqueId val="{0000000A-035F-406D-8A2A-F5D2C7B407DF}"/>
              </c:ext>
            </c:extLst>
          </c:dPt>
          <c:dPt>
            <c:idx val="5"/>
            <c:invertIfNegative val="0"/>
            <c:bubble3D val="0"/>
            <c:extLst>
              <c:ext xmlns:c16="http://schemas.microsoft.com/office/drawing/2014/chart" uri="{C3380CC4-5D6E-409C-BE32-E72D297353CC}">
                <c16:uniqueId val="{0000000B-035F-406D-8A2A-F5D2C7B407DF}"/>
              </c:ext>
            </c:extLst>
          </c:dPt>
          <c:dPt>
            <c:idx val="6"/>
            <c:invertIfNegative val="0"/>
            <c:bubble3D val="0"/>
            <c:extLst>
              <c:ext xmlns:c16="http://schemas.microsoft.com/office/drawing/2014/chart" uri="{C3380CC4-5D6E-409C-BE32-E72D297353CC}">
                <c16:uniqueId val="{0000000C-035F-406D-8A2A-F5D2C7B407DF}"/>
              </c:ext>
            </c:extLst>
          </c:dPt>
          <c:dPt>
            <c:idx val="8"/>
            <c:invertIfNegative val="0"/>
            <c:bubble3D val="0"/>
            <c:extLst>
              <c:ext xmlns:c16="http://schemas.microsoft.com/office/drawing/2014/chart" uri="{C3380CC4-5D6E-409C-BE32-E72D297353CC}">
                <c16:uniqueId val="{0000000D-035F-406D-8A2A-F5D2C7B407DF}"/>
              </c:ext>
            </c:extLst>
          </c:dPt>
          <c:dLbls>
            <c:spPr>
              <a:noFill/>
              <a:ln>
                <a:noFill/>
              </a:ln>
              <a:effectLst/>
            </c:spPr>
            <c:txPr>
              <a:bodyPr rot="0" spcFirstLastPara="1" vertOverflow="ellipsis" vert="horz" wrap="square" anchor="ctr" anchorCtr="1"/>
              <a:lstStyle/>
              <a:p>
                <a:pPr algn="ctr">
                  <a:defRPr sz="1397" b="0" i="0" u="none" strike="noStrike" kern="1200" baseline="0">
                    <a:solidFill>
                      <a:schemeClr val="bg1"/>
                    </a:solidFill>
                    <a:latin typeface="+mn-lt"/>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f>
              <c:strCache>
                <c:ptCount val="1"/>
                <c:pt idx="0">
                  <c:v>March '21</c:v>
                </c:pt>
              </c:strCache>
            </c:strRef>
          </c:cat>
          <c:val>
            <c:numRef>
              <c:f>Sheet1!$B$3</c:f>
              <c:numCache>
                <c:formatCode>General</c:formatCode>
                <c:ptCount val="1"/>
                <c:pt idx="0">
                  <c:v>27</c:v>
                </c:pt>
              </c:numCache>
            </c:numRef>
          </c:val>
          <c:extLst>
            <c:ext xmlns:c16="http://schemas.microsoft.com/office/drawing/2014/chart" uri="{C3380CC4-5D6E-409C-BE32-E72D297353CC}">
              <c16:uniqueId val="{0000000E-035F-406D-8A2A-F5D2C7B407DF}"/>
            </c:ext>
          </c:extLst>
        </c:ser>
        <c:ser>
          <c:idx val="2"/>
          <c:order val="2"/>
          <c:spPr>
            <a:solidFill>
              <a:schemeClr val="accent5">
                <a:lumMod val="20000"/>
                <a:lumOff val="80000"/>
              </a:schemeClr>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12-035F-406D-8A2A-F5D2C7B407DF}"/>
              </c:ext>
            </c:extLst>
          </c:dPt>
          <c:dLbls>
            <c:spPr>
              <a:noFill/>
              <a:ln>
                <a:noFill/>
              </a:ln>
              <a:effectLst/>
            </c:spPr>
            <c:txPr>
              <a:bodyPr rot="0" spcFirstLastPara="1" vertOverflow="ellipsis" vert="horz" wrap="square" lIns="38100" tIns="19050" rIns="38100" bIns="19050" anchor="ctr" anchorCtr="1">
                <a:spAutoFit/>
              </a:bodyPr>
              <a:lstStyle/>
              <a:p>
                <a:pPr>
                  <a:defRPr sz="1397" b="0" i="0" u="none" strike="noStrike" kern="1200" baseline="0">
                    <a:solidFill>
                      <a:schemeClr val="bg1"/>
                    </a:solidFill>
                    <a:latin typeface="+mn-lt"/>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c:f>
              <c:strCache>
                <c:ptCount val="1"/>
                <c:pt idx="0">
                  <c:v>March '21</c:v>
                </c:pt>
              </c:strCache>
            </c:strRef>
          </c:cat>
          <c:val>
            <c:numRef>
              <c:f>Sheet1!$B$4</c:f>
              <c:numCache>
                <c:formatCode>General</c:formatCode>
                <c:ptCount val="1"/>
                <c:pt idx="0">
                  <c:v>49</c:v>
                </c:pt>
              </c:numCache>
            </c:numRef>
          </c:val>
          <c:extLst>
            <c:ext xmlns:c16="http://schemas.microsoft.com/office/drawing/2014/chart" uri="{C3380CC4-5D6E-409C-BE32-E72D297353CC}">
              <c16:uniqueId val="{0000000F-035F-406D-8A2A-F5D2C7B407DF}"/>
            </c:ext>
          </c:extLst>
        </c:ser>
        <c:ser>
          <c:idx val="3"/>
          <c:order val="3"/>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97" b="0" i="0" u="none" strike="noStrike" kern="1200" baseline="0">
                    <a:solidFill>
                      <a:schemeClr val="bg1"/>
                    </a:solidFill>
                    <a:latin typeface="+mn-lt"/>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c:f>
              <c:strCache>
                <c:ptCount val="1"/>
                <c:pt idx="0">
                  <c:v>March '21</c:v>
                </c:pt>
              </c:strCache>
            </c:strRef>
          </c:cat>
          <c:val>
            <c:numRef>
              <c:f>Sheet1!$B$5</c:f>
              <c:numCache>
                <c:formatCode>General</c:formatCode>
                <c:ptCount val="1"/>
                <c:pt idx="0">
                  <c:v>8</c:v>
                </c:pt>
              </c:numCache>
            </c:numRef>
          </c:val>
          <c:extLst>
            <c:ext xmlns:c16="http://schemas.microsoft.com/office/drawing/2014/chart" uri="{C3380CC4-5D6E-409C-BE32-E72D297353CC}">
              <c16:uniqueId val="{00000010-035F-406D-8A2A-F5D2C7B407DF}"/>
            </c:ext>
          </c:extLst>
        </c:ser>
        <c:ser>
          <c:idx val="4"/>
          <c:order val="4"/>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97" b="0" i="0" u="none" strike="noStrike" kern="1200" baseline="0">
                    <a:solidFill>
                      <a:schemeClr val="bg1"/>
                    </a:solidFill>
                    <a:latin typeface="+mn-lt"/>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c:f>
              <c:strCache>
                <c:ptCount val="1"/>
                <c:pt idx="0">
                  <c:v>March '21</c:v>
                </c:pt>
              </c:strCache>
            </c:strRef>
          </c:cat>
          <c:val>
            <c:numRef>
              <c:f>Sheet1!$B$6</c:f>
              <c:numCache>
                <c:formatCode>General</c:formatCode>
                <c:ptCount val="1"/>
                <c:pt idx="0">
                  <c:v>12</c:v>
                </c:pt>
              </c:numCache>
            </c:numRef>
          </c:val>
          <c:extLst>
            <c:ext xmlns:c16="http://schemas.microsoft.com/office/drawing/2014/chart" uri="{C3380CC4-5D6E-409C-BE32-E72D297353CC}">
              <c16:uniqueId val="{00000011-035F-406D-8A2A-F5D2C7B407DF}"/>
            </c:ext>
          </c:extLst>
        </c:ser>
        <c:dLbls>
          <c:dLblPos val="ctr"/>
          <c:showLegendKey val="0"/>
          <c:showVal val="1"/>
          <c:showCatName val="0"/>
          <c:showSerName val="0"/>
          <c:showPercent val="0"/>
          <c:showBubbleSize val="0"/>
        </c:dLbls>
        <c:gapWidth val="100"/>
        <c:overlap val="100"/>
        <c:axId val="1456002064"/>
        <c:axId val="1455999888"/>
      </c:barChart>
      <c:catAx>
        <c:axId val="1456002064"/>
        <c:scaling>
          <c:orientation val="minMax"/>
        </c:scaling>
        <c:delete val="1"/>
        <c:axPos val="t"/>
        <c:numFmt formatCode="General" sourceLinked="1"/>
        <c:majorTickMark val="out"/>
        <c:minorTickMark val="none"/>
        <c:tickLblPos val="nextTo"/>
        <c:crossAx val="1455999888"/>
        <c:crosses val="autoZero"/>
        <c:auto val="1"/>
        <c:lblAlgn val="ctr"/>
        <c:lblOffset val="100"/>
        <c:noMultiLvlLbl val="0"/>
      </c:catAx>
      <c:valAx>
        <c:axId val="1455999888"/>
        <c:scaling>
          <c:orientation val="maxMin"/>
        </c:scaling>
        <c:delete val="1"/>
        <c:axPos val="l"/>
        <c:numFmt formatCode="0%" sourceLinked="1"/>
        <c:majorTickMark val="out"/>
        <c:minorTickMark val="none"/>
        <c:tickLblPos val="nextTo"/>
        <c:crossAx val="1456002064"/>
        <c:crosses val="autoZero"/>
        <c:crossBetween val="between"/>
      </c:valAx>
      <c:spPr>
        <a:noFill/>
        <a:ln w="25400">
          <a:noFill/>
        </a:ln>
        <a:effectLst/>
      </c:spPr>
    </c:plotArea>
    <c:plotVisOnly val="1"/>
    <c:dispBlanksAs val="gap"/>
    <c:showDLblsOverMax val="0"/>
  </c:chart>
  <c:spPr>
    <a:noFill/>
    <a:ln w="6350" cap="flat" cmpd="sng" algn="ctr">
      <a:noFill/>
      <a:prstDash val="solid"/>
      <a:miter lim="800000"/>
    </a:ln>
    <a:effectLst/>
  </c:spPr>
  <c:txPr>
    <a:bodyPr/>
    <a:lstStyle/>
    <a:p>
      <a:pPr>
        <a:defRPr sz="1397" b="0" i="0" u="none" strike="noStrike" baseline="0">
          <a:solidFill>
            <a:schemeClr val="bg1"/>
          </a:solidFill>
          <a:latin typeface="+mn-lt"/>
          <a:ea typeface="Arial"/>
          <a:cs typeface="Arial"/>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10254917663469491"/>
          <c:y val="5.9615274931271937E-2"/>
          <c:w val="0.78031163670184067"/>
          <c:h val="0.94038469020160564"/>
        </c:manualLayout>
      </c:layout>
      <c:barChart>
        <c:barDir val="bar"/>
        <c:grouping val="clustered"/>
        <c:varyColors val="0"/>
        <c:ser>
          <c:idx val="0"/>
          <c:order val="0"/>
          <c:tx>
            <c:strRef>
              <c:f>Sheet1!$B$2</c:f>
              <c:strCache>
                <c:ptCount val="1"/>
              </c:strCache>
            </c:strRef>
          </c:tx>
          <c:spPr>
            <a:solidFill>
              <a:schemeClr val="accent5">
                <a:lumMod val="60000"/>
                <a:lumOff val="40000"/>
              </a:schemeClr>
            </a:solidFill>
            <a:ln>
              <a:noFill/>
            </a:ln>
            <a:effectLst/>
          </c:spPr>
          <c:invertIfNegative val="0"/>
          <c:dPt>
            <c:idx val="5"/>
            <c:invertIfNegative val="0"/>
            <c:bubble3D val="0"/>
            <c:spPr>
              <a:solidFill>
                <a:schemeClr val="bg2"/>
              </a:solidFill>
              <a:ln>
                <a:noFill/>
              </a:ln>
              <a:effectLst/>
            </c:spPr>
            <c:extLst>
              <c:ext xmlns:c16="http://schemas.microsoft.com/office/drawing/2014/chart" uri="{C3380CC4-5D6E-409C-BE32-E72D297353CC}">
                <c16:uniqueId val="{00000001-7F7B-459E-B578-4155C837011D}"/>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Arial"/>
                    <a:cs typeface="Aria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Sheet1!$A$3:$A$8</c:f>
              <c:numCache>
                <c:formatCode>General</c:formatCode>
                <c:ptCount val="6"/>
              </c:numCache>
            </c:numRef>
          </c:cat>
          <c:val>
            <c:numRef>
              <c:f>Sheet1!$B$3:$B$8</c:f>
              <c:numCache>
                <c:formatCode>General</c:formatCode>
                <c:ptCount val="6"/>
                <c:pt idx="0">
                  <c:v>26</c:v>
                </c:pt>
                <c:pt idx="1">
                  <c:v>22</c:v>
                </c:pt>
                <c:pt idx="2">
                  <c:v>1</c:v>
                </c:pt>
                <c:pt idx="3">
                  <c:v>1</c:v>
                </c:pt>
                <c:pt idx="4">
                  <c:v>1</c:v>
                </c:pt>
                <c:pt idx="5">
                  <c:v>54</c:v>
                </c:pt>
              </c:numCache>
            </c:numRef>
          </c:val>
          <c:extLst>
            <c:ext xmlns:c16="http://schemas.microsoft.com/office/drawing/2014/chart" uri="{C3380CC4-5D6E-409C-BE32-E72D297353CC}">
              <c16:uniqueId val="{00000000-2DE6-42C3-AF58-2E5117205FFF}"/>
            </c:ext>
          </c:extLst>
        </c:ser>
        <c:ser>
          <c:idx val="1"/>
          <c:order val="1"/>
          <c:tx>
            <c:strRef>
              <c:f>Sheet1!$C$2</c:f>
              <c:strCache>
                <c:ptCount val="1"/>
              </c:strCache>
            </c:strRef>
          </c:tx>
          <c:spPr>
            <a:solidFill>
              <a:schemeClr val="accent5">
                <a:lumMod val="20000"/>
                <a:lumOff val="80000"/>
              </a:schemeClr>
            </a:solidFill>
            <a:ln>
              <a:noFill/>
            </a:ln>
            <a:effectLst/>
          </c:spPr>
          <c:invertIfNegative val="0"/>
          <c:dPt>
            <c:idx val="5"/>
            <c:invertIfNegative val="0"/>
            <c:bubble3D val="0"/>
            <c:spPr>
              <a:solidFill>
                <a:schemeClr val="tx2">
                  <a:lumMod val="20000"/>
                  <a:lumOff val="80000"/>
                </a:schemeClr>
              </a:solidFill>
              <a:ln>
                <a:noFill/>
              </a:ln>
              <a:effectLst/>
            </c:spPr>
            <c:extLst>
              <c:ext xmlns:c16="http://schemas.microsoft.com/office/drawing/2014/chart" uri="{C3380CC4-5D6E-409C-BE32-E72D297353CC}">
                <c16:uniqueId val="{00000003-7F7B-459E-B578-4155C837011D}"/>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00000"/>
                    </a:solidFill>
                    <a:latin typeface="+mn-lt"/>
                    <a:ea typeface="Arial"/>
                    <a:cs typeface="Aria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Sheet1!$A$3:$A$8</c:f>
              <c:numCache>
                <c:formatCode>General</c:formatCode>
                <c:ptCount val="6"/>
              </c:numCache>
            </c:numRef>
          </c:cat>
          <c:val>
            <c:numRef>
              <c:f>Sheet1!$C$3:$C$8</c:f>
              <c:numCache>
                <c:formatCode>General</c:formatCode>
                <c:ptCount val="6"/>
                <c:pt idx="0">
                  <c:v>31</c:v>
                </c:pt>
                <c:pt idx="1">
                  <c:v>22</c:v>
                </c:pt>
                <c:pt idx="2">
                  <c:v>2</c:v>
                </c:pt>
                <c:pt idx="5">
                  <c:v>50</c:v>
                </c:pt>
              </c:numCache>
            </c:numRef>
          </c:val>
          <c:extLst>
            <c:ext xmlns:c16="http://schemas.microsoft.com/office/drawing/2014/chart" uri="{C3380CC4-5D6E-409C-BE32-E72D297353CC}">
              <c16:uniqueId val="{00000002-B8E1-4790-A73F-A350EEAE1AC1}"/>
            </c:ext>
          </c:extLst>
        </c:ser>
        <c:dLbls>
          <c:dLblPos val="ctr"/>
          <c:showLegendKey val="0"/>
          <c:showVal val="1"/>
          <c:showCatName val="0"/>
          <c:showSerName val="0"/>
          <c:showPercent val="0"/>
          <c:showBubbleSize val="0"/>
        </c:dLbls>
        <c:gapWidth val="32"/>
        <c:axId val="2035756128"/>
        <c:axId val="2035756672"/>
      </c:barChart>
      <c:catAx>
        <c:axId val="2035756128"/>
        <c:scaling>
          <c:orientation val="maxMin"/>
        </c:scaling>
        <c:delete val="0"/>
        <c:axPos val="l"/>
        <c:numFmt formatCode="General" sourceLinked="1"/>
        <c:majorTickMark val="none"/>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400" b="0" i="0" u="none" strike="noStrike" kern="1200" baseline="0">
                <a:solidFill>
                  <a:srgbClr val="000000"/>
                </a:solidFill>
                <a:latin typeface="Arial"/>
                <a:ea typeface="Arial"/>
                <a:cs typeface="Arial"/>
              </a:defRPr>
            </a:pPr>
            <a:endParaRPr lang="en-US"/>
          </a:p>
        </c:txPr>
        <c:crossAx val="2035756672"/>
        <c:crosses val="autoZero"/>
        <c:auto val="1"/>
        <c:lblAlgn val="ctr"/>
        <c:lblOffset val="100"/>
        <c:noMultiLvlLbl val="0"/>
      </c:catAx>
      <c:valAx>
        <c:axId val="2035756672"/>
        <c:scaling>
          <c:orientation val="minMax"/>
          <c:max val="60"/>
          <c:min val="0"/>
        </c:scaling>
        <c:delete val="1"/>
        <c:axPos val="t"/>
        <c:numFmt formatCode="General" sourceLinked="1"/>
        <c:majorTickMark val="out"/>
        <c:minorTickMark val="none"/>
        <c:tickLblPos val="nextTo"/>
        <c:crossAx val="2035756128"/>
        <c:crosses val="autoZero"/>
        <c:crossBetween val="between"/>
      </c:valAx>
      <c:spPr>
        <a:noFill/>
        <a:ln w="25558">
          <a:noFill/>
        </a:ln>
        <a:effectLst/>
      </c:spPr>
    </c:plotArea>
    <c:plotVisOnly val="1"/>
    <c:dispBlanksAs val="gap"/>
    <c:showDLblsOverMax val="0"/>
  </c:chart>
  <c:spPr>
    <a:noFill/>
    <a:ln w="6350" cap="flat" cmpd="sng" algn="ctr">
      <a:noFill/>
      <a:prstDash val="solid"/>
      <a:miter lim="800000"/>
    </a:ln>
    <a:effectLst/>
  </c:spPr>
  <c:txPr>
    <a:bodyPr/>
    <a:lstStyle/>
    <a:p>
      <a:pPr>
        <a:defRPr sz="1400" b="0" i="0" u="none" strike="noStrike" baseline="0">
          <a:solidFill>
            <a:srgbClr val="000000"/>
          </a:solidFill>
          <a:latin typeface="Arial"/>
          <a:ea typeface="Arial"/>
          <a:cs typeface="Arial"/>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0.10513838618280269"/>
          <c:w val="1"/>
          <c:h val="0.86965376782077397"/>
        </c:manualLayout>
      </c:layout>
      <c:barChart>
        <c:barDir val="col"/>
        <c:grouping val="percentStacked"/>
        <c:varyColors val="0"/>
        <c:ser>
          <c:idx val="0"/>
          <c:order val="0"/>
          <c:tx>
            <c:strRef>
              <c:f>Sheet1!$A$2</c:f>
              <c:strCache>
                <c:ptCount val="1"/>
              </c:strCache>
            </c:strRef>
          </c:tx>
          <c:spPr>
            <a:solidFill>
              <a:schemeClr val="accent6"/>
            </a:solidFill>
            <a:ln>
              <a:noFill/>
            </a:ln>
            <a:effectLst/>
          </c:spPr>
          <c:invertIfNegative val="0"/>
          <c:dPt>
            <c:idx val="0"/>
            <c:invertIfNegative val="0"/>
            <c:bubble3D val="0"/>
            <c:extLst>
              <c:ext xmlns:c16="http://schemas.microsoft.com/office/drawing/2014/chart" uri="{C3380CC4-5D6E-409C-BE32-E72D297353CC}">
                <c16:uniqueId val="{00000000-81B4-4EFF-8AA0-9FF212E20D9D}"/>
              </c:ext>
            </c:extLst>
          </c:dPt>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j-lt"/>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c:f>
              <c:numCache>
                <c:formatCode>General</c:formatCode>
                <c:ptCount val="1"/>
              </c:numCache>
            </c:numRef>
          </c:cat>
          <c:val>
            <c:numRef>
              <c:f>Sheet1!$B$2</c:f>
              <c:numCache>
                <c:formatCode>General</c:formatCode>
                <c:ptCount val="1"/>
                <c:pt idx="0">
                  <c:v>3</c:v>
                </c:pt>
              </c:numCache>
            </c:numRef>
          </c:val>
          <c:extLst>
            <c:ext xmlns:c16="http://schemas.microsoft.com/office/drawing/2014/chart" uri="{C3380CC4-5D6E-409C-BE32-E72D297353CC}">
              <c16:uniqueId val="{00000009-81B4-4EFF-8AA0-9FF212E20D9D}"/>
            </c:ext>
          </c:extLst>
        </c:ser>
        <c:ser>
          <c:idx val="1"/>
          <c:order val="1"/>
          <c:tx>
            <c:strRef>
              <c:f>Sheet1!$A$3</c:f>
              <c:strCache>
                <c:ptCount val="1"/>
              </c:strCache>
            </c:strRef>
          </c:tx>
          <c:spPr>
            <a:solidFill>
              <a:schemeClr val="accent6">
                <a:lumMod val="60000"/>
                <a:lumOff val="40000"/>
              </a:schemeClr>
            </a:solidFill>
            <a:ln>
              <a:noFill/>
            </a:ln>
            <a:effectLst/>
          </c:spPr>
          <c:invertIfNegative val="0"/>
          <c:dPt>
            <c:idx val="0"/>
            <c:invertIfNegative val="0"/>
            <c:bubble3D val="0"/>
            <c:extLst>
              <c:ext xmlns:c16="http://schemas.microsoft.com/office/drawing/2014/chart" uri="{C3380CC4-5D6E-409C-BE32-E72D297353CC}">
                <c16:uniqueId val="{0000000A-81B4-4EFF-8AA0-9FF212E20D9D}"/>
              </c:ext>
            </c:extLst>
          </c:dPt>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j-lt"/>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c:f>
              <c:numCache>
                <c:formatCode>General</c:formatCode>
                <c:ptCount val="1"/>
              </c:numCache>
            </c:numRef>
          </c:cat>
          <c:val>
            <c:numRef>
              <c:f>Sheet1!$B$3</c:f>
              <c:numCache>
                <c:formatCode>General</c:formatCode>
                <c:ptCount val="1"/>
                <c:pt idx="0">
                  <c:v>9</c:v>
                </c:pt>
              </c:numCache>
            </c:numRef>
          </c:val>
          <c:extLst>
            <c:ext xmlns:c16="http://schemas.microsoft.com/office/drawing/2014/chart" uri="{C3380CC4-5D6E-409C-BE32-E72D297353CC}">
              <c16:uniqueId val="{00000012-81B4-4EFF-8AA0-9FF212E20D9D}"/>
            </c:ext>
          </c:extLst>
        </c:ser>
        <c:ser>
          <c:idx val="2"/>
          <c:order val="2"/>
          <c:tx>
            <c:strRef>
              <c:f>Sheet1!$A$4</c:f>
              <c:strCache>
                <c:ptCount val="1"/>
              </c:strCache>
            </c:strRef>
          </c:tx>
          <c:spPr>
            <a:solidFill>
              <a:schemeClr val="bg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j-lt"/>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c:f>
              <c:numCache>
                <c:formatCode>General</c:formatCode>
                <c:ptCount val="1"/>
              </c:numCache>
            </c:numRef>
          </c:cat>
          <c:val>
            <c:numRef>
              <c:f>Sheet1!$B$4</c:f>
              <c:numCache>
                <c:formatCode>General</c:formatCode>
                <c:ptCount val="1"/>
                <c:pt idx="0">
                  <c:v>19</c:v>
                </c:pt>
              </c:numCache>
            </c:numRef>
          </c:val>
          <c:extLst>
            <c:ext xmlns:c16="http://schemas.microsoft.com/office/drawing/2014/chart" uri="{C3380CC4-5D6E-409C-BE32-E72D297353CC}">
              <c16:uniqueId val="{00000015-81B4-4EFF-8AA0-9FF212E20D9D}"/>
            </c:ext>
          </c:extLst>
        </c:ser>
        <c:ser>
          <c:idx val="3"/>
          <c:order val="3"/>
          <c:tx>
            <c:strRef>
              <c:f>Sheet1!$A$5</c:f>
              <c:strCache>
                <c:ptCount val="1"/>
              </c:strCache>
            </c:strRef>
          </c:tx>
          <c:spPr>
            <a:solidFill>
              <a:schemeClr val="accent1"/>
            </a:solidFill>
            <a:ln>
              <a:noFill/>
            </a:ln>
            <a:effectLst/>
          </c:spPr>
          <c:invertIfNegative val="0"/>
          <c:dPt>
            <c:idx val="0"/>
            <c:invertIfNegative val="0"/>
            <c:bubble3D val="0"/>
            <c:extLst>
              <c:ext xmlns:c16="http://schemas.microsoft.com/office/drawing/2014/chart" uri="{C3380CC4-5D6E-409C-BE32-E72D297353CC}">
                <c16:uniqueId val="{00000016-81B4-4EFF-8AA0-9FF212E20D9D}"/>
              </c:ext>
            </c:extLst>
          </c:dPt>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j-lt"/>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c:f>
              <c:numCache>
                <c:formatCode>General</c:formatCode>
                <c:ptCount val="1"/>
              </c:numCache>
            </c:numRef>
          </c:cat>
          <c:val>
            <c:numRef>
              <c:f>Sheet1!$B$5</c:f>
              <c:numCache>
                <c:formatCode>General</c:formatCode>
                <c:ptCount val="1"/>
                <c:pt idx="0">
                  <c:v>21</c:v>
                </c:pt>
              </c:numCache>
            </c:numRef>
          </c:val>
          <c:extLst>
            <c:ext xmlns:c16="http://schemas.microsoft.com/office/drawing/2014/chart" uri="{C3380CC4-5D6E-409C-BE32-E72D297353CC}">
              <c16:uniqueId val="{00000019-81B4-4EFF-8AA0-9FF212E20D9D}"/>
            </c:ext>
          </c:extLst>
        </c:ser>
        <c:ser>
          <c:idx val="4"/>
          <c:order val="4"/>
          <c:tx>
            <c:strRef>
              <c:f>Sheet1!$A$6</c:f>
              <c:strCache>
                <c:ptCount val="1"/>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j-lt"/>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c:f>
              <c:numCache>
                <c:formatCode>General</c:formatCode>
                <c:ptCount val="1"/>
              </c:numCache>
            </c:numRef>
          </c:cat>
          <c:val>
            <c:numRef>
              <c:f>Sheet1!$B$6</c:f>
              <c:numCache>
                <c:formatCode>General</c:formatCode>
                <c:ptCount val="1"/>
                <c:pt idx="0">
                  <c:v>48</c:v>
                </c:pt>
              </c:numCache>
            </c:numRef>
          </c:val>
          <c:extLst>
            <c:ext xmlns:c16="http://schemas.microsoft.com/office/drawing/2014/chart" uri="{C3380CC4-5D6E-409C-BE32-E72D297353CC}">
              <c16:uniqueId val="{0000000F-CD86-4DFA-961E-DF41B75567B1}"/>
            </c:ext>
          </c:extLst>
        </c:ser>
        <c:dLbls>
          <c:dLblPos val="ctr"/>
          <c:showLegendKey val="0"/>
          <c:showVal val="1"/>
          <c:showCatName val="0"/>
          <c:showSerName val="0"/>
          <c:showPercent val="0"/>
          <c:showBubbleSize val="0"/>
        </c:dLbls>
        <c:gapWidth val="112"/>
        <c:overlap val="100"/>
        <c:axId val="2035764288"/>
        <c:axId val="2035751776"/>
      </c:barChart>
      <c:catAx>
        <c:axId val="2035764288"/>
        <c:scaling>
          <c:orientation val="minMax"/>
        </c:scaling>
        <c:delete val="1"/>
        <c:axPos val="t"/>
        <c:numFmt formatCode="General" sourceLinked="1"/>
        <c:majorTickMark val="out"/>
        <c:minorTickMark val="none"/>
        <c:tickLblPos val="nextTo"/>
        <c:crossAx val="2035751776"/>
        <c:crosses val="autoZero"/>
        <c:auto val="1"/>
        <c:lblAlgn val="ctr"/>
        <c:lblOffset val="100"/>
        <c:noMultiLvlLbl val="0"/>
      </c:catAx>
      <c:valAx>
        <c:axId val="2035751776"/>
        <c:scaling>
          <c:orientation val="maxMin"/>
        </c:scaling>
        <c:delete val="1"/>
        <c:axPos val="l"/>
        <c:numFmt formatCode="0%" sourceLinked="1"/>
        <c:majorTickMark val="out"/>
        <c:minorTickMark val="none"/>
        <c:tickLblPos val="nextTo"/>
        <c:crossAx val="2035764288"/>
        <c:crosses val="autoZero"/>
        <c:crossBetween val="between"/>
      </c:valAx>
      <c:spPr>
        <a:noFill/>
        <a:ln w="25400">
          <a:noFill/>
        </a:ln>
        <a:effectLst/>
      </c:spPr>
    </c:plotArea>
    <c:plotVisOnly val="1"/>
    <c:dispBlanksAs val="gap"/>
    <c:showDLblsOverMax val="0"/>
  </c:chart>
  <c:spPr>
    <a:noFill/>
    <a:ln w="6350" cap="flat" cmpd="sng" algn="ctr">
      <a:noFill/>
      <a:prstDash val="solid"/>
      <a:miter lim="800000"/>
    </a:ln>
    <a:effectLst/>
  </c:spPr>
  <c:txPr>
    <a:bodyPr/>
    <a:lstStyle/>
    <a:p>
      <a:pPr>
        <a:defRPr sz="1400" b="0" i="0" u="none" strike="noStrike" baseline="0">
          <a:solidFill>
            <a:schemeClr val="bg1"/>
          </a:solidFill>
          <a:latin typeface="+mj-lt"/>
          <a:ea typeface="Arial"/>
          <a:cs typeface="Arial"/>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4719844802008444E-3"/>
          <c:y val="2.1229547406665911E-2"/>
          <c:w val="0.99652793111521987"/>
          <c:h val="0.97877045259333406"/>
        </c:manualLayout>
      </c:layout>
      <c:barChart>
        <c:barDir val="bar"/>
        <c:grouping val="clustered"/>
        <c:varyColors val="0"/>
        <c:ser>
          <c:idx val="6"/>
          <c:order val="0"/>
          <c:tx>
            <c:strRef>
              <c:f>Sheet1!$B$2</c:f>
              <c:strCache>
                <c:ptCount val="1"/>
              </c:strCache>
            </c:strRef>
          </c:tx>
          <c:spPr>
            <a:solidFill>
              <a:schemeClr val="accent4"/>
            </a:solidFill>
          </c:spPr>
          <c:invertIfNegative val="0"/>
          <c:dPt>
            <c:idx val="0"/>
            <c:invertIfNegative val="0"/>
            <c:bubble3D val="0"/>
            <c:extLst>
              <c:ext xmlns:c16="http://schemas.microsoft.com/office/drawing/2014/chart" uri="{C3380CC4-5D6E-409C-BE32-E72D297353CC}">
                <c16:uniqueId val="{00000000-67B7-412B-9A9C-DFA77880C473}"/>
              </c:ext>
            </c:extLst>
          </c:dPt>
          <c:dPt>
            <c:idx val="1"/>
            <c:invertIfNegative val="0"/>
            <c:bubble3D val="0"/>
            <c:extLst>
              <c:ext xmlns:c16="http://schemas.microsoft.com/office/drawing/2014/chart" uri="{C3380CC4-5D6E-409C-BE32-E72D297353CC}">
                <c16:uniqueId val="{00000001-67B7-412B-9A9C-DFA77880C473}"/>
              </c:ext>
            </c:extLst>
          </c:dPt>
          <c:dPt>
            <c:idx val="2"/>
            <c:invertIfNegative val="0"/>
            <c:bubble3D val="0"/>
            <c:extLst>
              <c:ext xmlns:c16="http://schemas.microsoft.com/office/drawing/2014/chart" uri="{C3380CC4-5D6E-409C-BE32-E72D297353CC}">
                <c16:uniqueId val="{00000002-67B7-412B-9A9C-DFA77880C473}"/>
              </c:ext>
            </c:extLst>
          </c:dPt>
          <c:dPt>
            <c:idx val="3"/>
            <c:invertIfNegative val="0"/>
            <c:bubble3D val="0"/>
            <c:extLst>
              <c:ext xmlns:c16="http://schemas.microsoft.com/office/drawing/2014/chart" uri="{C3380CC4-5D6E-409C-BE32-E72D297353CC}">
                <c16:uniqueId val="{00000004-67B7-412B-9A9C-DFA77880C473}"/>
              </c:ext>
            </c:extLst>
          </c:dPt>
          <c:dPt>
            <c:idx val="4"/>
            <c:invertIfNegative val="0"/>
            <c:bubble3D val="0"/>
            <c:extLst>
              <c:ext xmlns:c16="http://schemas.microsoft.com/office/drawing/2014/chart" uri="{C3380CC4-5D6E-409C-BE32-E72D297353CC}">
                <c16:uniqueId val="{00000005-67B7-412B-9A9C-DFA77880C473}"/>
              </c:ext>
            </c:extLst>
          </c:dPt>
          <c:dPt>
            <c:idx val="5"/>
            <c:invertIfNegative val="0"/>
            <c:bubble3D val="0"/>
            <c:extLst>
              <c:ext xmlns:c16="http://schemas.microsoft.com/office/drawing/2014/chart" uri="{C3380CC4-5D6E-409C-BE32-E72D297353CC}">
                <c16:uniqueId val="{00000007-67B7-412B-9A9C-DFA77880C473}"/>
              </c:ext>
            </c:extLst>
          </c:dPt>
          <c:dPt>
            <c:idx val="6"/>
            <c:invertIfNegative val="0"/>
            <c:bubble3D val="0"/>
            <c:extLst>
              <c:ext xmlns:c16="http://schemas.microsoft.com/office/drawing/2014/chart" uri="{C3380CC4-5D6E-409C-BE32-E72D297353CC}">
                <c16:uniqueId val="{00000008-67B7-412B-9A9C-DFA77880C473}"/>
              </c:ext>
            </c:extLst>
          </c:dPt>
          <c:dPt>
            <c:idx val="10"/>
            <c:invertIfNegative val="0"/>
            <c:bubble3D val="0"/>
            <c:spPr>
              <a:solidFill>
                <a:schemeClr val="accent4"/>
              </a:solidFill>
            </c:spPr>
            <c:extLst>
              <c:ext xmlns:c16="http://schemas.microsoft.com/office/drawing/2014/chart" uri="{C3380CC4-5D6E-409C-BE32-E72D297353CC}">
                <c16:uniqueId val="{0000000A-67B7-412B-9A9C-DFA77880C473}"/>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Sheet1!$A$3:$A$10</c:f>
              <c:numCache>
                <c:formatCode>General</c:formatCode>
                <c:ptCount val="8"/>
              </c:numCache>
            </c:numRef>
          </c:cat>
          <c:val>
            <c:numRef>
              <c:f>Sheet1!$B$3:$B$10</c:f>
              <c:numCache>
                <c:formatCode>General</c:formatCode>
                <c:ptCount val="8"/>
                <c:pt idx="0">
                  <c:v>36</c:v>
                </c:pt>
                <c:pt idx="1">
                  <c:v>29</c:v>
                </c:pt>
                <c:pt idx="2">
                  <c:v>24</c:v>
                </c:pt>
                <c:pt idx="3">
                  <c:v>20</c:v>
                </c:pt>
                <c:pt idx="4">
                  <c:v>18</c:v>
                </c:pt>
                <c:pt idx="5">
                  <c:v>16</c:v>
                </c:pt>
                <c:pt idx="6">
                  <c:v>1</c:v>
                </c:pt>
                <c:pt idx="7">
                  <c:v>1</c:v>
                </c:pt>
              </c:numCache>
            </c:numRef>
          </c:val>
          <c:extLst>
            <c:ext xmlns:c16="http://schemas.microsoft.com/office/drawing/2014/chart" uri="{C3380CC4-5D6E-409C-BE32-E72D297353CC}">
              <c16:uniqueId val="{0000000B-67B7-412B-9A9C-DFA77880C473}"/>
            </c:ext>
          </c:extLst>
        </c:ser>
        <c:ser>
          <c:idx val="0"/>
          <c:order val="1"/>
          <c:tx>
            <c:strRef>
              <c:f>Sheet1!$C$2</c:f>
              <c:strCache>
                <c:ptCount val="1"/>
              </c:strCache>
            </c:strRef>
          </c:tx>
          <c:spPr>
            <a:solidFill>
              <a:schemeClr val="accent4">
                <a:lumMod val="40000"/>
                <a:lumOff val="60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Sheet1!$A$3:$A$10</c:f>
              <c:numCache>
                <c:formatCode>General</c:formatCode>
                <c:ptCount val="8"/>
              </c:numCache>
            </c:numRef>
          </c:cat>
          <c:val>
            <c:numRef>
              <c:f>Sheet1!$C$3:$C$10</c:f>
              <c:numCache>
                <c:formatCode>General</c:formatCode>
                <c:ptCount val="8"/>
                <c:pt idx="0">
                  <c:v>36</c:v>
                </c:pt>
                <c:pt idx="1">
                  <c:v>20</c:v>
                </c:pt>
                <c:pt idx="2">
                  <c:v>24</c:v>
                </c:pt>
                <c:pt idx="3">
                  <c:v>23</c:v>
                </c:pt>
                <c:pt idx="4">
                  <c:v>14</c:v>
                </c:pt>
                <c:pt idx="5">
                  <c:v>14</c:v>
                </c:pt>
                <c:pt idx="6">
                  <c:v>1</c:v>
                </c:pt>
              </c:numCache>
            </c:numRef>
          </c:val>
          <c:extLst>
            <c:ext xmlns:c16="http://schemas.microsoft.com/office/drawing/2014/chart" uri="{C3380CC4-5D6E-409C-BE32-E72D297353CC}">
              <c16:uniqueId val="{00000009-1E8A-4C56-A104-1998184DB4BA}"/>
            </c:ext>
          </c:extLst>
        </c:ser>
        <c:dLbls>
          <c:showLegendKey val="0"/>
          <c:showVal val="0"/>
          <c:showCatName val="0"/>
          <c:showSerName val="0"/>
          <c:showPercent val="0"/>
          <c:showBubbleSize val="0"/>
        </c:dLbls>
        <c:gapWidth val="50"/>
        <c:axId val="2035764832"/>
        <c:axId val="2035757216"/>
      </c:barChart>
      <c:catAx>
        <c:axId val="2035764832"/>
        <c:scaling>
          <c:orientation val="maxMin"/>
        </c:scaling>
        <c:delete val="1"/>
        <c:axPos val="l"/>
        <c:numFmt formatCode="General" sourceLinked="1"/>
        <c:majorTickMark val="out"/>
        <c:minorTickMark val="none"/>
        <c:tickLblPos val="nextTo"/>
        <c:crossAx val="2035757216"/>
        <c:crosses val="autoZero"/>
        <c:auto val="1"/>
        <c:lblAlgn val="ctr"/>
        <c:lblOffset val="100"/>
        <c:noMultiLvlLbl val="0"/>
      </c:catAx>
      <c:valAx>
        <c:axId val="2035757216"/>
        <c:scaling>
          <c:orientation val="minMax"/>
          <c:max val="80"/>
          <c:min val="0"/>
        </c:scaling>
        <c:delete val="1"/>
        <c:axPos val="t"/>
        <c:numFmt formatCode="General" sourceLinked="1"/>
        <c:majorTickMark val="out"/>
        <c:minorTickMark val="none"/>
        <c:tickLblPos val="nextTo"/>
        <c:crossAx val="2035764832"/>
        <c:crosses val="autoZero"/>
        <c:crossBetween val="between"/>
      </c:valAx>
    </c:plotArea>
    <c:plotVisOnly val="1"/>
    <c:dispBlanksAs val="gap"/>
    <c:showDLblsOverMax val="0"/>
  </c:chart>
  <c:txPr>
    <a:bodyPr/>
    <a:lstStyle/>
    <a:p>
      <a:pPr>
        <a:defRPr sz="14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0.10794296517577785"/>
          <c:w val="1"/>
          <c:h val="0.86965376782077397"/>
        </c:manualLayout>
      </c:layout>
      <c:barChart>
        <c:barDir val="col"/>
        <c:grouping val="percentStacked"/>
        <c:varyColors val="0"/>
        <c:ser>
          <c:idx val="0"/>
          <c:order val="0"/>
          <c:tx>
            <c:strRef>
              <c:f>Sheet1!$A$2</c:f>
              <c:strCache>
                <c:ptCount val="1"/>
              </c:strCache>
            </c:strRef>
          </c:tx>
          <c:spPr>
            <a:solidFill>
              <a:schemeClr val="accent1"/>
            </a:solidFill>
            <a:ln>
              <a:noFill/>
            </a:ln>
            <a:effectLst/>
          </c:spPr>
          <c:invertIfNegative val="0"/>
          <c:dPt>
            <c:idx val="0"/>
            <c:invertIfNegative val="0"/>
            <c:bubble3D val="0"/>
            <c:extLst>
              <c:ext xmlns:c16="http://schemas.microsoft.com/office/drawing/2014/chart" uri="{C3380CC4-5D6E-409C-BE32-E72D297353CC}">
                <c16:uniqueId val="{00000000-7982-4A79-B3F9-FA8C73E523F0}"/>
              </c:ext>
            </c:extLst>
          </c:dPt>
          <c:dPt>
            <c:idx val="1"/>
            <c:invertIfNegative val="0"/>
            <c:bubble3D val="0"/>
            <c:extLst>
              <c:ext xmlns:c16="http://schemas.microsoft.com/office/drawing/2014/chart" uri="{C3380CC4-5D6E-409C-BE32-E72D297353CC}">
                <c16:uniqueId val="{00000001-7982-4A79-B3F9-FA8C73E523F0}"/>
              </c:ext>
            </c:extLst>
          </c:dPt>
          <c:dPt>
            <c:idx val="2"/>
            <c:invertIfNegative val="0"/>
            <c:bubble3D val="0"/>
            <c:extLst>
              <c:ext xmlns:c16="http://schemas.microsoft.com/office/drawing/2014/chart" uri="{C3380CC4-5D6E-409C-BE32-E72D297353CC}">
                <c16:uniqueId val="{00000002-7982-4A79-B3F9-FA8C73E523F0}"/>
              </c:ext>
            </c:extLst>
          </c:dPt>
          <c:dPt>
            <c:idx val="3"/>
            <c:invertIfNegative val="0"/>
            <c:bubble3D val="0"/>
            <c:extLst>
              <c:ext xmlns:c16="http://schemas.microsoft.com/office/drawing/2014/chart" uri="{C3380CC4-5D6E-409C-BE32-E72D297353CC}">
                <c16:uniqueId val="{00000003-7982-4A79-B3F9-FA8C73E523F0}"/>
              </c:ext>
            </c:extLst>
          </c:dPt>
          <c:dPt>
            <c:idx val="4"/>
            <c:invertIfNegative val="0"/>
            <c:bubble3D val="0"/>
            <c:extLst>
              <c:ext xmlns:c16="http://schemas.microsoft.com/office/drawing/2014/chart" uri="{C3380CC4-5D6E-409C-BE32-E72D297353CC}">
                <c16:uniqueId val="{00000004-7982-4A79-B3F9-FA8C73E523F0}"/>
              </c:ext>
            </c:extLst>
          </c:dPt>
          <c:dPt>
            <c:idx val="5"/>
            <c:invertIfNegative val="0"/>
            <c:bubble3D val="0"/>
            <c:extLst>
              <c:ext xmlns:c16="http://schemas.microsoft.com/office/drawing/2014/chart" uri="{C3380CC4-5D6E-409C-BE32-E72D297353CC}">
                <c16:uniqueId val="{00000005-7982-4A79-B3F9-FA8C73E523F0}"/>
              </c:ext>
            </c:extLst>
          </c:dPt>
          <c:dPt>
            <c:idx val="6"/>
            <c:invertIfNegative val="0"/>
            <c:bubble3D val="0"/>
            <c:extLst>
              <c:ext xmlns:c16="http://schemas.microsoft.com/office/drawing/2014/chart" uri="{C3380CC4-5D6E-409C-BE32-E72D297353CC}">
                <c16:uniqueId val="{00000006-7982-4A79-B3F9-FA8C73E523F0}"/>
              </c:ext>
            </c:extLst>
          </c:dPt>
          <c:dPt>
            <c:idx val="8"/>
            <c:invertIfNegative val="0"/>
            <c:bubble3D val="0"/>
            <c:spPr>
              <a:solidFill>
                <a:schemeClr val="accent1"/>
              </a:solidFill>
              <a:ln>
                <a:noFill/>
              </a:ln>
              <a:effectLst/>
            </c:spPr>
            <c:extLst>
              <c:ext xmlns:c16="http://schemas.microsoft.com/office/drawing/2014/chart" uri="{C3380CC4-5D6E-409C-BE32-E72D297353CC}">
                <c16:uniqueId val="{00000008-7982-4A79-B3F9-FA8C73E523F0}"/>
              </c:ext>
            </c:extLst>
          </c:dPt>
          <c:dLbls>
            <c:spPr>
              <a:noFill/>
              <a:ln>
                <a:noFill/>
              </a:ln>
              <a:effectLst/>
            </c:spPr>
            <c:txPr>
              <a:bodyPr rot="0" spcFirstLastPara="1" vertOverflow="ellipsis" vert="horz" wrap="square" lIns="38100" tIns="19050" rIns="38100" bIns="19050" anchor="ctr" anchorCtr="1">
                <a:spAutoFit/>
              </a:bodyPr>
              <a:lstStyle/>
              <a:p>
                <a:pPr>
                  <a:defRPr sz="1397" b="0" i="0" u="none" strike="noStrike" kern="1200" baseline="0">
                    <a:solidFill>
                      <a:schemeClr val="bg1"/>
                    </a:solidFill>
                    <a:latin typeface="+mn-lt"/>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Sheet1!$C$1</c:f>
              <c:numCache>
                <c:formatCode>General</c:formatCode>
                <c:ptCount val="1"/>
              </c:numCache>
            </c:numRef>
          </c:cat>
          <c:val>
            <c:numRef>
              <c:f>Sheet1!$C$2</c:f>
              <c:numCache>
                <c:formatCode>General</c:formatCode>
                <c:ptCount val="1"/>
                <c:pt idx="0">
                  <c:v>58</c:v>
                </c:pt>
              </c:numCache>
            </c:numRef>
          </c:val>
          <c:extLst>
            <c:ext xmlns:c16="http://schemas.microsoft.com/office/drawing/2014/chart" uri="{C3380CC4-5D6E-409C-BE32-E72D297353CC}">
              <c16:uniqueId val="{00000009-7982-4A79-B3F9-FA8C73E523F0}"/>
            </c:ext>
          </c:extLst>
        </c:ser>
        <c:ser>
          <c:idx val="1"/>
          <c:order val="1"/>
          <c:tx>
            <c:strRef>
              <c:f>Sheet1!$A$3</c:f>
              <c:strCache>
                <c:ptCount val="1"/>
              </c:strCache>
            </c:strRef>
          </c:tx>
          <c:spPr>
            <a:solidFill>
              <a:schemeClr val="accent2"/>
            </a:solidFill>
            <a:ln>
              <a:noFill/>
            </a:ln>
            <a:effectLst/>
          </c:spPr>
          <c:invertIfNegative val="0"/>
          <c:dPt>
            <c:idx val="0"/>
            <c:invertIfNegative val="0"/>
            <c:bubble3D val="0"/>
            <c:extLst>
              <c:ext xmlns:c16="http://schemas.microsoft.com/office/drawing/2014/chart" uri="{C3380CC4-5D6E-409C-BE32-E72D297353CC}">
                <c16:uniqueId val="{0000000A-7982-4A79-B3F9-FA8C73E523F0}"/>
              </c:ext>
            </c:extLst>
          </c:dPt>
          <c:dPt>
            <c:idx val="1"/>
            <c:invertIfNegative val="0"/>
            <c:bubble3D val="0"/>
            <c:extLst>
              <c:ext xmlns:c16="http://schemas.microsoft.com/office/drawing/2014/chart" uri="{C3380CC4-5D6E-409C-BE32-E72D297353CC}">
                <c16:uniqueId val="{0000000B-7982-4A79-B3F9-FA8C73E523F0}"/>
              </c:ext>
            </c:extLst>
          </c:dPt>
          <c:dPt>
            <c:idx val="2"/>
            <c:invertIfNegative val="0"/>
            <c:bubble3D val="0"/>
            <c:extLst>
              <c:ext xmlns:c16="http://schemas.microsoft.com/office/drawing/2014/chart" uri="{C3380CC4-5D6E-409C-BE32-E72D297353CC}">
                <c16:uniqueId val="{0000000C-7982-4A79-B3F9-FA8C73E523F0}"/>
              </c:ext>
            </c:extLst>
          </c:dPt>
          <c:dPt>
            <c:idx val="3"/>
            <c:invertIfNegative val="0"/>
            <c:bubble3D val="0"/>
            <c:extLst>
              <c:ext xmlns:c16="http://schemas.microsoft.com/office/drawing/2014/chart" uri="{C3380CC4-5D6E-409C-BE32-E72D297353CC}">
                <c16:uniqueId val="{0000000D-7982-4A79-B3F9-FA8C73E523F0}"/>
              </c:ext>
            </c:extLst>
          </c:dPt>
          <c:dPt>
            <c:idx val="4"/>
            <c:invertIfNegative val="0"/>
            <c:bubble3D val="0"/>
            <c:extLst>
              <c:ext xmlns:c16="http://schemas.microsoft.com/office/drawing/2014/chart" uri="{C3380CC4-5D6E-409C-BE32-E72D297353CC}">
                <c16:uniqueId val="{0000000E-7982-4A79-B3F9-FA8C73E523F0}"/>
              </c:ext>
            </c:extLst>
          </c:dPt>
          <c:dPt>
            <c:idx val="5"/>
            <c:invertIfNegative val="0"/>
            <c:bubble3D val="0"/>
            <c:extLst>
              <c:ext xmlns:c16="http://schemas.microsoft.com/office/drawing/2014/chart" uri="{C3380CC4-5D6E-409C-BE32-E72D297353CC}">
                <c16:uniqueId val="{0000000F-7982-4A79-B3F9-FA8C73E523F0}"/>
              </c:ext>
            </c:extLst>
          </c:dPt>
          <c:dPt>
            <c:idx val="6"/>
            <c:invertIfNegative val="0"/>
            <c:bubble3D val="0"/>
            <c:extLst>
              <c:ext xmlns:c16="http://schemas.microsoft.com/office/drawing/2014/chart" uri="{C3380CC4-5D6E-409C-BE32-E72D297353CC}">
                <c16:uniqueId val="{00000010-7982-4A79-B3F9-FA8C73E523F0}"/>
              </c:ext>
            </c:extLst>
          </c:dPt>
          <c:dPt>
            <c:idx val="8"/>
            <c:invertIfNegative val="0"/>
            <c:bubble3D val="0"/>
            <c:extLst>
              <c:ext xmlns:c16="http://schemas.microsoft.com/office/drawing/2014/chart" uri="{C3380CC4-5D6E-409C-BE32-E72D297353CC}">
                <c16:uniqueId val="{00000011-7982-4A79-B3F9-FA8C73E523F0}"/>
              </c:ext>
            </c:extLst>
          </c:dPt>
          <c:dLbls>
            <c:spPr>
              <a:noFill/>
              <a:ln>
                <a:noFill/>
              </a:ln>
              <a:effectLst/>
            </c:spPr>
            <c:txPr>
              <a:bodyPr rot="0" spcFirstLastPara="1" vertOverflow="ellipsis" vert="horz" wrap="square" lIns="38100" tIns="19050" rIns="38100" bIns="19050" anchor="ctr" anchorCtr="1">
                <a:spAutoFit/>
              </a:bodyPr>
              <a:lstStyle/>
              <a:p>
                <a:pPr>
                  <a:defRPr sz="1397" b="0" i="0" u="none" strike="noStrike" kern="1200" baseline="0">
                    <a:solidFill>
                      <a:schemeClr val="bg1"/>
                    </a:solidFill>
                    <a:latin typeface="+mn-lt"/>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Sheet1!$C$1</c:f>
              <c:numCache>
                <c:formatCode>General</c:formatCode>
                <c:ptCount val="1"/>
              </c:numCache>
            </c:numRef>
          </c:cat>
          <c:val>
            <c:numRef>
              <c:f>Sheet1!$C$3</c:f>
              <c:numCache>
                <c:formatCode>General</c:formatCode>
                <c:ptCount val="1"/>
                <c:pt idx="0">
                  <c:v>19</c:v>
                </c:pt>
              </c:numCache>
            </c:numRef>
          </c:val>
          <c:extLst>
            <c:ext xmlns:c16="http://schemas.microsoft.com/office/drawing/2014/chart" uri="{C3380CC4-5D6E-409C-BE32-E72D297353CC}">
              <c16:uniqueId val="{00000012-7982-4A79-B3F9-FA8C73E523F0}"/>
            </c:ext>
          </c:extLst>
        </c:ser>
        <c:ser>
          <c:idx val="2"/>
          <c:order val="2"/>
          <c:tx>
            <c:strRef>
              <c:f>Sheet1!$A$4</c:f>
              <c:strCache>
                <c:ptCount val="1"/>
              </c:strCache>
            </c:strRef>
          </c:tx>
          <c:spPr>
            <a:solidFill>
              <a:schemeClr val="accent3"/>
            </a:solidFill>
            <a:ln>
              <a:noFill/>
            </a:ln>
            <a:effectLst/>
          </c:spPr>
          <c:invertIfNegative val="0"/>
          <c:dPt>
            <c:idx val="1"/>
            <c:invertIfNegative val="0"/>
            <c:bubble3D val="0"/>
            <c:extLst>
              <c:ext xmlns:c16="http://schemas.microsoft.com/office/drawing/2014/chart" uri="{C3380CC4-5D6E-409C-BE32-E72D297353CC}">
                <c16:uniqueId val="{00000013-7982-4A79-B3F9-FA8C73E523F0}"/>
              </c:ext>
            </c:extLst>
          </c:dPt>
          <c:dPt>
            <c:idx val="2"/>
            <c:invertIfNegative val="0"/>
            <c:bubble3D val="0"/>
            <c:extLst>
              <c:ext xmlns:c16="http://schemas.microsoft.com/office/drawing/2014/chart" uri="{C3380CC4-5D6E-409C-BE32-E72D297353CC}">
                <c16:uniqueId val="{00000014-7982-4A79-B3F9-FA8C73E523F0}"/>
              </c:ext>
            </c:extLst>
          </c:dPt>
          <c:dLbls>
            <c:spPr>
              <a:noFill/>
              <a:ln>
                <a:noFill/>
              </a:ln>
              <a:effectLst/>
            </c:spPr>
            <c:txPr>
              <a:bodyPr rot="0" spcFirstLastPara="1" vertOverflow="ellipsis" vert="horz" wrap="square" lIns="38100" tIns="19050" rIns="38100" bIns="19050" anchor="ctr" anchorCtr="1">
                <a:spAutoFit/>
              </a:bodyPr>
              <a:lstStyle/>
              <a:p>
                <a:pPr>
                  <a:defRPr sz="1397" b="0" i="0" u="none" strike="noStrike" kern="1200" baseline="0">
                    <a:solidFill>
                      <a:schemeClr val="bg1"/>
                    </a:solidFill>
                    <a:latin typeface="+mn-lt"/>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Sheet1!$C$1</c:f>
              <c:numCache>
                <c:formatCode>General</c:formatCode>
                <c:ptCount val="1"/>
              </c:numCache>
            </c:numRef>
          </c:cat>
          <c:val>
            <c:numRef>
              <c:f>Sheet1!$C$4</c:f>
              <c:numCache>
                <c:formatCode>General</c:formatCode>
                <c:ptCount val="1"/>
                <c:pt idx="0">
                  <c:v>15</c:v>
                </c:pt>
              </c:numCache>
            </c:numRef>
          </c:val>
          <c:extLst>
            <c:ext xmlns:c16="http://schemas.microsoft.com/office/drawing/2014/chart" uri="{C3380CC4-5D6E-409C-BE32-E72D297353CC}">
              <c16:uniqueId val="{00000015-7982-4A79-B3F9-FA8C73E523F0}"/>
            </c:ext>
          </c:extLst>
        </c:ser>
        <c:ser>
          <c:idx val="3"/>
          <c:order val="3"/>
          <c:tx>
            <c:strRef>
              <c:f>Sheet1!$A$5</c:f>
              <c:strCache>
                <c:ptCount val="1"/>
              </c:strCache>
            </c:strRef>
          </c:tx>
          <c:spPr>
            <a:solidFill>
              <a:schemeClr val="accent4"/>
            </a:solidFill>
            <a:ln>
              <a:noFill/>
            </a:ln>
            <a:effectLst/>
          </c:spPr>
          <c:invertIfNegative val="0"/>
          <c:dPt>
            <c:idx val="0"/>
            <c:invertIfNegative val="0"/>
            <c:bubble3D val="0"/>
            <c:extLst>
              <c:ext xmlns:c16="http://schemas.microsoft.com/office/drawing/2014/chart" uri="{C3380CC4-5D6E-409C-BE32-E72D297353CC}">
                <c16:uniqueId val="{00000016-7982-4A79-B3F9-FA8C73E523F0}"/>
              </c:ext>
            </c:extLst>
          </c:dPt>
          <c:dPt>
            <c:idx val="1"/>
            <c:invertIfNegative val="0"/>
            <c:bubble3D val="0"/>
            <c:extLst>
              <c:ext xmlns:c16="http://schemas.microsoft.com/office/drawing/2014/chart" uri="{C3380CC4-5D6E-409C-BE32-E72D297353CC}">
                <c16:uniqueId val="{00000017-7982-4A79-B3F9-FA8C73E523F0}"/>
              </c:ext>
            </c:extLst>
          </c:dPt>
          <c:dPt>
            <c:idx val="2"/>
            <c:invertIfNegative val="0"/>
            <c:bubble3D val="0"/>
            <c:extLst>
              <c:ext xmlns:c16="http://schemas.microsoft.com/office/drawing/2014/chart" uri="{C3380CC4-5D6E-409C-BE32-E72D297353CC}">
                <c16:uniqueId val="{00000018-7982-4A79-B3F9-FA8C73E523F0}"/>
              </c:ext>
            </c:extLst>
          </c:dPt>
          <c:dLbls>
            <c:spPr>
              <a:noFill/>
              <a:ln>
                <a:noFill/>
              </a:ln>
              <a:effectLst/>
            </c:spPr>
            <c:txPr>
              <a:bodyPr rot="0" spcFirstLastPara="1" vertOverflow="ellipsis" vert="horz" wrap="square" lIns="38100" tIns="19050" rIns="38100" bIns="19050" anchor="ctr" anchorCtr="1">
                <a:spAutoFit/>
              </a:bodyPr>
              <a:lstStyle/>
              <a:p>
                <a:pPr>
                  <a:defRPr sz="1397" b="0" i="0" u="none" strike="noStrike" kern="1200" baseline="0">
                    <a:solidFill>
                      <a:schemeClr val="bg1"/>
                    </a:solidFill>
                    <a:latin typeface="+mn-lt"/>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Sheet1!$C$1</c:f>
              <c:numCache>
                <c:formatCode>General</c:formatCode>
                <c:ptCount val="1"/>
              </c:numCache>
            </c:numRef>
          </c:cat>
          <c:val>
            <c:numRef>
              <c:f>Sheet1!$C$5</c:f>
              <c:numCache>
                <c:formatCode>General</c:formatCode>
                <c:ptCount val="1"/>
                <c:pt idx="0">
                  <c:v>4</c:v>
                </c:pt>
              </c:numCache>
            </c:numRef>
          </c:val>
          <c:extLst>
            <c:ext xmlns:c16="http://schemas.microsoft.com/office/drawing/2014/chart" uri="{C3380CC4-5D6E-409C-BE32-E72D297353CC}">
              <c16:uniqueId val="{00000019-7982-4A79-B3F9-FA8C73E523F0}"/>
            </c:ext>
          </c:extLst>
        </c:ser>
        <c:ser>
          <c:idx val="4"/>
          <c:order val="4"/>
          <c:tx>
            <c:strRef>
              <c:f>Sheet1!$A$6</c:f>
              <c:strCache>
                <c:ptCount val="1"/>
              </c:strCache>
            </c:strRef>
          </c:tx>
          <c:spPr>
            <a:solidFill>
              <a:schemeClr val="accent5"/>
            </a:solidFill>
            <a:ln>
              <a:noFill/>
            </a:ln>
            <a:effectLst/>
          </c:spPr>
          <c:invertIfNegative val="0"/>
          <c:dPt>
            <c:idx val="0"/>
            <c:invertIfNegative val="0"/>
            <c:bubble3D val="0"/>
            <c:extLst>
              <c:ext xmlns:c16="http://schemas.microsoft.com/office/drawing/2014/chart" uri="{C3380CC4-5D6E-409C-BE32-E72D297353CC}">
                <c16:uniqueId val="{0000001A-7982-4A79-B3F9-FA8C73E523F0}"/>
              </c:ext>
            </c:extLst>
          </c:dPt>
          <c:dPt>
            <c:idx val="2"/>
            <c:invertIfNegative val="0"/>
            <c:bubble3D val="0"/>
            <c:extLst>
              <c:ext xmlns:c16="http://schemas.microsoft.com/office/drawing/2014/chart" uri="{C3380CC4-5D6E-409C-BE32-E72D297353CC}">
                <c16:uniqueId val="{0000001B-7982-4A79-B3F9-FA8C73E523F0}"/>
              </c:ext>
            </c:extLst>
          </c:dPt>
          <c:dLbls>
            <c:dLbl>
              <c:idx val="1"/>
              <c:layout>
                <c:manualLayout>
                  <c:x val="0"/>
                  <c:y val="-2.8046030824133718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7982-4A79-B3F9-FA8C73E523F0}"/>
                </c:ext>
              </c:extLst>
            </c:dLbl>
            <c:dLbl>
              <c:idx val="3"/>
              <c:tx>
                <c:rich>
                  <a:bodyPr/>
                  <a:lstStyle/>
                  <a:p>
                    <a:r>
                      <a:rPr lang="en-US"/>
                      <a:t>-</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D-7982-4A79-B3F9-FA8C73E523F0}"/>
                </c:ext>
              </c:extLst>
            </c:dLbl>
            <c:dLbl>
              <c:idx val="4"/>
              <c:layout>
                <c:manualLayout>
                  <c:x val="-8.1902036136210186E-3"/>
                  <c:y val="0"/>
                </c:manualLayout>
              </c:layout>
              <c:tx>
                <c:rich>
                  <a:bodyPr/>
                  <a:lstStyle/>
                  <a:p>
                    <a:r>
                      <a:rPr lang="en-US" dirty="0"/>
                      <a:t>-</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E-7982-4A79-B3F9-FA8C73E523F0}"/>
                </c:ext>
              </c:extLst>
            </c:dLbl>
            <c:spPr>
              <a:noFill/>
              <a:ln>
                <a:noFill/>
              </a:ln>
              <a:effectLst/>
            </c:spPr>
            <c:txPr>
              <a:bodyPr rot="0" spcFirstLastPara="1" vertOverflow="ellipsis" vert="horz" wrap="square" lIns="38100" tIns="19050" rIns="38100" bIns="19050" anchor="ctr" anchorCtr="1">
                <a:spAutoFit/>
              </a:bodyPr>
              <a:lstStyle/>
              <a:p>
                <a:pPr>
                  <a:defRPr sz="1397" b="0" i="0" u="none" strike="noStrike" kern="1200" baseline="0">
                    <a:solidFill>
                      <a:schemeClr val="bg1"/>
                    </a:solidFill>
                    <a:latin typeface="+mn-lt"/>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Sheet1!$C$1</c:f>
              <c:numCache>
                <c:formatCode>General</c:formatCode>
                <c:ptCount val="1"/>
              </c:numCache>
            </c:numRef>
          </c:cat>
          <c:val>
            <c:numRef>
              <c:f>Sheet1!$C$6</c:f>
              <c:numCache>
                <c:formatCode>General</c:formatCode>
                <c:ptCount val="1"/>
                <c:pt idx="0">
                  <c:v>1</c:v>
                </c:pt>
              </c:numCache>
            </c:numRef>
          </c:val>
          <c:extLst>
            <c:ext xmlns:c16="http://schemas.microsoft.com/office/drawing/2014/chart" uri="{C3380CC4-5D6E-409C-BE32-E72D297353CC}">
              <c16:uniqueId val="{0000001F-7982-4A79-B3F9-FA8C73E523F0}"/>
            </c:ext>
          </c:extLst>
        </c:ser>
        <c:ser>
          <c:idx val="5"/>
          <c:order val="5"/>
          <c:tx>
            <c:strRef>
              <c:f>Sheet1!$A$7</c:f>
              <c:strCache>
                <c:ptCount val="1"/>
              </c:strCache>
            </c:strRef>
          </c:tx>
          <c:spPr>
            <a:solidFill>
              <a:schemeClr val="accent6"/>
            </a:solidFill>
            <a:ln>
              <a:noFill/>
            </a:ln>
            <a:effectLst/>
          </c:spPr>
          <c:invertIfNegative val="0"/>
          <c:dLbls>
            <c:dLbl>
              <c:idx val="1"/>
              <c:layout>
                <c:manualLayout>
                  <c:x val="1.6357516053227014E-3"/>
                  <c:y val="-2.8046030824133719E-2"/>
                </c:manualLayout>
              </c:layout>
              <c:tx>
                <c:rich>
                  <a:bodyPr/>
                  <a:lstStyle/>
                  <a:p>
                    <a:r>
                      <a:rPr lang="en-US" dirty="0"/>
                      <a:t>-</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0-7982-4A79-B3F9-FA8C73E523F0}"/>
                </c:ext>
              </c:extLst>
            </c:dLbl>
            <c:dLbl>
              <c:idx val="2"/>
              <c:tx>
                <c:rich>
                  <a:bodyPr/>
                  <a:lstStyle/>
                  <a:p>
                    <a:r>
                      <a:rPr lang="en-US"/>
                      <a:t>-</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1-7982-4A79-B3F9-FA8C73E523F0}"/>
                </c:ext>
              </c:extLst>
            </c:dLbl>
            <c:spPr>
              <a:noFill/>
              <a:ln>
                <a:noFill/>
              </a:ln>
              <a:effectLst/>
            </c:spPr>
            <c:txPr>
              <a:bodyPr rot="0" spcFirstLastPara="1" vertOverflow="ellipsis" vert="horz" wrap="square" lIns="38100" tIns="19050" rIns="38100" bIns="19050" anchor="ctr" anchorCtr="1">
                <a:spAutoFit/>
              </a:bodyPr>
              <a:lstStyle/>
              <a:p>
                <a:pPr>
                  <a:defRPr sz="1397" b="0" i="0" u="none" strike="noStrike" kern="1200" baseline="0">
                    <a:solidFill>
                      <a:schemeClr val="bg1"/>
                    </a:solidFill>
                    <a:latin typeface="+mn-lt"/>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Sheet1!$C$1</c:f>
              <c:numCache>
                <c:formatCode>General</c:formatCode>
                <c:ptCount val="1"/>
              </c:numCache>
            </c:numRef>
          </c:cat>
          <c:val>
            <c:numRef>
              <c:f>Sheet1!$C$7</c:f>
              <c:numCache>
                <c:formatCode>General</c:formatCode>
                <c:ptCount val="1"/>
                <c:pt idx="0">
                  <c:v>3</c:v>
                </c:pt>
              </c:numCache>
            </c:numRef>
          </c:val>
          <c:extLst>
            <c:ext xmlns:c16="http://schemas.microsoft.com/office/drawing/2014/chart" uri="{C3380CC4-5D6E-409C-BE32-E72D297353CC}">
              <c16:uniqueId val="{00000022-7982-4A79-B3F9-FA8C73E523F0}"/>
            </c:ext>
          </c:extLst>
        </c:ser>
        <c:dLbls>
          <c:dLblPos val="ctr"/>
          <c:showLegendKey val="0"/>
          <c:showVal val="1"/>
          <c:showCatName val="0"/>
          <c:showSerName val="0"/>
          <c:showPercent val="0"/>
          <c:showBubbleSize val="0"/>
        </c:dLbls>
        <c:gapWidth val="112"/>
        <c:overlap val="100"/>
        <c:axId val="1733891344"/>
        <c:axId val="1733897872"/>
      </c:barChart>
      <c:catAx>
        <c:axId val="1733891344"/>
        <c:scaling>
          <c:orientation val="minMax"/>
        </c:scaling>
        <c:delete val="1"/>
        <c:axPos val="t"/>
        <c:numFmt formatCode="General" sourceLinked="1"/>
        <c:majorTickMark val="out"/>
        <c:minorTickMark val="none"/>
        <c:tickLblPos val="nextTo"/>
        <c:crossAx val="1733897872"/>
        <c:crosses val="autoZero"/>
        <c:auto val="1"/>
        <c:lblAlgn val="ctr"/>
        <c:lblOffset val="100"/>
        <c:noMultiLvlLbl val="0"/>
      </c:catAx>
      <c:valAx>
        <c:axId val="1733897872"/>
        <c:scaling>
          <c:orientation val="maxMin"/>
        </c:scaling>
        <c:delete val="1"/>
        <c:axPos val="l"/>
        <c:numFmt formatCode="0%" sourceLinked="1"/>
        <c:majorTickMark val="out"/>
        <c:minorTickMark val="none"/>
        <c:tickLblPos val="nextTo"/>
        <c:crossAx val="1733891344"/>
        <c:crosses val="autoZero"/>
        <c:crossBetween val="between"/>
      </c:valAx>
      <c:spPr>
        <a:noFill/>
        <a:ln w="25400">
          <a:noFill/>
        </a:ln>
        <a:effectLst/>
      </c:spPr>
    </c:plotArea>
    <c:plotVisOnly val="1"/>
    <c:dispBlanksAs val="gap"/>
    <c:showDLblsOverMax val="0"/>
  </c:chart>
  <c:spPr>
    <a:noFill/>
    <a:ln w="6350" cap="flat" cmpd="sng" algn="ctr">
      <a:noFill/>
      <a:prstDash val="solid"/>
      <a:miter lim="800000"/>
    </a:ln>
    <a:effectLst/>
  </c:spPr>
  <c:txPr>
    <a:bodyPr/>
    <a:lstStyle/>
    <a:p>
      <a:pPr>
        <a:defRPr sz="1397" b="0" i="0" u="none" strike="noStrike" baseline="0">
          <a:solidFill>
            <a:schemeClr val="tx1"/>
          </a:solidFill>
          <a:latin typeface="Arial"/>
          <a:ea typeface="Arial"/>
          <a:cs typeface="Arial"/>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7D2-42DA-9FD3-505CB4A62C7B}"/>
              </c:ext>
            </c:extLst>
          </c:dPt>
          <c:dPt>
            <c:idx val="1"/>
            <c:bubble3D val="0"/>
            <c:spPr>
              <a:solidFill>
                <a:schemeClr val="bg2">
                  <a:lumMod val="40000"/>
                  <a:lumOff val="60000"/>
                </a:schemeClr>
              </a:solidFill>
              <a:ln w="19050">
                <a:solidFill>
                  <a:schemeClr val="lt1"/>
                </a:solidFill>
              </a:ln>
              <a:effectLst/>
            </c:spPr>
            <c:extLst>
              <c:ext xmlns:c16="http://schemas.microsoft.com/office/drawing/2014/chart" uri="{C3380CC4-5D6E-409C-BE32-E72D297353CC}">
                <c16:uniqueId val="{00000003-77D2-42DA-9FD3-505CB4A62C7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7D2-42DA-9FD3-505CB4A62C7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7D2-42DA-9FD3-505CB4A62C7B}"/>
              </c:ext>
            </c:extLst>
          </c:dPt>
          <c:dLbls>
            <c:dLbl>
              <c:idx val="0"/>
              <c:layout>
                <c:manualLayout>
                  <c:x val="-0.20083612084375801"/>
                  <c:y val="-6.9492592437151127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7D2-42DA-9FD3-505CB4A62C7B}"/>
                </c:ext>
              </c:extLst>
            </c:dLbl>
            <c:dLbl>
              <c:idx val="1"/>
              <c:delete val="1"/>
              <c:extLst>
                <c:ext xmlns:c15="http://schemas.microsoft.com/office/drawing/2012/chart" uri="{CE6537A1-D6FC-4f65-9D91-7224C49458BB}"/>
                <c:ext xmlns:c16="http://schemas.microsoft.com/office/drawing/2014/chart" uri="{C3380CC4-5D6E-409C-BE32-E72D297353CC}">
                  <c16:uniqueId val="{00000003-77D2-42DA-9FD3-505CB4A62C7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54</c:v>
                </c:pt>
                <c:pt idx="1">
                  <c:v>46</c:v>
                </c:pt>
              </c:numCache>
            </c:numRef>
          </c:val>
          <c:extLst>
            <c:ext xmlns:c16="http://schemas.microsoft.com/office/drawing/2014/chart" uri="{C3380CC4-5D6E-409C-BE32-E72D297353CC}">
              <c16:uniqueId val="{00000008-77D2-42DA-9FD3-505CB4A62C7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explosion val="2"/>
          <c:dPt>
            <c:idx val="0"/>
            <c:bubble3D val="0"/>
            <c:spPr>
              <a:solidFill>
                <a:schemeClr val="accent5">
                  <a:lumMod val="40000"/>
                  <a:lumOff val="60000"/>
                </a:schemeClr>
              </a:solidFill>
              <a:ln w="19050">
                <a:solidFill>
                  <a:schemeClr val="lt1"/>
                </a:solidFill>
              </a:ln>
              <a:effectLst/>
            </c:spPr>
            <c:extLst>
              <c:ext xmlns:c16="http://schemas.microsoft.com/office/drawing/2014/chart" uri="{C3380CC4-5D6E-409C-BE32-E72D297353CC}">
                <c16:uniqueId val="{00000001-9408-43F9-BD44-3C60FC92B1F8}"/>
              </c:ext>
            </c:extLst>
          </c:dPt>
          <c:dPt>
            <c:idx val="1"/>
            <c:bubble3D val="0"/>
            <c:spPr>
              <a:solidFill>
                <a:srgbClr val="D7D8D7"/>
              </a:solidFill>
              <a:ln w="19050">
                <a:solidFill>
                  <a:schemeClr val="lt1"/>
                </a:solidFill>
              </a:ln>
              <a:effectLst/>
            </c:spPr>
            <c:extLst>
              <c:ext xmlns:c16="http://schemas.microsoft.com/office/drawing/2014/chart" uri="{C3380CC4-5D6E-409C-BE32-E72D297353CC}">
                <c16:uniqueId val="{00000002-9408-43F9-BD44-3C60FC92B1F8}"/>
              </c:ext>
            </c:extLst>
          </c:dPt>
          <c:dLbls>
            <c:dLbl>
              <c:idx val="0"/>
              <c:layout>
                <c:manualLayout>
                  <c:x val="-0.20610602304401998"/>
                  <c:y val="0.12606698611494985"/>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408-43F9-BD44-3C60FC92B1F8}"/>
                </c:ext>
              </c:extLst>
            </c:dLbl>
            <c:dLbl>
              <c:idx val="1"/>
              <c:layout>
                <c:manualLayout>
                  <c:x val="0.21557667852692966"/>
                  <c:y val="-0.17531190256610227"/>
                </c:manualLayout>
              </c:layout>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3559543230016316"/>
                      <c:h val="0.13544321820724928"/>
                    </c:manualLayout>
                  </c15:layout>
                </c:ext>
                <c:ext xmlns:c16="http://schemas.microsoft.com/office/drawing/2014/chart" uri="{C3380CC4-5D6E-409C-BE32-E72D297353CC}">
                  <c16:uniqueId val="{00000002-9408-43F9-BD44-3C60FC92B1F8}"/>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1st Qtr</c:v>
                </c:pt>
                <c:pt idx="1">
                  <c:v>2nd Qtr</c:v>
                </c:pt>
              </c:strCache>
            </c:strRef>
          </c:cat>
          <c:val>
            <c:numRef>
              <c:f>Sheet1!$B$2:$B$3</c:f>
              <c:numCache>
                <c:formatCode>General</c:formatCode>
                <c:ptCount val="2"/>
                <c:pt idx="0">
                  <c:v>30</c:v>
                </c:pt>
                <c:pt idx="1">
                  <c:v>70</c:v>
                </c:pt>
              </c:numCache>
            </c:numRef>
          </c:val>
          <c:extLst>
            <c:ext xmlns:c16="http://schemas.microsoft.com/office/drawing/2014/chart" uri="{C3380CC4-5D6E-409C-BE32-E72D297353CC}">
              <c16:uniqueId val="{00000000-9408-43F9-BD44-3C60FC92B1F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explosion val="2"/>
          <c:dPt>
            <c:idx val="0"/>
            <c:bubble3D val="0"/>
            <c:spPr>
              <a:solidFill>
                <a:schemeClr val="accent6"/>
              </a:solidFill>
              <a:ln w="19050">
                <a:solidFill>
                  <a:schemeClr val="lt1"/>
                </a:solidFill>
              </a:ln>
              <a:effectLst/>
            </c:spPr>
            <c:extLst>
              <c:ext xmlns:c16="http://schemas.microsoft.com/office/drawing/2014/chart" uri="{C3380CC4-5D6E-409C-BE32-E72D297353CC}">
                <c16:uniqueId val="{00000001-9408-43F9-BD44-3C60FC92B1F8}"/>
              </c:ext>
            </c:extLst>
          </c:dPt>
          <c:dPt>
            <c:idx val="1"/>
            <c:bubble3D val="0"/>
            <c:spPr>
              <a:solidFill>
                <a:schemeClr val="bg2">
                  <a:lumMod val="40000"/>
                  <a:lumOff val="60000"/>
                </a:schemeClr>
              </a:solidFill>
              <a:ln w="19050">
                <a:solidFill>
                  <a:schemeClr val="lt1"/>
                </a:solidFill>
              </a:ln>
              <a:effectLst/>
            </c:spPr>
            <c:extLst>
              <c:ext xmlns:c16="http://schemas.microsoft.com/office/drawing/2014/chart" uri="{C3380CC4-5D6E-409C-BE32-E72D297353CC}">
                <c16:uniqueId val="{00000002-9408-43F9-BD44-3C60FC92B1F8}"/>
              </c:ext>
            </c:extLst>
          </c:dPt>
          <c:dLbls>
            <c:dLbl>
              <c:idx val="0"/>
              <c:layout>
                <c:manualLayout>
                  <c:x val="-0.2126313085252598"/>
                  <c:y val="0.1024294262183967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408-43F9-BD44-3C60FC92B1F8}"/>
                </c:ext>
              </c:extLst>
            </c:dLbl>
            <c:dLbl>
              <c:idx val="1"/>
              <c:layout>
                <c:manualLayout>
                  <c:x val="0.20089452929313689"/>
                  <c:y val="-0.13788576606322644"/>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408-43F9-BD44-3C60FC92B1F8}"/>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1st Qtr</c:v>
                </c:pt>
                <c:pt idx="1">
                  <c:v>2nd Qtr</c:v>
                </c:pt>
              </c:strCache>
            </c:strRef>
          </c:cat>
          <c:val>
            <c:numRef>
              <c:f>Sheet1!$B$2:$B$3</c:f>
              <c:numCache>
                <c:formatCode>General</c:formatCode>
                <c:ptCount val="2"/>
                <c:pt idx="0">
                  <c:v>32</c:v>
                </c:pt>
                <c:pt idx="1">
                  <c:v>68</c:v>
                </c:pt>
              </c:numCache>
            </c:numRef>
          </c:val>
          <c:extLst>
            <c:ext xmlns:c16="http://schemas.microsoft.com/office/drawing/2014/chart" uri="{C3380CC4-5D6E-409C-BE32-E72D297353CC}">
              <c16:uniqueId val="{00000000-9408-43F9-BD44-3C60FC92B1F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0.10794298926521607"/>
          <c:w val="1"/>
          <c:h val="0.86965376782077397"/>
        </c:manualLayout>
      </c:layout>
      <c:barChart>
        <c:barDir val="col"/>
        <c:grouping val="percentStacked"/>
        <c:varyColors val="0"/>
        <c:ser>
          <c:idx val="0"/>
          <c:order val="0"/>
          <c:tx>
            <c:strRef>
              <c:f>Sheet1!$A$2</c:f>
              <c:strCache>
                <c:ptCount val="1"/>
              </c:strCache>
            </c:strRef>
          </c:tx>
          <c:spPr>
            <a:solidFill>
              <a:schemeClr val="accent2"/>
            </a:solidFill>
            <a:ln w="12664">
              <a:noFill/>
              <a:prstDash val="solid"/>
            </a:ln>
          </c:spPr>
          <c:invertIfNegative val="0"/>
          <c:dPt>
            <c:idx val="0"/>
            <c:invertIfNegative val="0"/>
            <c:bubble3D val="0"/>
            <c:extLst>
              <c:ext xmlns:c16="http://schemas.microsoft.com/office/drawing/2014/chart" uri="{C3380CC4-5D6E-409C-BE32-E72D297353CC}">
                <c16:uniqueId val="{00000000-60FC-4E74-966E-07693C717B93}"/>
              </c:ext>
            </c:extLst>
          </c:dPt>
          <c:dPt>
            <c:idx val="1"/>
            <c:invertIfNegative val="0"/>
            <c:bubble3D val="0"/>
            <c:extLst>
              <c:ext xmlns:c16="http://schemas.microsoft.com/office/drawing/2014/chart" uri="{C3380CC4-5D6E-409C-BE32-E72D297353CC}">
                <c16:uniqueId val="{00000001-60FC-4E74-966E-07693C717B93}"/>
              </c:ext>
            </c:extLst>
          </c:dPt>
          <c:dPt>
            <c:idx val="2"/>
            <c:invertIfNegative val="0"/>
            <c:bubble3D val="0"/>
            <c:extLst>
              <c:ext xmlns:c16="http://schemas.microsoft.com/office/drawing/2014/chart" uri="{C3380CC4-5D6E-409C-BE32-E72D297353CC}">
                <c16:uniqueId val="{00000002-60FC-4E74-966E-07693C717B93}"/>
              </c:ext>
            </c:extLst>
          </c:dPt>
          <c:dPt>
            <c:idx val="3"/>
            <c:invertIfNegative val="0"/>
            <c:bubble3D val="0"/>
            <c:extLst>
              <c:ext xmlns:c16="http://schemas.microsoft.com/office/drawing/2014/chart" uri="{C3380CC4-5D6E-409C-BE32-E72D297353CC}">
                <c16:uniqueId val="{00000003-60FC-4E74-966E-07693C717B93}"/>
              </c:ext>
            </c:extLst>
          </c:dPt>
          <c:dPt>
            <c:idx val="4"/>
            <c:invertIfNegative val="0"/>
            <c:bubble3D val="0"/>
            <c:extLst>
              <c:ext xmlns:c16="http://schemas.microsoft.com/office/drawing/2014/chart" uri="{C3380CC4-5D6E-409C-BE32-E72D297353CC}">
                <c16:uniqueId val="{00000004-60FC-4E74-966E-07693C717B93}"/>
              </c:ext>
            </c:extLst>
          </c:dPt>
          <c:dPt>
            <c:idx val="5"/>
            <c:invertIfNegative val="0"/>
            <c:bubble3D val="0"/>
            <c:extLst>
              <c:ext xmlns:c16="http://schemas.microsoft.com/office/drawing/2014/chart" uri="{C3380CC4-5D6E-409C-BE32-E72D297353CC}">
                <c16:uniqueId val="{00000005-60FC-4E74-966E-07693C717B93}"/>
              </c:ext>
            </c:extLst>
          </c:dPt>
          <c:dPt>
            <c:idx val="6"/>
            <c:invertIfNegative val="0"/>
            <c:bubble3D val="0"/>
            <c:extLst>
              <c:ext xmlns:c16="http://schemas.microsoft.com/office/drawing/2014/chart" uri="{C3380CC4-5D6E-409C-BE32-E72D297353CC}">
                <c16:uniqueId val="{00000006-60FC-4E74-966E-07693C717B93}"/>
              </c:ext>
            </c:extLst>
          </c:dPt>
          <c:dPt>
            <c:idx val="8"/>
            <c:invertIfNegative val="0"/>
            <c:bubble3D val="0"/>
            <c:spPr>
              <a:solidFill>
                <a:schemeClr val="accent2"/>
              </a:solidFill>
              <a:ln w="12664">
                <a:noFill/>
                <a:prstDash val="solid"/>
              </a:ln>
            </c:spPr>
            <c:extLst>
              <c:ext xmlns:c16="http://schemas.microsoft.com/office/drawing/2014/chart" uri="{C3380CC4-5D6E-409C-BE32-E72D297353CC}">
                <c16:uniqueId val="{00000008-60FC-4E74-966E-07693C717B93}"/>
              </c:ext>
            </c:extLst>
          </c:dPt>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Sheet1!$C$1:$D$1</c:f>
              <c:numCache>
                <c:formatCode>General</c:formatCode>
                <c:ptCount val="2"/>
              </c:numCache>
            </c:numRef>
          </c:cat>
          <c:val>
            <c:numRef>
              <c:f>Sheet1!$C$2:$D$2</c:f>
              <c:numCache>
                <c:formatCode>General</c:formatCode>
                <c:ptCount val="2"/>
                <c:pt idx="0">
                  <c:v>44</c:v>
                </c:pt>
                <c:pt idx="1">
                  <c:v>56</c:v>
                </c:pt>
              </c:numCache>
            </c:numRef>
          </c:val>
          <c:extLst>
            <c:ext xmlns:c16="http://schemas.microsoft.com/office/drawing/2014/chart" uri="{C3380CC4-5D6E-409C-BE32-E72D297353CC}">
              <c16:uniqueId val="{00000009-60FC-4E74-966E-07693C717B93}"/>
            </c:ext>
          </c:extLst>
        </c:ser>
        <c:ser>
          <c:idx val="1"/>
          <c:order val="1"/>
          <c:tx>
            <c:strRef>
              <c:f>Sheet1!$A$3</c:f>
              <c:strCache>
                <c:ptCount val="1"/>
              </c:strCache>
            </c:strRef>
          </c:tx>
          <c:spPr>
            <a:solidFill>
              <a:srgbClr val="F2B3E7"/>
            </a:solidFill>
            <a:ln w="12664">
              <a:noFill/>
              <a:prstDash val="solid"/>
            </a:ln>
          </c:spPr>
          <c:invertIfNegative val="0"/>
          <c:dPt>
            <c:idx val="0"/>
            <c:invertIfNegative val="0"/>
            <c:bubble3D val="0"/>
            <c:extLst>
              <c:ext xmlns:c16="http://schemas.microsoft.com/office/drawing/2014/chart" uri="{C3380CC4-5D6E-409C-BE32-E72D297353CC}">
                <c16:uniqueId val="{0000000A-60FC-4E74-966E-07693C717B93}"/>
              </c:ext>
            </c:extLst>
          </c:dPt>
          <c:dPt>
            <c:idx val="1"/>
            <c:invertIfNegative val="0"/>
            <c:bubble3D val="0"/>
            <c:extLst>
              <c:ext xmlns:c16="http://schemas.microsoft.com/office/drawing/2014/chart" uri="{C3380CC4-5D6E-409C-BE32-E72D297353CC}">
                <c16:uniqueId val="{0000000B-60FC-4E74-966E-07693C717B93}"/>
              </c:ext>
            </c:extLst>
          </c:dPt>
          <c:dPt>
            <c:idx val="2"/>
            <c:invertIfNegative val="0"/>
            <c:bubble3D val="0"/>
            <c:extLst>
              <c:ext xmlns:c16="http://schemas.microsoft.com/office/drawing/2014/chart" uri="{C3380CC4-5D6E-409C-BE32-E72D297353CC}">
                <c16:uniqueId val="{0000000C-60FC-4E74-966E-07693C717B93}"/>
              </c:ext>
            </c:extLst>
          </c:dPt>
          <c:dPt>
            <c:idx val="3"/>
            <c:invertIfNegative val="0"/>
            <c:bubble3D val="0"/>
            <c:extLst>
              <c:ext xmlns:c16="http://schemas.microsoft.com/office/drawing/2014/chart" uri="{C3380CC4-5D6E-409C-BE32-E72D297353CC}">
                <c16:uniqueId val="{0000000D-60FC-4E74-966E-07693C717B93}"/>
              </c:ext>
            </c:extLst>
          </c:dPt>
          <c:dPt>
            <c:idx val="4"/>
            <c:invertIfNegative val="0"/>
            <c:bubble3D val="0"/>
            <c:extLst>
              <c:ext xmlns:c16="http://schemas.microsoft.com/office/drawing/2014/chart" uri="{C3380CC4-5D6E-409C-BE32-E72D297353CC}">
                <c16:uniqueId val="{0000000E-60FC-4E74-966E-07693C717B93}"/>
              </c:ext>
            </c:extLst>
          </c:dPt>
          <c:dPt>
            <c:idx val="5"/>
            <c:invertIfNegative val="0"/>
            <c:bubble3D val="0"/>
            <c:extLst>
              <c:ext xmlns:c16="http://schemas.microsoft.com/office/drawing/2014/chart" uri="{C3380CC4-5D6E-409C-BE32-E72D297353CC}">
                <c16:uniqueId val="{0000000F-60FC-4E74-966E-07693C717B93}"/>
              </c:ext>
            </c:extLst>
          </c:dPt>
          <c:dPt>
            <c:idx val="6"/>
            <c:invertIfNegative val="0"/>
            <c:bubble3D val="0"/>
            <c:extLst>
              <c:ext xmlns:c16="http://schemas.microsoft.com/office/drawing/2014/chart" uri="{C3380CC4-5D6E-409C-BE32-E72D297353CC}">
                <c16:uniqueId val="{00000010-60FC-4E74-966E-07693C717B93}"/>
              </c:ext>
            </c:extLst>
          </c:dPt>
          <c:dPt>
            <c:idx val="8"/>
            <c:invertIfNegative val="0"/>
            <c:bubble3D val="0"/>
            <c:extLst>
              <c:ext xmlns:c16="http://schemas.microsoft.com/office/drawing/2014/chart" uri="{C3380CC4-5D6E-409C-BE32-E72D297353CC}">
                <c16:uniqueId val="{00000011-60FC-4E74-966E-07693C717B93}"/>
              </c:ext>
            </c:extLst>
          </c:dPt>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Sheet1!$C$1:$D$1</c:f>
              <c:numCache>
                <c:formatCode>General</c:formatCode>
                <c:ptCount val="2"/>
              </c:numCache>
            </c:numRef>
          </c:cat>
          <c:val>
            <c:numRef>
              <c:f>Sheet1!$C$3:$D$3</c:f>
              <c:numCache>
                <c:formatCode>General</c:formatCode>
                <c:ptCount val="2"/>
                <c:pt idx="0">
                  <c:v>34</c:v>
                </c:pt>
                <c:pt idx="1">
                  <c:v>24</c:v>
                </c:pt>
              </c:numCache>
            </c:numRef>
          </c:val>
          <c:extLst>
            <c:ext xmlns:c16="http://schemas.microsoft.com/office/drawing/2014/chart" uri="{C3380CC4-5D6E-409C-BE32-E72D297353CC}">
              <c16:uniqueId val="{00000012-60FC-4E74-966E-07693C717B93}"/>
            </c:ext>
          </c:extLst>
        </c:ser>
        <c:ser>
          <c:idx val="2"/>
          <c:order val="2"/>
          <c:tx>
            <c:strRef>
              <c:f>Sheet1!$A$4</c:f>
              <c:strCache>
                <c:ptCount val="1"/>
              </c:strCache>
            </c:strRef>
          </c:tx>
          <c:spPr>
            <a:solidFill>
              <a:schemeClr val="accent5"/>
            </a:solidFill>
          </c:spPr>
          <c:invertIfNegative val="0"/>
          <c:dPt>
            <c:idx val="1"/>
            <c:invertIfNegative val="0"/>
            <c:bubble3D val="0"/>
            <c:extLst>
              <c:ext xmlns:c16="http://schemas.microsoft.com/office/drawing/2014/chart" uri="{C3380CC4-5D6E-409C-BE32-E72D297353CC}">
                <c16:uniqueId val="{00000013-60FC-4E74-966E-07693C717B93}"/>
              </c:ext>
            </c:extLst>
          </c:dPt>
          <c:dPt>
            <c:idx val="2"/>
            <c:invertIfNegative val="0"/>
            <c:bubble3D val="0"/>
            <c:extLst>
              <c:ext xmlns:c16="http://schemas.microsoft.com/office/drawing/2014/chart" uri="{C3380CC4-5D6E-409C-BE32-E72D297353CC}">
                <c16:uniqueId val="{00000014-60FC-4E74-966E-07693C717B93}"/>
              </c:ext>
            </c:extLst>
          </c:dPt>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Sheet1!$C$1:$D$1</c:f>
              <c:numCache>
                <c:formatCode>General</c:formatCode>
                <c:ptCount val="2"/>
              </c:numCache>
            </c:numRef>
          </c:cat>
          <c:val>
            <c:numRef>
              <c:f>Sheet1!$C$4:$D$4</c:f>
              <c:numCache>
                <c:formatCode>General</c:formatCode>
                <c:ptCount val="2"/>
                <c:pt idx="0">
                  <c:v>22</c:v>
                </c:pt>
                <c:pt idx="1">
                  <c:v>20</c:v>
                </c:pt>
              </c:numCache>
            </c:numRef>
          </c:val>
          <c:extLst>
            <c:ext xmlns:c16="http://schemas.microsoft.com/office/drawing/2014/chart" uri="{C3380CC4-5D6E-409C-BE32-E72D297353CC}">
              <c16:uniqueId val="{00000015-60FC-4E74-966E-07693C717B93}"/>
            </c:ext>
          </c:extLst>
        </c:ser>
        <c:ser>
          <c:idx val="3"/>
          <c:order val="3"/>
          <c:tx>
            <c:strRef>
              <c:f>Sheet1!$A$5</c:f>
              <c:strCache>
                <c:ptCount val="1"/>
              </c:strCache>
            </c:strRef>
          </c:tx>
          <c:spPr>
            <a:solidFill>
              <a:srgbClr val="F9E8C9"/>
            </a:solidFill>
          </c:spPr>
          <c:invertIfNegative val="0"/>
          <c:dPt>
            <c:idx val="0"/>
            <c:invertIfNegative val="0"/>
            <c:bubble3D val="0"/>
            <c:extLst>
              <c:ext xmlns:c16="http://schemas.microsoft.com/office/drawing/2014/chart" uri="{C3380CC4-5D6E-409C-BE32-E72D297353CC}">
                <c16:uniqueId val="{00000016-60FC-4E74-966E-07693C717B93}"/>
              </c:ext>
            </c:extLst>
          </c:dPt>
          <c:dPt>
            <c:idx val="1"/>
            <c:invertIfNegative val="0"/>
            <c:bubble3D val="0"/>
            <c:extLst>
              <c:ext xmlns:c16="http://schemas.microsoft.com/office/drawing/2014/chart" uri="{C3380CC4-5D6E-409C-BE32-E72D297353CC}">
                <c16:uniqueId val="{00000017-60FC-4E74-966E-07693C717B93}"/>
              </c:ext>
            </c:extLst>
          </c:dPt>
          <c:dPt>
            <c:idx val="2"/>
            <c:invertIfNegative val="0"/>
            <c:bubble3D val="0"/>
            <c:extLst>
              <c:ext xmlns:c16="http://schemas.microsoft.com/office/drawing/2014/chart" uri="{C3380CC4-5D6E-409C-BE32-E72D297353CC}">
                <c16:uniqueId val="{00000018-60FC-4E74-966E-07693C717B93}"/>
              </c:ext>
            </c:extLst>
          </c:dPt>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Sheet1!$C$1:$D$1</c:f>
              <c:numCache>
                <c:formatCode>General</c:formatCode>
                <c:ptCount val="2"/>
              </c:numCache>
            </c:numRef>
          </c:cat>
          <c:val>
            <c:numRef>
              <c:f>Sheet1!$C$5:$D$5</c:f>
              <c:numCache>
                <c:formatCode>General</c:formatCode>
                <c:ptCount val="2"/>
              </c:numCache>
            </c:numRef>
          </c:val>
          <c:extLst>
            <c:ext xmlns:c16="http://schemas.microsoft.com/office/drawing/2014/chart" uri="{C3380CC4-5D6E-409C-BE32-E72D297353CC}">
              <c16:uniqueId val="{00000019-60FC-4E74-966E-07693C717B93}"/>
            </c:ext>
          </c:extLst>
        </c:ser>
        <c:ser>
          <c:idx val="4"/>
          <c:order val="4"/>
          <c:tx>
            <c:strRef>
              <c:f>Sheet1!$A$6</c:f>
              <c:strCache>
                <c:ptCount val="1"/>
              </c:strCache>
            </c:strRef>
          </c:tx>
          <c:spPr>
            <a:solidFill>
              <a:schemeClr val="accent2">
                <a:lumMod val="20000"/>
                <a:lumOff val="80000"/>
              </a:schemeClr>
            </a:solidFill>
          </c:spPr>
          <c:invertIfNegative val="0"/>
          <c:dPt>
            <c:idx val="0"/>
            <c:invertIfNegative val="0"/>
            <c:bubble3D val="0"/>
            <c:extLst>
              <c:ext xmlns:c16="http://schemas.microsoft.com/office/drawing/2014/chart" uri="{C3380CC4-5D6E-409C-BE32-E72D297353CC}">
                <c16:uniqueId val="{0000001A-60FC-4E74-966E-07693C717B93}"/>
              </c:ext>
            </c:extLst>
          </c:dPt>
          <c:dPt>
            <c:idx val="2"/>
            <c:invertIfNegative val="0"/>
            <c:bubble3D val="0"/>
            <c:extLst>
              <c:ext xmlns:c16="http://schemas.microsoft.com/office/drawing/2014/chart" uri="{C3380CC4-5D6E-409C-BE32-E72D297353CC}">
                <c16:uniqueId val="{0000001B-60FC-4E74-966E-07693C717B93}"/>
              </c:ext>
            </c:extLst>
          </c:dPt>
          <c:dLbls>
            <c:dLbl>
              <c:idx val="1"/>
              <c:layout>
                <c:manualLayout>
                  <c:x val="0"/>
                  <c:y val="-2.8046030824133718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60FC-4E74-966E-07693C717B93}"/>
                </c:ext>
              </c:extLst>
            </c:dLbl>
            <c:dLbl>
              <c:idx val="3"/>
              <c:tx>
                <c:rich>
                  <a:bodyPr/>
                  <a:lstStyle/>
                  <a:p>
                    <a:r>
                      <a:rPr lang="en-US"/>
                      <a:t>-</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D-60FC-4E74-966E-07693C717B93}"/>
                </c:ext>
              </c:extLst>
            </c:dLbl>
            <c:dLbl>
              <c:idx val="4"/>
              <c:layout>
                <c:manualLayout>
                  <c:x val="-8.1902036136210186E-3"/>
                  <c:y val="0"/>
                </c:manualLayout>
              </c:layout>
              <c:tx>
                <c:rich>
                  <a:bodyPr/>
                  <a:lstStyle/>
                  <a:p>
                    <a:r>
                      <a:rPr lang="en-US" dirty="0"/>
                      <a:t>-</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E-60FC-4E74-966E-07693C717B93}"/>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Sheet1!$C$1:$D$1</c:f>
              <c:numCache>
                <c:formatCode>General</c:formatCode>
                <c:ptCount val="2"/>
              </c:numCache>
            </c:numRef>
          </c:cat>
          <c:val>
            <c:numRef>
              <c:f>Sheet1!$C$6:$D$6</c:f>
              <c:numCache>
                <c:formatCode>General</c:formatCode>
                <c:ptCount val="2"/>
              </c:numCache>
            </c:numRef>
          </c:val>
          <c:extLst>
            <c:ext xmlns:c16="http://schemas.microsoft.com/office/drawing/2014/chart" uri="{C3380CC4-5D6E-409C-BE32-E72D297353CC}">
              <c16:uniqueId val="{0000001F-60FC-4E74-966E-07693C717B93}"/>
            </c:ext>
          </c:extLst>
        </c:ser>
        <c:ser>
          <c:idx val="5"/>
          <c:order val="5"/>
          <c:tx>
            <c:strRef>
              <c:f>Sheet1!$A$7</c:f>
              <c:strCache>
                <c:ptCount val="1"/>
              </c:strCache>
            </c:strRef>
          </c:tx>
          <c:spPr>
            <a:solidFill>
              <a:schemeClr val="tx2">
                <a:lumMod val="20000"/>
                <a:lumOff val="80000"/>
              </a:schemeClr>
            </a:solidFill>
          </c:spPr>
          <c:invertIfNegative val="0"/>
          <c:dLbls>
            <c:dLbl>
              <c:idx val="1"/>
              <c:layout>
                <c:manualLayout>
                  <c:x val="1.6357516053227014E-3"/>
                  <c:y val="-2.8046030824133719E-2"/>
                </c:manualLayout>
              </c:layout>
              <c:tx>
                <c:rich>
                  <a:bodyPr/>
                  <a:lstStyle/>
                  <a:p>
                    <a:r>
                      <a:rPr lang="en-US" dirty="0"/>
                      <a:t>-</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0-60FC-4E74-966E-07693C717B93}"/>
                </c:ext>
              </c:extLst>
            </c:dLbl>
            <c:dLbl>
              <c:idx val="2"/>
              <c:tx>
                <c:rich>
                  <a:bodyPr/>
                  <a:lstStyle/>
                  <a:p>
                    <a:r>
                      <a:rPr lang="en-US"/>
                      <a:t>-</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1-60FC-4E74-966E-07693C717B93}"/>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Sheet1!$C$1:$D$1</c:f>
              <c:numCache>
                <c:formatCode>General</c:formatCode>
                <c:ptCount val="2"/>
              </c:numCache>
            </c:numRef>
          </c:cat>
          <c:val>
            <c:numRef>
              <c:f>Sheet1!$C$7:$D$7</c:f>
              <c:numCache>
                <c:formatCode>General</c:formatCode>
                <c:ptCount val="2"/>
              </c:numCache>
            </c:numRef>
          </c:val>
          <c:extLst>
            <c:ext xmlns:c16="http://schemas.microsoft.com/office/drawing/2014/chart" uri="{C3380CC4-5D6E-409C-BE32-E72D297353CC}">
              <c16:uniqueId val="{00000022-60FC-4E74-966E-07693C717B93}"/>
            </c:ext>
          </c:extLst>
        </c:ser>
        <c:dLbls>
          <c:dLblPos val="ctr"/>
          <c:showLegendKey val="0"/>
          <c:showVal val="1"/>
          <c:showCatName val="0"/>
          <c:showSerName val="0"/>
          <c:showPercent val="0"/>
          <c:showBubbleSize val="0"/>
        </c:dLbls>
        <c:gapWidth val="112"/>
        <c:overlap val="100"/>
        <c:axId val="494002824"/>
        <c:axId val="494008704"/>
      </c:barChart>
      <c:catAx>
        <c:axId val="494002824"/>
        <c:scaling>
          <c:orientation val="minMax"/>
        </c:scaling>
        <c:delete val="1"/>
        <c:axPos val="t"/>
        <c:numFmt formatCode="General" sourceLinked="1"/>
        <c:majorTickMark val="out"/>
        <c:minorTickMark val="none"/>
        <c:tickLblPos val="nextTo"/>
        <c:crossAx val="494008704"/>
        <c:crosses val="autoZero"/>
        <c:auto val="1"/>
        <c:lblAlgn val="ctr"/>
        <c:lblOffset val="100"/>
        <c:noMultiLvlLbl val="0"/>
      </c:catAx>
      <c:valAx>
        <c:axId val="494008704"/>
        <c:scaling>
          <c:orientation val="maxMin"/>
        </c:scaling>
        <c:delete val="1"/>
        <c:axPos val="l"/>
        <c:numFmt formatCode="0%" sourceLinked="1"/>
        <c:majorTickMark val="out"/>
        <c:minorTickMark val="none"/>
        <c:tickLblPos val="nextTo"/>
        <c:crossAx val="494002824"/>
        <c:crosses val="autoZero"/>
        <c:crossBetween val="between"/>
      </c:valAx>
      <c:spPr>
        <a:noFill/>
        <a:ln w="25400">
          <a:noFill/>
        </a:ln>
      </c:spPr>
    </c:plotArea>
    <c:plotVisOnly val="1"/>
    <c:dispBlanksAs val="gap"/>
    <c:showDLblsOverMax val="0"/>
  </c:chart>
  <c:spPr>
    <a:noFill/>
    <a:ln>
      <a:noFill/>
    </a:ln>
  </c:spPr>
  <c:txPr>
    <a:bodyPr/>
    <a:lstStyle/>
    <a:p>
      <a:pPr>
        <a:defRPr sz="1397" b="0" i="0" u="none" strike="noStrike" baseline="0">
          <a:solidFill>
            <a:schemeClr val="tx1"/>
          </a:solidFill>
          <a:latin typeface="+mn-lt"/>
          <a:ea typeface="Arial"/>
          <a:cs typeface="Arial"/>
        </a:defRPr>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4719844802008444E-3"/>
          <c:y val="2.1229547406665911E-2"/>
          <c:w val="0.90843891280312628"/>
          <c:h val="0.97877045259333406"/>
        </c:manualLayout>
      </c:layout>
      <c:barChart>
        <c:barDir val="bar"/>
        <c:grouping val="clustered"/>
        <c:varyColors val="0"/>
        <c:ser>
          <c:idx val="6"/>
          <c:order val="0"/>
          <c:tx>
            <c:strRef>
              <c:f>Sheet1!$B$2</c:f>
              <c:strCache>
                <c:ptCount val="1"/>
              </c:strCache>
            </c:strRef>
          </c:tx>
          <c:spPr>
            <a:solidFill>
              <a:schemeClr val="accent6"/>
            </a:solidFill>
          </c:spPr>
          <c:invertIfNegative val="0"/>
          <c:dPt>
            <c:idx val="0"/>
            <c:invertIfNegative val="0"/>
            <c:bubble3D val="0"/>
            <c:extLst>
              <c:ext xmlns:c16="http://schemas.microsoft.com/office/drawing/2014/chart" uri="{C3380CC4-5D6E-409C-BE32-E72D297353CC}">
                <c16:uniqueId val="{00000000-DA65-498B-A77D-71E8C7C6DD1F}"/>
              </c:ext>
            </c:extLst>
          </c:dPt>
          <c:dPt>
            <c:idx val="1"/>
            <c:invertIfNegative val="0"/>
            <c:bubble3D val="0"/>
            <c:extLst>
              <c:ext xmlns:c16="http://schemas.microsoft.com/office/drawing/2014/chart" uri="{C3380CC4-5D6E-409C-BE32-E72D297353CC}">
                <c16:uniqueId val="{00000001-DA65-498B-A77D-71E8C7C6DD1F}"/>
              </c:ext>
            </c:extLst>
          </c:dPt>
          <c:dPt>
            <c:idx val="2"/>
            <c:invertIfNegative val="0"/>
            <c:bubble3D val="0"/>
            <c:extLst>
              <c:ext xmlns:c16="http://schemas.microsoft.com/office/drawing/2014/chart" uri="{C3380CC4-5D6E-409C-BE32-E72D297353CC}">
                <c16:uniqueId val="{00000002-DA65-498B-A77D-71E8C7C6DD1F}"/>
              </c:ext>
            </c:extLst>
          </c:dPt>
          <c:dPt>
            <c:idx val="3"/>
            <c:invertIfNegative val="0"/>
            <c:bubble3D val="0"/>
            <c:extLst>
              <c:ext xmlns:c16="http://schemas.microsoft.com/office/drawing/2014/chart" uri="{C3380CC4-5D6E-409C-BE32-E72D297353CC}">
                <c16:uniqueId val="{00000003-DA65-498B-A77D-71E8C7C6DD1F}"/>
              </c:ext>
            </c:extLst>
          </c:dPt>
          <c:dPt>
            <c:idx val="4"/>
            <c:invertIfNegative val="0"/>
            <c:bubble3D val="0"/>
            <c:extLst>
              <c:ext xmlns:c16="http://schemas.microsoft.com/office/drawing/2014/chart" uri="{C3380CC4-5D6E-409C-BE32-E72D297353CC}">
                <c16:uniqueId val="{00000004-DA65-498B-A77D-71E8C7C6DD1F}"/>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Sheet1!$A$3:$A$8</c:f>
              <c:numCache>
                <c:formatCode>General</c:formatCode>
                <c:ptCount val="6"/>
              </c:numCache>
            </c:numRef>
          </c:cat>
          <c:val>
            <c:numRef>
              <c:f>Sheet1!$B$3:$B$8</c:f>
              <c:numCache>
                <c:formatCode>General</c:formatCode>
                <c:ptCount val="6"/>
                <c:pt idx="0">
                  <c:v>52</c:v>
                </c:pt>
                <c:pt idx="1">
                  <c:v>29</c:v>
                </c:pt>
                <c:pt idx="2">
                  <c:v>24</c:v>
                </c:pt>
                <c:pt idx="3">
                  <c:v>16</c:v>
                </c:pt>
                <c:pt idx="4">
                  <c:v>14</c:v>
                </c:pt>
                <c:pt idx="5">
                  <c:v>6</c:v>
                </c:pt>
              </c:numCache>
            </c:numRef>
          </c:val>
          <c:extLst>
            <c:ext xmlns:c16="http://schemas.microsoft.com/office/drawing/2014/chart" uri="{C3380CC4-5D6E-409C-BE32-E72D297353CC}">
              <c16:uniqueId val="{00000006-DA65-498B-A77D-71E8C7C6DD1F}"/>
            </c:ext>
          </c:extLst>
        </c:ser>
        <c:ser>
          <c:idx val="0"/>
          <c:order val="1"/>
          <c:tx>
            <c:strRef>
              <c:f>Sheet1!$C$2</c:f>
              <c:strCache>
                <c:ptCount val="1"/>
              </c:strCache>
            </c:strRef>
          </c:tx>
          <c:spPr>
            <a:solidFill>
              <a:schemeClr val="accent6">
                <a:lumMod val="40000"/>
                <a:lumOff val="60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Sheet1!$A$3:$A$8</c:f>
              <c:numCache>
                <c:formatCode>General</c:formatCode>
                <c:ptCount val="6"/>
              </c:numCache>
            </c:numRef>
          </c:cat>
          <c:val>
            <c:numRef>
              <c:f>Sheet1!$C$3:$C$8</c:f>
              <c:numCache>
                <c:formatCode>General</c:formatCode>
                <c:ptCount val="6"/>
                <c:pt idx="0">
                  <c:v>47</c:v>
                </c:pt>
                <c:pt idx="1">
                  <c:v>33</c:v>
                </c:pt>
                <c:pt idx="2">
                  <c:v>26</c:v>
                </c:pt>
                <c:pt idx="3">
                  <c:v>20</c:v>
                </c:pt>
                <c:pt idx="4">
                  <c:v>12</c:v>
                </c:pt>
                <c:pt idx="5">
                  <c:v>12</c:v>
                </c:pt>
              </c:numCache>
            </c:numRef>
          </c:val>
          <c:extLst>
            <c:ext xmlns:c16="http://schemas.microsoft.com/office/drawing/2014/chart" uri="{C3380CC4-5D6E-409C-BE32-E72D297353CC}">
              <c16:uniqueId val="{00000007-DA65-498B-A77D-71E8C7C6DD1F}"/>
            </c:ext>
          </c:extLst>
        </c:ser>
        <c:dLbls>
          <c:showLegendKey val="0"/>
          <c:showVal val="0"/>
          <c:showCatName val="0"/>
          <c:showSerName val="0"/>
          <c:showPercent val="0"/>
          <c:showBubbleSize val="0"/>
        </c:dLbls>
        <c:gapWidth val="50"/>
        <c:axId val="495168192"/>
        <c:axId val="497459248"/>
      </c:barChart>
      <c:catAx>
        <c:axId val="495168192"/>
        <c:scaling>
          <c:orientation val="maxMin"/>
        </c:scaling>
        <c:delete val="1"/>
        <c:axPos val="l"/>
        <c:numFmt formatCode="General" sourceLinked="1"/>
        <c:majorTickMark val="out"/>
        <c:minorTickMark val="none"/>
        <c:tickLblPos val="nextTo"/>
        <c:crossAx val="497459248"/>
        <c:crosses val="autoZero"/>
        <c:auto val="1"/>
        <c:lblAlgn val="ctr"/>
        <c:lblOffset val="100"/>
        <c:noMultiLvlLbl val="0"/>
      </c:catAx>
      <c:valAx>
        <c:axId val="497459248"/>
        <c:scaling>
          <c:orientation val="minMax"/>
          <c:max val="50"/>
          <c:min val="0"/>
        </c:scaling>
        <c:delete val="1"/>
        <c:axPos val="t"/>
        <c:numFmt formatCode="General" sourceLinked="1"/>
        <c:majorTickMark val="out"/>
        <c:minorTickMark val="none"/>
        <c:tickLblPos val="nextTo"/>
        <c:crossAx val="495168192"/>
        <c:crosses val="autoZero"/>
        <c:crossBetween val="between"/>
      </c:valAx>
    </c:plotArea>
    <c:plotVisOnly val="1"/>
    <c:dispBlanksAs val="gap"/>
    <c:showDLblsOverMax val="0"/>
  </c:chart>
  <c:txPr>
    <a:bodyPr/>
    <a:lstStyle/>
    <a:p>
      <a:pPr>
        <a:defRPr sz="1400">
          <a:latin typeface="+mn-lt"/>
        </a:defRPr>
      </a:pPr>
      <a:endParaRPr lang="en-U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4719844802008444E-3"/>
          <c:y val="2.1229547406665911E-2"/>
          <c:w val="0.99652793111521987"/>
          <c:h val="0.97877045259333406"/>
        </c:manualLayout>
      </c:layout>
      <c:barChart>
        <c:barDir val="bar"/>
        <c:grouping val="clustered"/>
        <c:varyColors val="0"/>
        <c:ser>
          <c:idx val="6"/>
          <c:order val="0"/>
          <c:tx>
            <c:strRef>
              <c:f>Sheet1!$B$2</c:f>
              <c:strCache>
                <c:ptCount val="1"/>
              </c:strCache>
            </c:strRef>
          </c:tx>
          <c:spPr>
            <a:solidFill>
              <a:schemeClr val="accent4"/>
            </a:solidFill>
          </c:spPr>
          <c:invertIfNegative val="0"/>
          <c:dPt>
            <c:idx val="0"/>
            <c:invertIfNegative val="0"/>
            <c:bubble3D val="0"/>
            <c:extLst>
              <c:ext xmlns:c16="http://schemas.microsoft.com/office/drawing/2014/chart" uri="{C3380CC4-5D6E-409C-BE32-E72D297353CC}">
                <c16:uniqueId val="{00000000-BE4D-4DDB-9A6C-06C057289DC7}"/>
              </c:ext>
            </c:extLst>
          </c:dPt>
          <c:dPt>
            <c:idx val="1"/>
            <c:invertIfNegative val="0"/>
            <c:bubble3D val="0"/>
            <c:extLst>
              <c:ext xmlns:c16="http://schemas.microsoft.com/office/drawing/2014/chart" uri="{C3380CC4-5D6E-409C-BE32-E72D297353CC}">
                <c16:uniqueId val="{00000001-BE4D-4DDB-9A6C-06C057289DC7}"/>
              </c:ext>
            </c:extLst>
          </c:dPt>
          <c:dPt>
            <c:idx val="2"/>
            <c:invertIfNegative val="0"/>
            <c:bubble3D val="0"/>
            <c:extLst>
              <c:ext xmlns:c16="http://schemas.microsoft.com/office/drawing/2014/chart" uri="{C3380CC4-5D6E-409C-BE32-E72D297353CC}">
                <c16:uniqueId val="{00000002-BE4D-4DDB-9A6C-06C057289DC7}"/>
              </c:ext>
            </c:extLst>
          </c:dPt>
          <c:dPt>
            <c:idx val="3"/>
            <c:invertIfNegative val="0"/>
            <c:bubble3D val="0"/>
            <c:extLst>
              <c:ext xmlns:c16="http://schemas.microsoft.com/office/drawing/2014/chart" uri="{C3380CC4-5D6E-409C-BE32-E72D297353CC}">
                <c16:uniqueId val="{00000003-BE4D-4DDB-9A6C-06C057289DC7}"/>
              </c:ext>
            </c:extLst>
          </c:dPt>
          <c:dPt>
            <c:idx val="4"/>
            <c:invertIfNegative val="0"/>
            <c:bubble3D val="0"/>
            <c:extLst>
              <c:ext xmlns:c16="http://schemas.microsoft.com/office/drawing/2014/chart" uri="{C3380CC4-5D6E-409C-BE32-E72D297353CC}">
                <c16:uniqueId val="{00000004-BE4D-4DDB-9A6C-06C057289DC7}"/>
              </c:ext>
            </c:extLst>
          </c:dPt>
          <c:dPt>
            <c:idx val="6"/>
            <c:invertIfNegative val="0"/>
            <c:bubble3D val="0"/>
            <c:extLst>
              <c:ext xmlns:c16="http://schemas.microsoft.com/office/drawing/2014/chart" uri="{C3380CC4-5D6E-409C-BE32-E72D297353CC}">
                <c16:uniqueId val="{00000005-BE4D-4DDB-9A6C-06C057289DC7}"/>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Sheet1!$A$3:$A$12</c:f>
              <c:numCache>
                <c:formatCode>General</c:formatCode>
                <c:ptCount val="10"/>
              </c:numCache>
            </c:numRef>
          </c:cat>
          <c:val>
            <c:numRef>
              <c:f>Sheet1!$B$3:$B$12</c:f>
              <c:numCache>
                <c:formatCode>General</c:formatCode>
                <c:ptCount val="10"/>
                <c:pt idx="0">
                  <c:v>16</c:v>
                </c:pt>
                <c:pt idx="1">
                  <c:v>15</c:v>
                </c:pt>
                <c:pt idx="2">
                  <c:v>12</c:v>
                </c:pt>
                <c:pt idx="3">
                  <c:v>11</c:v>
                </c:pt>
                <c:pt idx="4">
                  <c:v>10</c:v>
                </c:pt>
                <c:pt idx="5">
                  <c:v>5</c:v>
                </c:pt>
                <c:pt idx="6">
                  <c:v>5</c:v>
                </c:pt>
                <c:pt idx="7">
                  <c:v>5</c:v>
                </c:pt>
                <c:pt idx="8">
                  <c:v>5</c:v>
                </c:pt>
                <c:pt idx="9">
                  <c:v>5</c:v>
                </c:pt>
              </c:numCache>
            </c:numRef>
          </c:val>
          <c:extLst>
            <c:ext xmlns:c16="http://schemas.microsoft.com/office/drawing/2014/chart" uri="{C3380CC4-5D6E-409C-BE32-E72D297353CC}">
              <c16:uniqueId val="{00000006-BE4D-4DDB-9A6C-06C057289DC7}"/>
            </c:ext>
          </c:extLst>
        </c:ser>
        <c:ser>
          <c:idx val="0"/>
          <c:order val="1"/>
          <c:tx>
            <c:strRef>
              <c:f>Sheet1!$C$2</c:f>
              <c:strCache>
                <c:ptCount val="1"/>
              </c:strCache>
            </c:strRef>
          </c:tx>
          <c:spPr>
            <a:solidFill>
              <a:schemeClr val="accent4">
                <a:lumMod val="40000"/>
                <a:lumOff val="60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Sheet1!$A$3:$A$12</c:f>
              <c:numCache>
                <c:formatCode>General</c:formatCode>
                <c:ptCount val="10"/>
              </c:numCache>
            </c:numRef>
          </c:cat>
          <c:val>
            <c:numRef>
              <c:f>Sheet1!$C$3:$C$12</c:f>
              <c:numCache>
                <c:formatCode>General</c:formatCode>
                <c:ptCount val="10"/>
                <c:pt idx="0">
                  <c:v>21</c:v>
                </c:pt>
                <c:pt idx="1">
                  <c:v>13</c:v>
                </c:pt>
                <c:pt idx="2">
                  <c:v>9</c:v>
                </c:pt>
                <c:pt idx="3">
                  <c:v>14</c:v>
                </c:pt>
                <c:pt idx="4">
                  <c:v>3</c:v>
                </c:pt>
                <c:pt idx="5">
                  <c:v>9</c:v>
                </c:pt>
                <c:pt idx="6">
                  <c:v>6</c:v>
                </c:pt>
                <c:pt idx="7">
                  <c:v>5</c:v>
                </c:pt>
                <c:pt idx="8">
                  <c:v>4</c:v>
                </c:pt>
                <c:pt idx="9">
                  <c:v>3</c:v>
                </c:pt>
              </c:numCache>
            </c:numRef>
          </c:val>
          <c:extLst>
            <c:ext xmlns:c16="http://schemas.microsoft.com/office/drawing/2014/chart" uri="{C3380CC4-5D6E-409C-BE32-E72D297353CC}">
              <c16:uniqueId val="{00000007-BE4D-4DDB-9A6C-06C057289DC7}"/>
            </c:ext>
          </c:extLst>
        </c:ser>
        <c:dLbls>
          <c:showLegendKey val="0"/>
          <c:showVal val="0"/>
          <c:showCatName val="0"/>
          <c:showSerName val="0"/>
          <c:showPercent val="0"/>
          <c:showBubbleSize val="0"/>
        </c:dLbls>
        <c:gapWidth val="50"/>
        <c:axId val="495168192"/>
        <c:axId val="497459248"/>
      </c:barChart>
      <c:catAx>
        <c:axId val="495168192"/>
        <c:scaling>
          <c:orientation val="maxMin"/>
        </c:scaling>
        <c:delete val="1"/>
        <c:axPos val="l"/>
        <c:numFmt formatCode="General" sourceLinked="1"/>
        <c:majorTickMark val="out"/>
        <c:minorTickMark val="none"/>
        <c:tickLblPos val="nextTo"/>
        <c:crossAx val="497459248"/>
        <c:crosses val="autoZero"/>
        <c:auto val="1"/>
        <c:lblAlgn val="ctr"/>
        <c:lblOffset val="100"/>
        <c:noMultiLvlLbl val="0"/>
      </c:catAx>
      <c:valAx>
        <c:axId val="497459248"/>
        <c:scaling>
          <c:orientation val="minMax"/>
          <c:max val="30"/>
          <c:min val="0"/>
        </c:scaling>
        <c:delete val="1"/>
        <c:axPos val="t"/>
        <c:numFmt formatCode="General" sourceLinked="1"/>
        <c:majorTickMark val="out"/>
        <c:minorTickMark val="none"/>
        <c:tickLblPos val="nextTo"/>
        <c:crossAx val="495168192"/>
        <c:crosses val="autoZero"/>
        <c:crossBetween val="between"/>
      </c:valAx>
    </c:plotArea>
    <c:plotVisOnly val="1"/>
    <c:dispBlanksAs val="gap"/>
    <c:showDLblsOverMax val="0"/>
  </c:chart>
  <c:txPr>
    <a:bodyPr/>
    <a:lstStyle/>
    <a:p>
      <a:pPr>
        <a:defRPr sz="1400">
          <a:latin typeface="+mn-lt"/>
        </a:defRPr>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manualLayout>
          <c:layoutTarget val="inner"/>
          <c:xMode val="edge"/>
          <c:yMode val="edge"/>
          <c:x val="0.20452418833107042"/>
          <c:y val="8.7052046396503657E-2"/>
          <c:w val="0.71418258351311803"/>
          <c:h val="0.89476620224697079"/>
        </c:manualLayout>
      </c:layout>
      <c:barChart>
        <c:barDir val="bar"/>
        <c:grouping val="clustered"/>
        <c:varyColors val="0"/>
        <c:ser>
          <c:idx val="0"/>
          <c:order val="0"/>
          <c:tx>
            <c:strRef>
              <c:f>Sheet1!$B$1</c:f>
              <c:strCache>
                <c:ptCount val="1"/>
              </c:strCache>
            </c:strRef>
          </c:tx>
          <c:spPr>
            <a:solidFill>
              <a:schemeClr val="accent5"/>
            </a:solidFill>
            <a:ln w="12667">
              <a:noFill/>
              <a:prstDash val="solid"/>
            </a:ln>
          </c:spPr>
          <c:invertIfNegative val="0"/>
          <c:dPt>
            <c:idx val="0"/>
            <c:invertIfNegative val="0"/>
            <c:bubble3D val="0"/>
            <c:spPr>
              <a:solidFill>
                <a:schemeClr val="accent3"/>
              </a:solidFill>
              <a:ln w="12667">
                <a:noFill/>
                <a:prstDash val="solid"/>
              </a:ln>
            </c:spPr>
            <c:extLst>
              <c:ext xmlns:c16="http://schemas.microsoft.com/office/drawing/2014/chart" uri="{C3380CC4-5D6E-409C-BE32-E72D297353CC}">
                <c16:uniqueId val="{00000001-B199-4CD9-A5D7-C10F45A06264}"/>
              </c:ext>
            </c:extLst>
          </c:dPt>
          <c:dPt>
            <c:idx val="1"/>
            <c:invertIfNegative val="0"/>
            <c:bubble3D val="0"/>
            <c:extLst>
              <c:ext xmlns:c16="http://schemas.microsoft.com/office/drawing/2014/chart" uri="{C3380CC4-5D6E-409C-BE32-E72D297353CC}">
                <c16:uniqueId val="{00000002-B199-4CD9-A5D7-C10F45A06264}"/>
              </c:ext>
            </c:extLst>
          </c:dPt>
          <c:dPt>
            <c:idx val="2"/>
            <c:invertIfNegative val="0"/>
            <c:bubble3D val="0"/>
            <c:spPr>
              <a:solidFill>
                <a:schemeClr val="accent3"/>
              </a:solidFill>
              <a:ln w="12667">
                <a:noFill/>
                <a:prstDash val="solid"/>
              </a:ln>
            </c:spPr>
            <c:extLst>
              <c:ext xmlns:c16="http://schemas.microsoft.com/office/drawing/2014/chart" uri="{C3380CC4-5D6E-409C-BE32-E72D297353CC}">
                <c16:uniqueId val="{00000003-B199-4CD9-A5D7-C10F45A06264}"/>
              </c:ext>
            </c:extLst>
          </c:dPt>
          <c:dPt>
            <c:idx val="3"/>
            <c:invertIfNegative val="0"/>
            <c:bubble3D val="0"/>
            <c:extLst>
              <c:ext xmlns:c16="http://schemas.microsoft.com/office/drawing/2014/chart" uri="{C3380CC4-5D6E-409C-BE32-E72D297353CC}">
                <c16:uniqueId val="{00000004-B199-4CD9-A5D7-C10F45A06264}"/>
              </c:ext>
            </c:extLst>
          </c:dPt>
          <c:dPt>
            <c:idx val="4"/>
            <c:invertIfNegative val="0"/>
            <c:bubble3D val="0"/>
            <c:extLst>
              <c:ext xmlns:c16="http://schemas.microsoft.com/office/drawing/2014/chart" uri="{C3380CC4-5D6E-409C-BE32-E72D297353CC}">
                <c16:uniqueId val="{00000006-B199-4CD9-A5D7-C10F45A06264}"/>
              </c:ext>
            </c:extLst>
          </c:dPt>
          <c:dPt>
            <c:idx val="5"/>
            <c:invertIfNegative val="0"/>
            <c:bubble3D val="0"/>
            <c:extLst>
              <c:ext xmlns:c16="http://schemas.microsoft.com/office/drawing/2014/chart" uri="{C3380CC4-5D6E-409C-BE32-E72D297353CC}">
                <c16:uniqueId val="{00000008-B199-4CD9-A5D7-C10F45A06264}"/>
              </c:ext>
            </c:extLst>
          </c:dPt>
          <c:dPt>
            <c:idx val="6"/>
            <c:invertIfNegative val="0"/>
            <c:bubble3D val="0"/>
            <c:spPr>
              <a:solidFill>
                <a:schemeClr val="accent3"/>
              </a:solidFill>
              <a:ln w="12667">
                <a:noFill/>
                <a:prstDash val="solid"/>
              </a:ln>
            </c:spPr>
            <c:extLst>
              <c:ext xmlns:c16="http://schemas.microsoft.com/office/drawing/2014/chart" uri="{C3380CC4-5D6E-409C-BE32-E72D297353CC}">
                <c16:uniqueId val="{00000009-B199-4CD9-A5D7-C10F45A06264}"/>
              </c:ext>
            </c:extLst>
          </c:dPt>
          <c:dPt>
            <c:idx val="7"/>
            <c:invertIfNegative val="0"/>
            <c:bubble3D val="0"/>
            <c:extLst>
              <c:ext xmlns:c16="http://schemas.microsoft.com/office/drawing/2014/chart" uri="{C3380CC4-5D6E-409C-BE32-E72D297353CC}">
                <c16:uniqueId val="{0000000A-B199-4CD9-A5D7-C10F45A06264}"/>
              </c:ext>
            </c:extLst>
          </c:dPt>
          <c:dPt>
            <c:idx val="8"/>
            <c:invertIfNegative val="0"/>
            <c:bubble3D val="0"/>
            <c:extLst>
              <c:ext xmlns:c16="http://schemas.microsoft.com/office/drawing/2014/chart" uri="{C3380CC4-5D6E-409C-BE32-E72D297353CC}">
                <c16:uniqueId val="{0000000B-B199-4CD9-A5D7-C10F45A06264}"/>
              </c:ext>
            </c:extLst>
          </c:dPt>
          <c:dPt>
            <c:idx val="9"/>
            <c:invertIfNegative val="0"/>
            <c:bubble3D val="0"/>
            <c:extLst>
              <c:ext xmlns:c16="http://schemas.microsoft.com/office/drawing/2014/chart" uri="{C3380CC4-5D6E-409C-BE32-E72D297353CC}">
                <c16:uniqueId val="{0000000C-B199-4CD9-A5D7-C10F45A06264}"/>
              </c:ext>
            </c:extLst>
          </c:dPt>
          <c:dPt>
            <c:idx val="10"/>
            <c:invertIfNegative val="0"/>
            <c:bubble3D val="0"/>
            <c:extLst>
              <c:ext xmlns:c16="http://schemas.microsoft.com/office/drawing/2014/chart" uri="{C3380CC4-5D6E-409C-BE32-E72D297353CC}">
                <c16:uniqueId val="{0000000D-B199-4CD9-A5D7-C10F45A06264}"/>
              </c:ext>
            </c:extLst>
          </c:dPt>
          <c:dPt>
            <c:idx val="11"/>
            <c:invertIfNegative val="0"/>
            <c:bubble3D val="0"/>
            <c:extLst>
              <c:ext xmlns:c16="http://schemas.microsoft.com/office/drawing/2014/chart" uri="{C3380CC4-5D6E-409C-BE32-E72D297353CC}">
                <c16:uniqueId val="{0000000E-B199-4CD9-A5D7-C10F45A06264}"/>
              </c:ext>
            </c:extLst>
          </c:dPt>
          <c:dPt>
            <c:idx val="12"/>
            <c:invertIfNegative val="0"/>
            <c:bubble3D val="0"/>
            <c:extLst>
              <c:ext xmlns:c16="http://schemas.microsoft.com/office/drawing/2014/chart" uri="{C3380CC4-5D6E-409C-BE32-E72D297353CC}">
                <c16:uniqueId val="{0000000F-B199-4CD9-A5D7-C10F45A06264}"/>
              </c:ext>
            </c:extLst>
          </c:dPt>
          <c:dPt>
            <c:idx val="13"/>
            <c:invertIfNegative val="0"/>
            <c:bubble3D val="0"/>
            <c:extLst>
              <c:ext xmlns:c16="http://schemas.microsoft.com/office/drawing/2014/chart" uri="{C3380CC4-5D6E-409C-BE32-E72D297353CC}">
                <c16:uniqueId val="{00000010-B199-4CD9-A5D7-C10F45A06264}"/>
              </c:ext>
            </c:extLst>
          </c:dPt>
          <c:dPt>
            <c:idx val="14"/>
            <c:invertIfNegative val="0"/>
            <c:bubble3D val="0"/>
            <c:extLst>
              <c:ext xmlns:c16="http://schemas.microsoft.com/office/drawing/2014/chart" uri="{C3380CC4-5D6E-409C-BE32-E72D297353CC}">
                <c16:uniqueId val="{00000011-B199-4CD9-A5D7-C10F45A06264}"/>
              </c:ext>
            </c:extLst>
          </c:dPt>
          <c:dPt>
            <c:idx val="15"/>
            <c:invertIfNegative val="0"/>
            <c:bubble3D val="0"/>
            <c:extLst>
              <c:ext xmlns:c16="http://schemas.microsoft.com/office/drawing/2014/chart" uri="{C3380CC4-5D6E-409C-BE32-E72D297353CC}">
                <c16:uniqueId val="{00000012-B199-4CD9-A5D7-C10F45A06264}"/>
              </c:ext>
            </c:extLst>
          </c:dPt>
          <c:dPt>
            <c:idx val="16"/>
            <c:invertIfNegative val="0"/>
            <c:bubble3D val="0"/>
            <c:extLst>
              <c:ext xmlns:c16="http://schemas.microsoft.com/office/drawing/2014/chart" uri="{C3380CC4-5D6E-409C-BE32-E72D297353CC}">
                <c16:uniqueId val="{00000013-B199-4CD9-A5D7-C10F45A06264}"/>
              </c:ext>
            </c:extLst>
          </c:dPt>
          <c:dPt>
            <c:idx val="17"/>
            <c:invertIfNegative val="0"/>
            <c:bubble3D val="0"/>
            <c:extLst>
              <c:ext xmlns:c16="http://schemas.microsoft.com/office/drawing/2014/chart" uri="{C3380CC4-5D6E-409C-BE32-E72D297353CC}">
                <c16:uniqueId val="{00000014-B199-4CD9-A5D7-C10F45A06264}"/>
              </c:ext>
            </c:extLst>
          </c:dPt>
          <c:dPt>
            <c:idx val="18"/>
            <c:invertIfNegative val="0"/>
            <c:bubble3D val="0"/>
            <c:extLst>
              <c:ext xmlns:c16="http://schemas.microsoft.com/office/drawing/2014/chart" uri="{C3380CC4-5D6E-409C-BE32-E72D297353CC}">
                <c16:uniqueId val="{00000015-B199-4CD9-A5D7-C10F45A06264}"/>
              </c:ext>
            </c:extLst>
          </c:dPt>
          <c:dPt>
            <c:idx val="19"/>
            <c:invertIfNegative val="0"/>
            <c:bubble3D val="0"/>
            <c:extLst>
              <c:ext xmlns:c16="http://schemas.microsoft.com/office/drawing/2014/chart" uri="{C3380CC4-5D6E-409C-BE32-E72D297353CC}">
                <c16:uniqueId val="{00000016-B199-4CD9-A5D7-C10F45A06264}"/>
              </c:ext>
            </c:extLst>
          </c:dPt>
          <c:dLbls>
            <c:dLbl>
              <c:idx val="0"/>
              <c:layout>
                <c:manualLayout>
                  <c:x val="0"/>
                  <c:y val="2.460717646019372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199-4CD9-A5D7-C10F45A06264}"/>
                </c:ext>
              </c:extLst>
            </c:dLbl>
            <c:dLbl>
              <c:idx val="3"/>
              <c:tx>
                <c:rich>
                  <a:bodyPr/>
                  <a:lstStyle/>
                  <a:p>
                    <a:r>
                      <a:rPr lang="en-US"/>
                      <a:t>=</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B199-4CD9-A5D7-C10F45A06264}"/>
                </c:ext>
              </c:extLst>
            </c:dLbl>
            <c:dLbl>
              <c:idx val="8"/>
              <c:tx>
                <c:rich>
                  <a:bodyPr/>
                  <a:lstStyle/>
                  <a:p>
                    <a:r>
                      <a:rPr lang="en-US"/>
                      <a:t>=</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B199-4CD9-A5D7-C10F45A06264}"/>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Sheet1!$A$2:$A$12</c:f>
              <c:numCache>
                <c:formatCode>General</c:formatCode>
                <c:ptCount val="11"/>
              </c:numCache>
            </c:numRef>
          </c:cat>
          <c:val>
            <c:numRef>
              <c:f>Sheet1!$B$2:$B$12</c:f>
              <c:numCache>
                <c:formatCode>0</c:formatCode>
                <c:ptCount val="11"/>
                <c:pt idx="0">
                  <c:v>-5</c:v>
                </c:pt>
                <c:pt idx="1">
                  <c:v>3</c:v>
                </c:pt>
                <c:pt idx="2">
                  <c:v>-3</c:v>
                </c:pt>
                <c:pt idx="3">
                  <c:v>0</c:v>
                </c:pt>
                <c:pt idx="4">
                  <c:v>2</c:v>
                </c:pt>
                <c:pt idx="5">
                  <c:v>1</c:v>
                </c:pt>
                <c:pt idx="6">
                  <c:v>-1</c:v>
                </c:pt>
                <c:pt idx="7">
                  <c:v>1</c:v>
                </c:pt>
                <c:pt idx="8">
                  <c:v>0</c:v>
                </c:pt>
                <c:pt idx="9">
                  <c:v>3</c:v>
                </c:pt>
              </c:numCache>
            </c:numRef>
          </c:val>
          <c:extLst>
            <c:ext xmlns:c16="http://schemas.microsoft.com/office/drawing/2014/chart" uri="{C3380CC4-5D6E-409C-BE32-E72D297353CC}">
              <c16:uniqueId val="{00000017-B199-4CD9-A5D7-C10F45A06264}"/>
            </c:ext>
          </c:extLst>
        </c:ser>
        <c:dLbls>
          <c:dLblPos val="outEnd"/>
          <c:showLegendKey val="0"/>
          <c:showVal val="1"/>
          <c:showCatName val="0"/>
          <c:showSerName val="0"/>
          <c:showPercent val="0"/>
          <c:showBubbleSize val="0"/>
        </c:dLbls>
        <c:gapWidth val="50"/>
        <c:axId val="626128024"/>
        <c:axId val="626134688"/>
      </c:barChart>
      <c:catAx>
        <c:axId val="626128024"/>
        <c:scaling>
          <c:orientation val="maxMin"/>
        </c:scaling>
        <c:delete val="0"/>
        <c:axPos val="l"/>
        <c:numFmt formatCode="General" sourceLinked="1"/>
        <c:majorTickMark val="none"/>
        <c:minorTickMark val="none"/>
        <c:tickLblPos val="none"/>
        <c:spPr>
          <a:ln w="3167">
            <a:solidFill>
              <a:schemeClr val="tx1"/>
            </a:solidFill>
            <a:prstDash val="solid"/>
          </a:ln>
        </c:spPr>
        <c:txPr>
          <a:bodyPr rot="0" vert="horz"/>
          <a:lstStyle/>
          <a:p>
            <a:pPr>
              <a:defRPr/>
            </a:pPr>
            <a:endParaRPr lang="en-US"/>
          </a:p>
        </c:txPr>
        <c:crossAx val="626134688"/>
        <c:crosses val="autoZero"/>
        <c:auto val="1"/>
        <c:lblAlgn val="ctr"/>
        <c:lblOffset val="100"/>
        <c:tickLblSkip val="1"/>
        <c:tickMarkSkip val="1"/>
        <c:noMultiLvlLbl val="0"/>
      </c:catAx>
      <c:valAx>
        <c:axId val="626134688"/>
        <c:scaling>
          <c:orientation val="minMax"/>
          <c:max val="20"/>
          <c:min val="-20"/>
        </c:scaling>
        <c:delete val="1"/>
        <c:axPos val="t"/>
        <c:numFmt formatCode="0" sourceLinked="1"/>
        <c:majorTickMark val="out"/>
        <c:minorTickMark val="none"/>
        <c:tickLblPos val="nextTo"/>
        <c:crossAx val="626128024"/>
        <c:crosses val="autoZero"/>
        <c:crossBetween val="between"/>
      </c:valAx>
      <c:spPr>
        <a:noFill/>
        <a:ln w="25399">
          <a:noFill/>
        </a:ln>
      </c:spPr>
    </c:plotArea>
    <c:plotVisOnly val="1"/>
    <c:dispBlanksAs val="gap"/>
    <c:showDLblsOverMax val="0"/>
  </c:chart>
  <c:spPr>
    <a:noFill/>
    <a:ln>
      <a:noFill/>
    </a:ln>
  </c:spPr>
  <c:txPr>
    <a:bodyPr/>
    <a:lstStyle/>
    <a:p>
      <a:pPr>
        <a:defRPr sz="1200" b="0" i="0" u="none" strike="noStrike" baseline="0">
          <a:solidFill>
            <a:schemeClr val="tx1"/>
          </a:solidFill>
          <a:latin typeface="+mn-lt"/>
          <a:ea typeface="Arial"/>
          <a:cs typeface="Arial"/>
        </a:defRPr>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manualLayout>
          <c:layoutTarget val="inner"/>
          <c:xMode val="edge"/>
          <c:yMode val="edge"/>
          <c:x val="0.20452418833107042"/>
          <c:y val="8.7052046396503657E-2"/>
          <c:w val="0.71418258351311803"/>
          <c:h val="0.89476620224697079"/>
        </c:manualLayout>
      </c:layout>
      <c:barChart>
        <c:barDir val="bar"/>
        <c:grouping val="clustered"/>
        <c:varyColors val="0"/>
        <c:ser>
          <c:idx val="0"/>
          <c:order val="0"/>
          <c:tx>
            <c:strRef>
              <c:f>Sheet1!$B$1</c:f>
              <c:strCache>
                <c:ptCount val="1"/>
              </c:strCache>
            </c:strRef>
          </c:tx>
          <c:spPr>
            <a:solidFill>
              <a:schemeClr val="accent3"/>
            </a:solidFill>
            <a:ln w="12667">
              <a:noFill/>
              <a:prstDash val="solid"/>
            </a:ln>
          </c:spPr>
          <c:invertIfNegative val="0"/>
          <c:dPt>
            <c:idx val="0"/>
            <c:invertIfNegative val="0"/>
            <c:bubble3D val="0"/>
            <c:spPr>
              <a:solidFill>
                <a:schemeClr val="accent5"/>
              </a:solidFill>
              <a:ln w="12667">
                <a:noFill/>
                <a:prstDash val="solid"/>
              </a:ln>
            </c:spPr>
            <c:extLst>
              <c:ext xmlns:c16="http://schemas.microsoft.com/office/drawing/2014/chart" uri="{C3380CC4-5D6E-409C-BE32-E72D297353CC}">
                <c16:uniqueId val="{00000001-88AA-4D35-A479-0D6E840BF064}"/>
              </c:ext>
            </c:extLst>
          </c:dPt>
          <c:dPt>
            <c:idx val="1"/>
            <c:invertIfNegative val="0"/>
            <c:bubble3D val="0"/>
            <c:extLst>
              <c:ext xmlns:c16="http://schemas.microsoft.com/office/drawing/2014/chart" uri="{C3380CC4-5D6E-409C-BE32-E72D297353CC}">
                <c16:uniqueId val="{00000002-88AA-4D35-A479-0D6E840BF064}"/>
              </c:ext>
            </c:extLst>
          </c:dPt>
          <c:dPt>
            <c:idx val="2"/>
            <c:invertIfNegative val="0"/>
            <c:bubble3D val="0"/>
            <c:spPr>
              <a:solidFill>
                <a:schemeClr val="accent5"/>
              </a:solidFill>
              <a:ln w="12667">
                <a:noFill/>
                <a:prstDash val="solid"/>
              </a:ln>
            </c:spPr>
            <c:extLst>
              <c:ext xmlns:c16="http://schemas.microsoft.com/office/drawing/2014/chart" uri="{C3380CC4-5D6E-409C-BE32-E72D297353CC}">
                <c16:uniqueId val="{00000003-88AA-4D35-A479-0D6E840BF064}"/>
              </c:ext>
            </c:extLst>
          </c:dPt>
          <c:dPt>
            <c:idx val="3"/>
            <c:invertIfNegative val="0"/>
            <c:bubble3D val="0"/>
            <c:spPr>
              <a:solidFill>
                <a:schemeClr val="accent5"/>
              </a:solidFill>
              <a:ln w="12667">
                <a:noFill/>
                <a:prstDash val="solid"/>
              </a:ln>
            </c:spPr>
            <c:extLst>
              <c:ext xmlns:c16="http://schemas.microsoft.com/office/drawing/2014/chart" uri="{C3380CC4-5D6E-409C-BE32-E72D297353CC}">
                <c16:uniqueId val="{00000004-88AA-4D35-A479-0D6E840BF064}"/>
              </c:ext>
            </c:extLst>
          </c:dPt>
          <c:dPt>
            <c:idx val="4"/>
            <c:invertIfNegative val="0"/>
            <c:bubble3D val="0"/>
            <c:extLst>
              <c:ext xmlns:c16="http://schemas.microsoft.com/office/drawing/2014/chart" uri="{C3380CC4-5D6E-409C-BE32-E72D297353CC}">
                <c16:uniqueId val="{00000006-88AA-4D35-A479-0D6E840BF064}"/>
              </c:ext>
            </c:extLst>
          </c:dPt>
          <c:dPt>
            <c:idx val="5"/>
            <c:invertIfNegative val="0"/>
            <c:bubble3D val="0"/>
            <c:extLst>
              <c:ext xmlns:c16="http://schemas.microsoft.com/office/drawing/2014/chart" uri="{C3380CC4-5D6E-409C-BE32-E72D297353CC}">
                <c16:uniqueId val="{00000008-88AA-4D35-A479-0D6E840BF064}"/>
              </c:ext>
            </c:extLst>
          </c:dPt>
          <c:dPt>
            <c:idx val="6"/>
            <c:invertIfNegative val="0"/>
            <c:bubble3D val="0"/>
            <c:spPr>
              <a:solidFill>
                <a:schemeClr val="accent5"/>
              </a:solidFill>
              <a:ln w="12667">
                <a:noFill/>
                <a:prstDash val="solid"/>
              </a:ln>
            </c:spPr>
            <c:extLst>
              <c:ext xmlns:c16="http://schemas.microsoft.com/office/drawing/2014/chart" uri="{C3380CC4-5D6E-409C-BE32-E72D297353CC}">
                <c16:uniqueId val="{00000009-88AA-4D35-A479-0D6E840BF064}"/>
              </c:ext>
            </c:extLst>
          </c:dPt>
          <c:dPt>
            <c:idx val="7"/>
            <c:invertIfNegative val="0"/>
            <c:bubble3D val="0"/>
            <c:extLst>
              <c:ext xmlns:c16="http://schemas.microsoft.com/office/drawing/2014/chart" uri="{C3380CC4-5D6E-409C-BE32-E72D297353CC}">
                <c16:uniqueId val="{0000000A-88AA-4D35-A479-0D6E840BF064}"/>
              </c:ext>
            </c:extLst>
          </c:dPt>
          <c:dPt>
            <c:idx val="8"/>
            <c:invertIfNegative val="0"/>
            <c:bubble3D val="0"/>
            <c:spPr>
              <a:solidFill>
                <a:schemeClr val="accent5"/>
              </a:solidFill>
              <a:ln w="12667">
                <a:noFill/>
                <a:prstDash val="solid"/>
              </a:ln>
            </c:spPr>
            <c:extLst>
              <c:ext xmlns:c16="http://schemas.microsoft.com/office/drawing/2014/chart" uri="{C3380CC4-5D6E-409C-BE32-E72D297353CC}">
                <c16:uniqueId val="{0000000B-88AA-4D35-A479-0D6E840BF064}"/>
              </c:ext>
            </c:extLst>
          </c:dPt>
          <c:dPt>
            <c:idx val="9"/>
            <c:invertIfNegative val="0"/>
            <c:bubble3D val="0"/>
            <c:extLst>
              <c:ext xmlns:c16="http://schemas.microsoft.com/office/drawing/2014/chart" uri="{C3380CC4-5D6E-409C-BE32-E72D297353CC}">
                <c16:uniqueId val="{0000000C-88AA-4D35-A479-0D6E840BF064}"/>
              </c:ext>
            </c:extLst>
          </c:dPt>
          <c:dPt>
            <c:idx val="10"/>
            <c:invertIfNegative val="0"/>
            <c:bubble3D val="0"/>
            <c:extLst>
              <c:ext xmlns:c16="http://schemas.microsoft.com/office/drawing/2014/chart" uri="{C3380CC4-5D6E-409C-BE32-E72D297353CC}">
                <c16:uniqueId val="{0000000D-88AA-4D35-A479-0D6E840BF064}"/>
              </c:ext>
            </c:extLst>
          </c:dPt>
          <c:dPt>
            <c:idx val="11"/>
            <c:invertIfNegative val="0"/>
            <c:bubble3D val="0"/>
            <c:extLst>
              <c:ext xmlns:c16="http://schemas.microsoft.com/office/drawing/2014/chart" uri="{C3380CC4-5D6E-409C-BE32-E72D297353CC}">
                <c16:uniqueId val="{0000000E-88AA-4D35-A479-0D6E840BF064}"/>
              </c:ext>
            </c:extLst>
          </c:dPt>
          <c:dPt>
            <c:idx val="12"/>
            <c:invertIfNegative val="0"/>
            <c:bubble3D val="0"/>
            <c:extLst>
              <c:ext xmlns:c16="http://schemas.microsoft.com/office/drawing/2014/chart" uri="{C3380CC4-5D6E-409C-BE32-E72D297353CC}">
                <c16:uniqueId val="{0000000F-88AA-4D35-A479-0D6E840BF064}"/>
              </c:ext>
            </c:extLst>
          </c:dPt>
          <c:dPt>
            <c:idx val="13"/>
            <c:invertIfNegative val="0"/>
            <c:bubble3D val="0"/>
            <c:extLst>
              <c:ext xmlns:c16="http://schemas.microsoft.com/office/drawing/2014/chart" uri="{C3380CC4-5D6E-409C-BE32-E72D297353CC}">
                <c16:uniqueId val="{00000010-88AA-4D35-A479-0D6E840BF064}"/>
              </c:ext>
            </c:extLst>
          </c:dPt>
          <c:dPt>
            <c:idx val="14"/>
            <c:invertIfNegative val="0"/>
            <c:bubble3D val="0"/>
            <c:extLst>
              <c:ext xmlns:c16="http://schemas.microsoft.com/office/drawing/2014/chart" uri="{C3380CC4-5D6E-409C-BE32-E72D297353CC}">
                <c16:uniqueId val="{00000011-88AA-4D35-A479-0D6E840BF064}"/>
              </c:ext>
            </c:extLst>
          </c:dPt>
          <c:dPt>
            <c:idx val="15"/>
            <c:invertIfNegative val="0"/>
            <c:bubble3D val="0"/>
            <c:extLst>
              <c:ext xmlns:c16="http://schemas.microsoft.com/office/drawing/2014/chart" uri="{C3380CC4-5D6E-409C-BE32-E72D297353CC}">
                <c16:uniqueId val="{00000012-88AA-4D35-A479-0D6E840BF064}"/>
              </c:ext>
            </c:extLst>
          </c:dPt>
          <c:dPt>
            <c:idx val="16"/>
            <c:invertIfNegative val="0"/>
            <c:bubble3D val="0"/>
            <c:extLst>
              <c:ext xmlns:c16="http://schemas.microsoft.com/office/drawing/2014/chart" uri="{C3380CC4-5D6E-409C-BE32-E72D297353CC}">
                <c16:uniqueId val="{00000013-88AA-4D35-A479-0D6E840BF064}"/>
              </c:ext>
            </c:extLst>
          </c:dPt>
          <c:dPt>
            <c:idx val="17"/>
            <c:invertIfNegative val="0"/>
            <c:bubble3D val="0"/>
            <c:extLst>
              <c:ext xmlns:c16="http://schemas.microsoft.com/office/drawing/2014/chart" uri="{C3380CC4-5D6E-409C-BE32-E72D297353CC}">
                <c16:uniqueId val="{00000014-88AA-4D35-A479-0D6E840BF064}"/>
              </c:ext>
            </c:extLst>
          </c:dPt>
          <c:dPt>
            <c:idx val="18"/>
            <c:invertIfNegative val="0"/>
            <c:bubble3D val="0"/>
            <c:extLst>
              <c:ext xmlns:c16="http://schemas.microsoft.com/office/drawing/2014/chart" uri="{C3380CC4-5D6E-409C-BE32-E72D297353CC}">
                <c16:uniqueId val="{00000015-88AA-4D35-A479-0D6E840BF064}"/>
              </c:ext>
            </c:extLst>
          </c:dPt>
          <c:dPt>
            <c:idx val="19"/>
            <c:invertIfNegative val="0"/>
            <c:bubble3D val="0"/>
            <c:extLst>
              <c:ext xmlns:c16="http://schemas.microsoft.com/office/drawing/2014/chart" uri="{C3380CC4-5D6E-409C-BE32-E72D297353CC}">
                <c16:uniqueId val="{00000016-88AA-4D35-A479-0D6E840BF064}"/>
              </c:ext>
            </c:extLst>
          </c:dPt>
          <c:dLbls>
            <c:dLbl>
              <c:idx val="0"/>
              <c:layout>
                <c:manualLayout>
                  <c:x val="0"/>
                  <c:y val="2.460717646019372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8AA-4D35-A479-0D6E840BF064}"/>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Sheet1!$A$2:$A$12</c:f>
              <c:numCache>
                <c:formatCode>General</c:formatCode>
                <c:ptCount val="11"/>
              </c:numCache>
            </c:numRef>
          </c:cat>
          <c:val>
            <c:numRef>
              <c:f>Sheet1!$B$2:$B$12</c:f>
              <c:numCache>
                <c:formatCode>0</c:formatCode>
                <c:ptCount val="11"/>
                <c:pt idx="0">
                  <c:v>6</c:v>
                </c:pt>
                <c:pt idx="1">
                  <c:v>-4</c:v>
                </c:pt>
                <c:pt idx="2">
                  <c:v>3</c:v>
                </c:pt>
                <c:pt idx="3">
                  <c:v>1</c:v>
                </c:pt>
                <c:pt idx="4">
                  <c:v>-3</c:v>
                </c:pt>
                <c:pt idx="5">
                  <c:v>-2</c:v>
                </c:pt>
                <c:pt idx="6">
                  <c:v>1</c:v>
                </c:pt>
                <c:pt idx="7">
                  <c:v>-2</c:v>
                </c:pt>
                <c:pt idx="8">
                  <c:v>1</c:v>
                </c:pt>
                <c:pt idx="9">
                  <c:v>-4</c:v>
                </c:pt>
              </c:numCache>
            </c:numRef>
          </c:val>
          <c:extLst>
            <c:ext xmlns:c16="http://schemas.microsoft.com/office/drawing/2014/chart" uri="{C3380CC4-5D6E-409C-BE32-E72D297353CC}">
              <c16:uniqueId val="{00000017-88AA-4D35-A479-0D6E840BF064}"/>
            </c:ext>
          </c:extLst>
        </c:ser>
        <c:dLbls>
          <c:dLblPos val="outEnd"/>
          <c:showLegendKey val="0"/>
          <c:showVal val="1"/>
          <c:showCatName val="0"/>
          <c:showSerName val="0"/>
          <c:showPercent val="0"/>
          <c:showBubbleSize val="0"/>
        </c:dLbls>
        <c:gapWidth val="50"/>
        <c:axId val="626128024"/>
        <c:axId val="626134688"/>
      </c:barChart>
      <c:catAx>
        <c:axId val="626128024"/>
        <c:scaling>
          <c:orientation val="maxMin"/>
        </c:scaling>
        <c:delete val="0"/>
        <c:axPos val="l"/>
        <c:numFmt formatCode="General" sourceLinked="1"/>
        <c:majorTickMark val="none"/>
        <c:minorTickMark val="none"/>
        <c:tickLblPos val="none"/>
        <c:spPr>
          <a:ln w="3167">
            <a:solidFill>
              <a:schemeClr val="tx1"/>
            </a:solidFill>
            <a:prstDash val="solid"/>
          </a:ln>
        </c:spPr>
        <c:txPr>
          <a:bodyPr rot="0" vert="horz"/>
          <a:lstStyle/>
          <a:p>
            <a:pPr>
              <a:defRPr/>
            </a:pPr>
            <a:endParaRPr lang="en-US"/>
          </a:p>
        </c:txPr>
        <c:crossAx val="626134688"/>
        <c:crosses val="autoZero"/>
        <c:auto val="1"/>
        <c:lblAlgn val="ctr"/>
        <c:lblOffset val="100"/>
        <c:tickLblSkip val="1"/>
        <c:tickMarkSkip val="1"/>
        <c:noMultiLvlLbl val="0"/>
      </c:catAx>
      <c:valAx>
        <c:axId val="626134688"/>
        <c:scaling>
          <c:orientation val="minMax"/>
          <c:max val="20"/>
          <c:min val="-20"/>
        </c:scaling>
        <c:delete val="1"/>
        <c:axPos val="t"/>
        <c:numFmt formatCode="0" sourceLinked="1"/>
        <c:majorTickMark val="out"/>
        <c:minorTickMark val="none"/>
        <c:tickLblPos val="nextTo"/>
        <c:crossAx val="626128024"/>
        <c:crosses val="autoZero"/>
        <c:crossBetween val="between"/>
      </c:valAx>
      <c:spPr>
        <a:noFill/>
        <a:ln w="25399">
          <a:noFill/>
        </a:ln>
      </c:spPr>
    </c:plotArea>
    <c:plotVisOnly val="1"/>
    <c:dispBlanksAs val="gap"/>
    <c:showDLblsOverMax val="0"/>
  </c:chart>
  <c:spPr>
    <a:noFill/>
    <a:ln>
      <a:noFill/>
    </a:ln>
  </c:spPr>
  <c:txPr>
    <a:bodyPr/>
    <a:lstStyle/>
    <a:p>
      <a:pPr>
        <a:defRPr sz="1200" b="0" i="0" u="none" strike="noStrike" baseline="0">
          <a:solidFill>
            <a:schemeClr val="tx1"/>
          </a:solidFill>
          <a:latin typeface="+mn-lt"/>
          <a:ea typeface="Arial"/>
          <a:cs typeface="Arial"/>
        </a:defRPr>
      </a:pPr>
      <a:endParaRPr lang="en-US"/>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0"/>
    <c:plotArea>
      <c:layout>
        <c:manualLayout>
          <c:layoutTarget val="inner"/>
          <c:xMode val="edge"/>
          <c:yMode val="edge"/>
          <c:x val="0"/>
          <c:y val="0.10794298926521607"/>
          <c:w val="1"/>
          <c:h val="0.86965376782077397"/>
        </c:manualLayout>
      </c:layout>
      <c:barChart>
        <c:barDir val="col"/>
        <c:grouping val="percentStacked"/>
        <c:varyColors val="0"/>
        <c:ser>
          <c:idx val="0"/>
          <c:order val="0"/>
          <c:tx>
            <c:strRef>
              <c:f>Sheet1!$A$2</c:f>
              <c:strCache>
                <c:ptCount val="1"/>
              </c:strCache>
            </c:strRef>
          </c:tx>
          <c:spPr>
            <a:solidFill>
              <a:schemeClr val="accent5">
                <a:shade val="53000"/>
              </a:schemeClr>
            </a:solidFill>
            <a:ln>
              <a:noFill/>
            </a:ln>
            <a:effectLst/>
          </c:spPr>
          <c:invertIfNegative val="0"/>
          <c:dPt>
            <c:idx val="0"/>
            <c:invertIfNegative val="0"/>
            <c:bubble3D val="0"/>
            <c:extLst>
              <c:ext xmlns:c16="http://schemas.microsoft.com/office/drawing/2014/chart" uri="{C3380CC4-5D6E-409C-BE32-E72D297353CC}">
                <c16:uniqueId val="{00000000-91EE-42BA-8629-F924D25E3B96}"/>
              </c:ext>
            </c:extLst>
          </c:dPt>
          <c:dPt>
            <c:idx val="1"/>
            <c:invertIfNegative val="0"/>
            <c:bubble3D val="0"/>
            <c:extLst>
              <c:ext xmlns:c16="http://schemas.microsoft.com/office/drawing/2014/chart" uri="{C3380CC4-5D6E-409C-BE32-E72D297353CC}">
                <c16:uniqueId val="{00000001-91EE-42BA-8629-F924D25E3B96}"/>
              </c:ext>
            </c:extLst>
          </c:dPt>
          <c:dPt>
            <c:idx val="2"/>
            <c:invertIfNegative val="0"/>
            <c:bubble3D val="0"/>
            <c:extLst>
              <c:ext xmlns:c16="http://schemas.microsoft.com/office/drawing/2014/chart" uri="{C3380CC4-5D6E-409C-BE32-E72D297353CC}">
                <c16:uniqueId val="{00000002-91EE-42BA-8629-F924D25E3B96}"/>
              </c:ext>
            </c:extLst>
          </c:dPt>
          <c:dPt>
            <c:idx val="3"/>
            <c:invertIfNegative val="0"/>
            <c:bubble3D val="0"/>
            <c:extLst>
              <c:ext xmlns:c16="http://schemas.microsoft.com/office/drawing/2014/chart" uri="{C3380CC4-5D6E-409C-BE32-E72D297353CC}">
                <c16:uniqueId val="{00000003-91EE-42BA-8629-F924D25E3B96}"/>
              </c:ext>
            </c:extLst>
          </c:dPt>
          <c:dPt>
            <c:idx val="4"/>
            <c:invertIfNegative val="0"/>
            <c:bubble3D val="0"/>
            <c:extLst>
              <c:ext xmlns:c16="http://schemas.microsoft.com/office/drawing/2014/chart" uri="{C3380CC4-5D6E-409C-BE32-E72D297353CC}">
                <c16:uniqueId val="{00000004-91EE-42BA-8629-F924D25E3B96}"/>
              </c:ext>
            </c:extLst>
          </c:dPt>
          <c:dPt>
            <c:idx val="5"/>
            <c:invertIfNegative val="0"/>
            <c:bubble3D val="0"/>
            <c:extLst>
              <c:ext xmlns:c16="http://schemas.microsoft.com/office/drawing/2014/chart" uri="{C3380CC4-5D6E-409C-BE32-E72D297353CC}">
                <c16:uniqueId val="{00000005-91EE-42BA-8629-F924D25E3B96}"/>
              </c:ext>
            </c:extLst>
          </c:dPt>
          <c:dPt>
            <c:idx val="6"/>
            <c:invertIfNegative val="0"/>
            <c:bubble3D val="0"/>
            <c:extLst>
              <c:ext xmlns:c16="http://schemas.microsoft.com/office/drawing/2014/chart" uri="{C3380CC4-5D6E-409C-BE32-E72D297353CC}">
                <c16:uniqueId val="{00000006-91EE-42BA-8629-F924D25E3B96}"/>
              </c:ext>
            </c:extLst>
          </c:dPt>
          <c:dPt>
            <c:idx val="8"/>
            <c:invertIfNegative val="0"/>
            <c:bubble3D val="0"/>
            <c:spPr>
              <a:solidFill>
                <a:schemeClr val="accent5">
                  <a:shade val="53000"/>
                </a:schemeClr>
              </a:solidFill>
              <a:ln>
                <a:noFill/>
              </a:ln>
              <a:effectLst/>
            </c:spPr>
            <c:extLst>
              <c:ext xmlns:c16="http://schemas.microsoft.com/office/drawing/2014/chart" uri="{C3380CC4-5D6E-409C-BE32-E72D297353CC}">
                <c16:uniqueId val="{00000008-91EE-42BA-8629-F924D25E3B96}"/>
              </c:ext>
            </c:extLst>
          </c:dPt>
          <c:dLbls>
            <c:spPr>
              <a:noFill/>
              <a:ln>
                <a:noFill/>
              </a:ln>
              <a:effectLst/>
            </c:spPr>
            <c:txPr>
              <a:bodyPr rot="0" spcFirstLastPara="1" vertOverflow="ellipsis" vert="horz" wrap="square" anchor="ctr" anchorCtr="1"/>
              <a:lstStyle/>
              <a:p>
                <a:pPr>
                  <a:defRPr sz="1397" b="0" i="0" u="none" strike="noStrike" kern="1200" baseline="0">
                    <a:solidFill>
                      <a:schemeClr val="bg1"/>
                    </a:solidFill>
                    <a:latin typeface="+mn-lt"/>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Sheet1!$B$1:$G$1</c:f>
              <c:numCache>
                <c:formatCode>General</c:formatCode>
                <c:ptCount val="6"/>
              </c:numCache>
            </c:numRef>
          </c:cat>
          <c:val>
            <c:numRef>
              <c:f>Sheet1!$B$2:$G$2</c:f>
              <c:numCache>
                <c:formatCode>General</c:formatCode>
                <c:ptCount val="6"/>
                <c:pt idx="0">
                  <c:v>54</c:v>
                </c:pt>
                <c:pt idx="1">
                  <c:v>63</c:v>
                </c:pt>
                <c:pt idx="2">
                  <c:v>56</c:v>
                </c:pt>
                <c:pt idx="3">
                  <c:v>59</c:v>
                </c:pt>
                <c:pt idx="4">
                  <c:v>53</c:v>
                </c:pt>
                <c:pt idx="5">
                  <c:v>67</c:v>
                </c:pt>
              </c:numCache>
            </c:numRef>
          </c:val>
          <c:extLst>
            <c:ext xmlns:c16="http://schemas.microsoft.com/office/drawing/2014/chart" uri="{C3380CC4-5D6E-409C-BE32-E72D297353CC}">
              <c16:uniqueId val="{00000009-91EE-42BA-8629-F924D25E3B96}"/>
            </c:ext>
          </c:extLst>
        </c:ser>
        <c:ser>
          <c:idx val="1"/>
          <c:order val="1"/>
          <c:tx>
            <c:strRef>
              <c:f>Sheet1!$A$3</c:f>
              <c:strCache>
                <c:ptCount val="1"/>
              </c:strCache>
            </c:strRef>
          </c:tx>
          <c:spPr>
            <a:solidFill>
              <a:schemeClr val="accent5">
                <a:shade val="76000"/>
              </a:schemeClr>
            </a:solidFill>
            <a:ln>
              <a:noFill/>
            </a:ln>
            <a:effectLst/>
          </c:spPr>
          <c:invertIfNegative val="0"/>
          <c:dPt>
            <c:idx val="0"/>
            <c:invertIfNegative val="0"/>
            <c:bubble3D val="0"/>
            <c:extLst>
              <c:ext xmlns:c16="http://schemas.microsoft.com/office/drawing/2014/chart" uri="{C3380CC4-5D6E-409C-BE32-E72D297353CC}">
                <c16:uniqueId val="{0000000A-91EE-42BA-8629-F924D25E3B96}"/>
              </c:ext>
            </c:extLst>
          </c:dPt>
          <c:dPt>
            <c:idx val="1"/>
            <c:invertIfNegative val="0"/>
            <c:bubble3D val="0"/>
            <c:extLst>
              <c:ext xmlns:c16="http://schemas.microsoft.com/office/drawing/2014/chart" uri="{C3380CC4-5D6E-409C-BE32-E72D297353CC}">
                <c16:uniqueId val="{0000000B-91EE-42BA-8629-F924D25E3B96}"/>
              </c:ext>
            </c:extLst>
          </c:dPt>
          <c:dPt>
            <c:idx val="2"/>
            <c:invertIfNegative val="0"/>
            <c:bubble3D val="0"/>
            <c:extLst>
              <c:ext xmlns:c16="http://schemas.microsoft.com/office/drawing/2014/chart" uri="{C3380CC4-5D6E-409C-BE32-E72D297353CC}">
                <c16:uniqueId val="{0000000C-91EE-42BA-8629-F924D25E3B96}"/>
              </c:ext>
            </c:extLst>
          </c:dPt>
          <c:dPt>
            <c:idx val="3"/>
            <c:invertIfNegative val="0"/>
            <c:bubble3D val="0"/>
            <c:extLst>
              <c:ext xmlns:c16="http://schemas.microsoft.com/office/drawing/2014/chart" uri="{C3380CC4-5D6E-409C-BE32-E72D297353CC}">
                <c16:uniqueId val="{0000000D-91EE-42BA-8629-F924D25E3B96}"/>
              </c:ext>
            </c:extLst>
          </c:dPt>
          <c:dPt>
            <c:idx val="4"/>
            <c:invertIfNegative val="0"/>
            <c:bubble3D val="0"/>
            <c:extLst>
              <c:ext xmlns:c16="http://schemas.microsoft.com/office/drawing/2014/chart" uri="{C3380CC4-5D6E-409C-BE32-E72D297353CC}">
                <c16:uniqueId val="{0000000E-91EE-42BA-8629-F924D25E3B96}"/>
              </c:ext>
            </c:extLst>
          </c:dPt>
          <c:dPt>
            <c:idx val="5"/>
            <c:invertIfNegative val="0"/>
            <c:bubble3D val="0"/>
            <c:extLst>
              <c:ext xmlns:c16="http://schemas.microsoft.com/office/drawing/2014/chart" uri="{C3380CC4-5D6E-409C-BE32-E72D297353CC}">
                <c16:uniqueId val="{0000000F-91EE-42BA-8629-F924D25E3B96}"/>
              </c:ext>
            </c:extLst>
          </c:dPt>
          <c:dPt>
            <c:idx val="6"/>
            <c:invertIfNegative val="0"/>
            <c:bubble3D val="0"/>
            <c:extLst>
              <c:ext xmlns:c16="http://schemas.microsoft.com/office/drawing/2014/chart" uri="{C3380CC4-5D6E-409C-BE32-E72D297353CC}">
                <c16:uniqueId val="{00000010-91EE-42BA-8629-F924D25E3B96}"/>
              </c:ext>
            </c:extLst>
          </c:dPt>
          <c:dPt>
            <c:idx val="8"/>
            <c:invertIfNegative val="0"/>
            <c:bubble3D val="0"/>
            <c:extLst>
              <c:ext xmlns:c16="http://schemas.microsoft.com/office/drawing/2014/chart" uri="{C3380CC4-5D6E-409C-BE32-E72D297353CC}">
                <c16:uniqueId val="{00000011-91EE-42BA-8629-F924D25E3B96}"/>
              </c:ext>
            </c:extLst>
          </c:dPt>
          <c:dLbls>
            <c:spPr>
              <a:noFill/>
              <a:ln>
                <a:noFill/>
              </a:ln>
              <a:effectLst/>
            </c:spPr>
            <c:txPr>
              <a:bodyPr rot="0" spcFirstLastPara="1" vertOverflow="ellipsis" vert="horz" wrap="square" anchor="ctr" anchorCtr="1"/>
              <a:lstStyle/>
              <a:p>
                <a:pPr>
                  <a:defRPr sz="1397" b="0" i="0" u="none" strike="noStrike" kern="1200" baseline="0">
                    <a:solidFill>
                      <a:schemeClr val="bg1"/>
                    </a:solidFill>
                    <a:latin typeface="+mn-lt"/>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Sheet1!$B$1:$G$1</c:f>
              <c:numCache>
                <c:formatCode>General</c:formatCode>
                <c:ptCount val="6"/>
              </c:numCache>
            </c:numRef>
          </c:cat>
          <c:val>
            <c:numRef>
              <c:f>Sheet1!$B$3:$G$3</c:f>
              <c:numCache>
                <c:formatCode>General</c:formatCode>
                <c:ptCount val="6"/>
                <c:pt idx="0">
                  <c:v>16</c:v>
                </c:pt>
                <c:pt idx="1">
                  <c:v>24</c:v>
                </c:pt>
                <c:pt idx="2">
                  <c:v>15</c:v>
                </c:pt>
                <c:pt idx="3">
                  <c:v>25</c:v>
                </c:pt>
                <c:pt idx="4">
                  <c:v>18</c:v>
                </c:pt>
                <c:pt idx="5">
                  <c:v>23</c:v>
                </c:pt>
              </c:numCache>
            </c:numRef>
          </c:val>
          <c:extLst>
            <c:ext xmlns:c16="http://schemas.microsoft.com/office/drawing/2014/chart" uri="{C3380CC4-5D6E-409C-BE32-E72D297353CC}">
              <c16:uniqueId val="{00000012-91EE-42BA-8629-F924D25E3B96}"/>
            </c:ext>
          </c:extLst>
        </c:ser>
        <c:ser>
          <c:idx val="2"/>
          <c:order val="2"/>
          <c:tx>
            <c:strRef>
              <c:f>Sheet1!$A$4</c:f>
              <c:strCache>
                <c:ptCount val="1"/>
              </c:strCache>
            </c:strRef>
          </c:tx>
          <c:spPr>
            <a:solidFill>
              <a:schemeClr val="accent5"/>
            </a:solidFill>
            <a:ln>
              <a:noFill/>
            </a:ln>
            <a:effectLst/>
          </c:spPr>
          <c:invertIfNegative val="0"/>
          <c:dPt>
            <c:idx val="1"/>
            <c:invertIfNegative val="0"/>
            <c:bubble3D val="0"/>
            <c:extLst>
              <c:ext xmlns:c16="http://schemas.microsoft.com/office/drawing/2014/chart" uri="{C3380CC4-5D6E-409C-BE32-E72D297353CC}">
                <c16:uniqueId val="{00000013-91EE-42BA-8629-F924D25E3B96}"/>
              </c:ext>
            </c:extLst>
          </c:dPt>
          <c:dPt>
            <c:idx val="2"/>
            <c:invertIfNegative val="0"/>
            <c:bubble3D val="0"/>
            <c:extLst>
              <c:ext xmlns:c16="http://schemas.microsoft.com/office/drawing/2014/chart" uri="{C3380CC4-5D6E-409C-BE32-E72D297353CC}">
                <c16:uniqueId val="{00000014-91EE-42BA-8629-F924D25E3B96}"/>
              </c:ext>
            </c:extLst>
          </c:dPt>
          <c:dLbls>
            <c:spPr>
              <a:noFill/>
              <a:ln>
                <a:noFill/>
              </a:ln>
              <a:effectLst/>
            </c:spPr>
            <c:txPr>
              <a:bodyPr rot="0" spcFirstLastPara="1" vertOverflow="ellipsis" vert="horz" wrap="square" anchor="ctr" anchorCtr="1"/>
              <a:lstStyle/>
              <a:p>
                <a:pPr>
                  <a:defRPr sz="1397" b="0" i="0" u="none" strike="noStrike" kern="1200" baseline="0">
                    <a:solidFill>
                      <a:schemeClr val="tx1"/>
                    </a:solidFill>
                    <a:latin typeface="+mn-lt"/>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Sheet1!$B$1:$G$1</c:f>
              <c:numCache>
                <c:formatCode>General</c:formatCode>
                <c:ptCount val="6"/>
              </c:numCache>
            </c:numRef>
          </c:cat>
          <c:val>
            <c:numRef>
              <c:f>Sheet1!$B$4:$G$4</c:f>
              <c:numCache>
                <c:formatCode>General</c:formatCode>
                <c:ptCount val="6"/>
                <c:pt idx="0">
                  <c:v>12</c:v>
                </c:pt>
                <c:pt idx="1">
                  <c:v>11</c:v>
                </c:pt>
                <c:pt idx="2">
                  <c:v>13</c:v>
                </c:pt>
                <c:pt idx="3">
                  <c:v>12</c:v>
                </c:pt>
                <c:pt idx="4">
                  <c:v>12</c:v>
                </c:pt>
                <c:pt idx="5">
                  <c:v>9</c:v>
                </c:pt>
              </c:numCache>
            </c:numRef>
          </c:val>
          <c:extLst>
            <c:ext xmlns:c16="http://schemas.microsoft.com/office/drawing/2014/chart" uri="{C3380CC4-5D6E-409C-BE32-E72D297353CC}">
              <c16:uniqueId val="{00000015-91EE-42BA-8629-F924D25E3B96}"/>
            </c:ext>
          </c:extLst>
        </c:ser>
        <c:ser>
          <c:idx val="3"/>
          <c:order val="3"/>
          <c:tx>
            <c:strRef>
              <c:f>Sheet1!$A$5</c:f>
              <c:strCache>
                <c:ptCount val="1"/>
              </c:strCache>
            </c:strRef>
          </c:tx>
          <c:spPr>
            <a:solidFill>
              <a:schemeClr val="accent5">
                <a:tint val="77000"/>
              </a:schemeClr>
            </a:solidFill>
            <a:ln>
              <a:noFill/>
            </a:ln>
            <a:effectLst/>
          </c:spPr>
          <c:invertIfNegative val="0"/>
          <c:dPt>
            <c:idx val="0"/>
            <c:invertIfNegative val="0"/>
            <c:bubble3D val="0"/>
            <c:extLst>
              <c:ext xmlns:c16="http://schemas.microsoft.com/office/drawing/2014/chart" uri="{C3380CC4-5D6E-409C-BE32-E72D297353CC}">
                <c16:uniqueId val="{00000016-91EE-42BA-8629-F924D25E3B96}"/>
              </c:ext>
            </c:extLst>
          </c:dPt>
          <c:dPt>
            <c:idx val="1"/>
            <c:invertIfNegative val="0"/>
            <c:bubble3D val="0"/>
            <c:extLst>
              <c:ext xmlns:c16="http://schemas.microsoft.com/office/drawing/2014/chart" uri="{C3380CC4-5D6E-409C-BE32-E72D297353CC}">
                <c16:uniqueId val="{00000017-91EE-42BA-8629-F924D25E3B96}"/>
              </c:ext>
            </c:extLst>
          </c:dPt>
          <c:dPt>
            <c:idx val="2"/>
            <c:invertIfNegative val="0"/>
            <c:bubble3D val="0"/>
            <c:extLst>
              <c:ext xmlns:c16="http://schemas.microsoft.com/office/drawing/2014/chart" uri="{C3380CC4-5D6E-409C-BE32-E72D297353CC}">
                <c16:uniqueId val="{00000018-91EE-42BA-8629-F924D25E3B96}"/>
              </c:ext>
            </c:extLst>
          </c:dPt>
          <c:dLbls>
            <c:spPr>
              <a:noFill/>
              <a:ln>
                <a:noFill/>
              </a:ln>
              <a:effectLst/>
            </c:spPr>
            <c:txPr>
              <a:bodyPr rot="0" spcFirstLastPara="1" vertOverflow="ellipsis" vert="horz" wrap="square" anchor="ctr" anchorCtr="1"/>
              <a:lstStyle/>
              <a:p>
                <a:pPr>
                  <a:defRPr sz="1397" b="0" i="0" u="none" strike="noStrike" kern="1200" baseline="0">
                    <a:solidFill>
                      <a:schemeClr val="tx1"/>
                    </a:solidFill>
                    <a:latin typeface="+mn-lt"/>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Sheet1!$B$1:$G$1</c:f>
              <c:numCache>
                <c:formatCode>General</c:formatCode>
                <c:ptCount val="6"/>
              </c:numCache>
            </c:numRef>
          </c:cat>
          <c:val>
            <c:numRef>
              <c:f>Sheet1!$B$5:$G$5</c:f>
              <c:numCache>
                <c:formatCode>General</c:formatCode>
                <c:ptCount val="6"/>
                <c:pt idx="0">
                  <c:v>3</c:v>
                </c:pt>
                <c:pt idx="1">
                  <c:v>2</c:v>
                </c:pt>
                <c:pt idx="2">
                  <c:v>3</c:v>
                </c:pt>
                <c:pt idx="3">
                  <c:v>3</c:v>
                </c:pt>
                <c:pt idx="4">
                  <c:v>2</c:v>
                </c:pt>
                <c:pt idx="5">
                  <c:v>1</c:v>
                </c:pt>
              </c:numCache>
            </c:numRef>
          </c:val>
          <c:extLst>
            <c:ext xmlns:c16="http://schemas.microsoft.com/office/drawing/2014/chart" uri="{C3380CC4-5D6E-409C-BE32-E72D297353CC}">
              <c16:uniqueId val="{00000019-91EE-42BA-8629-F924D25E3B96}"/>
            </c:ext>
          </c:extLst>
        </c:ser>
        <c:ser>
          <c:idx val="4"/>
          <c:order val="4"/>
          <c:tx>
            <c:strRef>
              <c:f>Sheet1!$A$6</c:f>
              <c:strCache>
                <c:ptCount val="1"/>
              </c:strCache>
            </c:strRef>
          </c:tx>
          <c:spPr>
            <a:solidFill>
              <a:schemeClr val="accent5">
                <a:tint val="54000"/>
              </a:schemeClr>
            </a:solidFill>
            <a:ln>
              <a:noFill/>
            </a:ln>
            <a:effectLst/>
          </c:spPr>
          <c:invertIfNegative val="0"/>
          <c:dPt>
            <c:idx val="0"/>
            <c:invertIfNegative val="0"/>
            <c:bubble3D val="0"/>
            <c:spPr>
              <a:solidFill>
                <a:schemeClr val="bg1">
                  <a:lumMod val="50000"/>
                </a:schemeClr>
              </a:solidFill>
              <a:ln>
                <a:noFill/>
              </a:ln>
              <a:effectLst/>
            </c:spPr>
            <c:extLst>
              <c:ext xmlns:c16="http://schemas.microsoft.com/office/drawing/2014/chart" uri="{C3380CC4-5D6E-409C-BE32-E72D297353CC}">
                <c16:uniqueId val="{0000001A-91EE-42BA-8629-F924D25E3B96}"/>
              </c:ext>
            </c:extLst>
          </c:dPt>
          <c:dPt>
            <c:idx val="2"/>
            <c:invertIfNegative val="0"/>
            <c:bubble3D val="0"/>
            <c:spPr>
              <a:solidFill>
                <a:schemeClr val="bg1">
                  <a:lumMod val="50000"/>
                </a:schemeClr>
              </a:solidFill>
              <a:ln>
                <a:noFill/>
              </a:ln>
              <a:effectLst/>
            </c:spPr>
            <c:extLst>
              <c:ext xmlns:c16="http://schemas.microsoft.com/office/drawing/2014/chart" uri="{C3380CC4-5D6E-409C-BE32-E72D297353CC}">
                <c16:uniqueId val="{0000001B-91EE-42BA-8629-F924D25E3B96}"/>
              </c:ext>
            </c:extLst>
          </c:dPt>
          <c:dPt>
            <c:idx val="4"/>
            <c:invertIfNegative val="0"/>
            <c:bubble3D val="0"/>
            <c:spPr>
              <a:solidFill>
                <a:schemeClr val="bg1">
                  <a:lumMod val="50000"/>
                </a:schemeClr>
              </a:solidFill>
              <a:ln>
                <a:noFill/>
              </a:ln>
              <a:effectLst/>
            </c:spPr>
            <c:extLst>
              <c:ext xmlns:c16="http://schemas.microsoft.com/office/drawing/2014/chart" uri="{C3380CC4-5D6E-409C-BE32-E72D297353CC}">
                <c16:uniqueId val="{0000001E-91EE-42BA-8629-F924D25E3B96}"/>
              </c:ext>
            </c:extLst>
          </c:dPt>
          <c:dLbls>
            <c:dLbl>
              <c:idx val="0"/>
              <c:layout>
                <c:manualLayout>
                  <c:x val="4.1300172332962345E-3"/>
                  <c:y val="-3.8249138885742905E-4"/>
                </c:manualLayout>
              </c:layout>
              <c:tx>
                <c:rich>
                  <a:bodyPr/>
                  <a:lstStyle/>
                  <a:p>
                    <a:r>
                      <a:rPr lang="en-US" dirty="0"/>
                      <a:t>15</a:t>
                    </a:r>
                  </a:p>
                </c:rich>
              </c:tx>
              <c:dLblPos val="ctr"/>
              <c:showLegendKey val="0"/>
              <c:showVal val="1"/>
              <c:showCatName val="0"/>
              <c:showSerName val="0"/>
              <c:showPercent val="0"/>
              <c:showBubbleSize val="0"/>
              <c:extLst>
                <c:ext xmlns:c15="http://schemas.microsoft.com/office/drawing/2012/chart" uri="{CE6537A1-D6FC-4f65-9D91-7224C49458BB}">
                  <c15:layout>
                    <c:manualLayout>
                      <c:w val="9.1653084785999345E-2"/>
                      <c:h val="4.5572763900408465E-2"/>
                    </c:manualLayout>
                  </c15:layout>
                  <c15:showDataLabelsRange val="0"/>
                </c:ext>
                <c:ext xmlns:c16="http://schemas.microsoft.com/office/drawing/2014/chart" uri="{C3380CC4-5D6E-409C-BE32-E72D297353CC}">
                  <c16:uniqueId val="{0000001A-91EE-42BA-8629-F924D25E3B96}"/>
                </c:ext>
              </c:extLst>
            </c:dLbl>
            <c:dLbl>
              <c:idx val="1"/>
              <c:delete val="1"/>
              <c:extLst>
                <c:ext xmlns:c15="http://schemas.microsoft.com/office/drawing/2012/chart" uri="{CE6537A1-D6FC-4f65-9D91-7224C49458BB}"/>
                <c:ext xmlns:c16="http://schemas.microsoft.com/office/drawing/2014/chart" uri="{C3380CC4-5D6E-409C-BE32-E72D297353CC}">
                  <c16:uniqueId val="{0000001C-91EE-42BA-8629-F924D25E3B96}"/>
                </c:ext>
              </c:extLst>
            </c:dLbl>
            <c:dLbl>
              <c:idx val="2"/>
              <c:layout>
                <c:manualLayout>
                  <c:x val="3.8378174101745279E-3"/>
                  <c:y val="2.2605874056474025E-7"/>
                </c:manualLayout>
              </c:layout>
              <c:tx>
                <c:rich>
                  <a:bodyPr/>
                  <a:lstStyle/>
                  <a:p>
                    <a:r>
                      <a:rPr lang="en-US" dirty="0"/>
                      <a:t>13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B-91EE-42BA-8629-F924D25E3B96}"/>
                </c:ext>
              </c:extLst>
            </c:dLbl>
            <c:dLbl>
              <c:idx val="3"/>
              <c:tx>
                <c:rich>
                  <a:bodyPr/>
                  <a:lstStyle/>
                  <a:p>
                    <a:r>
                      <a:rPr lang="en-US"/>
                      <a:t>-</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D-91EE-42BA-8629-F924D25E3B96}"/>
                </c:ext>
              </c:extLst>
            </c:dLbl>
            <c:dLbl>
              <c:idx val="4"/>
              <c:layout>
                <c:manualLayout>
                  <c:x val="-1.5929435690716137E-3"/>
                  <c:y val="4.5211748102421368E-7"/>
                </c:manualLayout>
              </c:layout>
              <c:tx>
                <c:rich>
                  <a:bodyPr/>
                  <a:lstStyle/>
                  <a:p>
                    <a:r>
                      <a:rPr lang="en-US" dirty="0"/>
                      <a:t>15</a:t>
                    </a:r>
                  </a:p>
                </c:rich>
              </c:tx>
              <c:dLblPos val="ctr"/>
              <c:showLegendKey val="0"/>
              <c:showVal val="1"/>
              <c:showCatName val="0"/>
              <c:showSerName val="0"/>
              <c:showPercent val="0"/>
              <c:showBubbleSize val="0"/>
              <c:extLst>
                <c:ext xmlns:c15="http://schemas.microsoft.com/office/drawing/2012/chart" uri="{CE6537A1-D6FC-4f65-9D91-7224C49458BB}">
                  <c15:layout>
                    <c:manualLayout>
                      <c:w val="6.4240455779777439E-2"/>
                      <c:h val="6.3921725804763463E-2"/>
                    </c:manualLayout>
                  </c15:layout>
                  <c15:showDataLabelsRange val="0"/>
                </c:ext>
                <c:ext xmlns:c16="http://schemas.microsoft.com/office/drawing/2014/chart" uri="{C3380CC4-5D6E-409C-BE32-E72D297353CC}">
                  <c16:uniqueId val="{0000001E-91EE-42BA-8629-F924D25E3B96}"/>
                </c:ext>
              </c:extLst>
            </c:dLbl>
            <c:dLbl>
              <c:idx val="5"/>
              <c:delete val="1"/>
              <c:extLst>
                <c:ext xmlns:c15="http://schemas.microsoft.com/office/drawing/2012/chart" uri="{CE6537A1-D6FC-4f65-9D91-7224C49458BB}"/>
                <c:ext xmlns:c16="http://schemas.microsoft.com/office/drawing/2014/chart" uri="{C3380CC4-5D6E-409C-BE32-E72D297353CC}">
                  <c16:uniqueId val="{0000001C-78C0-479E-ABE8-739760EB6F91}"/>
                </c:ext>
              </c:extLst>
            </c:dLbl>
            <c:spPr>
              <a:noFill/>
              <a:ln>
                <a:noFill/>
              </a:ln>
              <a:effectLst/>
            </c:spPr>
            <c:txPr>
              <a:bodyPr rot="0" spcFirstLastPara="1" vertOverflow="ellipsis" vert="horz" wrap="square" anchor="ctr" anchorCtr="1"/>
              <a:lstStyle/>
              <a:p>
                <a:pPr>
                  <a:defRPr sz="1397" b="0" i="0" u="none" strike="noStrike" kern="1200" baseline="0">
                    <a:solidFill>
                      <a:schemeClr val="tx1"/>
                    </a:solidFill>
                    <a:latin typeface="+mn-lt"/>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Sheet1!$B$1:$G$1</c:f>
              <c:numCache>
                <c:formatCode>General</c:formatCode>
                <c:ptCount val="6"/>
              </c:numCache>
            </c:numRef>
          </c:cat>
          <c:val>
            <c:numRef>
              <c:f>Sheet1!$B$6:$G$6</c:f>
              <c:numCache>
                <c:formatCode>General</c:formatCode>
                <c:ptCount val="6"/>
                <c:pt idx="0">
                  <c:v>14</c:v>
                </c:pt>
                <c:pt idx="1">
                  <c:v>0</c:v>
                </c:pt>
                <c:pt idx="2">
                  <c:v>13</c:v>
                </c:pt>
                <c:pt idx="3">
                  <c:v>1</c:v>
                </c:pt>
                <c:pt idx="4">
                  <c:v>15</c:v>
                </c:pt>
                <c:pt idx="5">
                  <c:v>0</c:v>
                </c:pt>
              </c:numCache>
            </c:numRef>
          </c:val>
          <c:extLst>
            <c:ext xmlns:c16="http://schemas.microsoft.com/office/drawing/2014/chart" uri="{C3380CC4-5D6E-409C-BE32-E72D297353CC}">
              <c16:uniqueId val="{0000001F-91EE-42BA-8629-F924D25E3B96}"/>
            </c:ext>
          </c:extLst>
        </c:ser>
        <c:dLbls>
          <c:dLblPos val="ctr"/>
          <c:showLegendKey val="0"/>
          <c:showVal val="1"/>
          <c:showCatName val="0"/>
          <c:showSerName val="0"/>
          <c:showPercent val="0"/>
          <c:showBubbleSize val="0"/>
        </c:dLbls>
        <c:gapWidth val="112"/>
        <c:overlap val="100"/>
        <c:axId val="494002824"/>
        <c:axId val="494008704"/>
      </c:barChart>
      <c:catAx>
        <c:axId val="494002824"/>
        <c:scaling>
          <c:orientation val="minMax"/>
        </c:scaling>
        <c:delete val="1"/>
        <c:axPos val="t"/>
        <c:numFmt formatCode="General" sourceLinked="1"/>
        <c:majorTickMark val="out"/>
        <c:minorTickMark val="none"/>
        <c:tickLblPos val="nextTo"/>
        <c:crossAx val="494008704"/>
        <c:crosses val="autoZero"/>
        <c:auto val="1"/>
        <c:lblAlgn val="ctr"/>
        <c:lblOffset val="100"/>
        <c:noMultiLvlLbl val="0"/>
      </c:catAx>
      <c:valAx>
        <c:axId val="494008704"/>
        <c:scaling>
          <c:orientation val="maxMin"/>
        </c:scaling>
        <c:delete val="1"/>
        <c:axPos val="l"/>
        <c:numFmt formatCode="0%" sourceLinked="1"/>
        <c:majorTickMark val="out"/>
        <c:minorTickMark val="none"/>
        <c:tickLblPos val="nextTo"/>
        <c:crossAx val="494002824"/>
        <c:crosses val="autoZero"/>
        <c:crossBetween val="between"/>
      </c:valAx>
      <c:spPr>
        <a:noFill/>
        <a:ln w="25400">
          <a:noFill/>
        </a:ln>
        <a:effectLst/>
      </c:spPr>
    </c:plotArea>
    <c:plotVisOnly val="1"/>
    <c:dispBlanksAs val="gap"/>
    <c:showDLblsOverMax val="0"/>
  </c:chart>
  <c:spPr>
    <a:noFill/>
    <a:ln w="6350" cap="flat" cmpd="sng" algn="ctr">
      <a:noFill/>
      <a:prstDash val="solid"/>
      <a:miter lim="800000"/>
    </a:ln>
    <a:effectLst/>
  </c:spPr>
  <c:txPr>
    <a:bodyPr/>
    <a:lstStyle/>
    <a:p>
      <a:pPr>
        <a:defRPr sz="1397" b="0" i="0" u="none" strike="noStrike" baseline="0">
          <a:solidFill>
            <a:schemeClr val="tx1"/>
          </a:solidFill>
          <a:latin typeface="+mn-lt"/>
          <a:ea typeface="Arial"/>
          <a:cs typeface="Arial"/>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061588646221806"/>
          <c:y val="0.1146320711414956"/>
          <c:w val="0.56708713575983938"/>
          <c:h val="0.88536792885850435"/>
        </c:manualLayout>
      </c:layout>
      <c:doughnutChart>
        <c:varyColors val="1"/>
        <c:ser>
          <c:idx val="0"/>
          <c:order val="0"/>
          <c:tx>
            <c:strRef>
              <c:f>Sheet1!$B$1</c:f>
              <c:strCache>
                <c:ptCount val="1"/>
                <c:pt idx="0">
                  <c:v>Column1</c:v>
                </c:pt>
              </c:strCache>
            </c:strRef>
          </c:tx>
          <c:spPr>
            <a:solidFill>
              <a:schemeClr val="accent1"/>
            </a:solidFill>
          </c:spPr>
          <c:dPt>
            <c:idx val="0"/>
            <c:bubble3D val="0"/>
            <c:spPr>
              <a:solidFill>
                <a:schemeClr val="accent5">
                  <a:lumMod val="75000"/>
                </a:schemeClr>
              </a:solidFill>
              <a:ln w="19050">
                <a:solidFill>
                  <a:schemeClr val="lt1"/>
                </a:solidFill>
              </a:ln>
              <a:effectLst/>
            </c:spPr>
            <c:extLst>
              <c:ext xmlns:c16="http://schemas.microsoft.com/office/drawing/2014/chart" uri="{C3380CC4-5D6E-409C-BE32-E72D297353CC}">
                <c16:uniqueId val="{00000001-2F50-4810-875C-095E8CCB984A}"/>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2F50-4810-875C-095E8CCB984A}"/>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2F50-4810-875C-095E8CCB984A}"/>
              </c:ext>
            </c:extLst>
          </c:dPt>
          <c:dLbls>
            <c:dLbl>
              <c:idx val="0"/>
              <c:layout>
                <c:manualLayout>
                  <c:x val="5.4780764453856556E-3"/>
                  <c:y val="-9.62032807664975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F50-4810-875C-095E8CCB984A}"/>
                </c:ext>
              </c:extLst>
            </c:dLbl>
            <c:dLbl>
              <c:idx val="1"/>
              <c:layout>
                <c:manualLayout>
                  <c:x val="-7.3308748501119802E-3"/>
                  <c:y val="4.72250173521402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F50-4810-875C-095E8CCB984A}"/>
                </c:ext>
              </c:extLst>
            </c:dLbl>
            <c:dLbl>
              <c:idx val="2"/>
              <c:layout>
                <c:manualLayout>
                  <c:x val="-8.5149198816621072E-3"/>
                  <c:y val="-4.4850571873915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F50-4810-875C-095E8CCB984A}"/>
                </c:ext>
              </c:extLst>
            </c:dLbl>
            <c:spPr>
              <a:noFill/>
              <a:ln>
                <a:noFill/>
              </a:ln>
              <a:effectLst/>
            </c:spPr>
            <c:txPr>
              <a:bodyPr rot="0" spcFirstLastPara="1" vertOverflow="overflow" horzOverflow="overflow" vert="horz" wrap="square"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numRef>
              <c:f>Sheet1!$A$2:$A$3</c:f>
              <c:numCache>
                <c:formatCode>General</c:formatCode>
                <c:ptCount val="2"/>
              </c:numCache>
            </c:numRef>
          </c:cat>
          <c:val>
            <c:numRef>
              <c:f>Sheet1!$B$2:$B$3</c:f>
              <c:numCache>
                <c:formatCode>General</c:formatCode>
                <c:ptCount val="2"/>
                <c:pt idx="0">
                  <c:v>60</c:v>
                </c:pt>
                <c:pt idx="1">
                  <c:v>40</c:v>
                </c:pt>
              </c:numCache>
            </c:numRef>
          </c:val>
          <c:extLst>
            <c:ext xmlns:c16="http://schemas.microsoft.com/office/drawing/2014/chart" uri="{C3380CC4-5D6E-409C-BE32-E72D297353CC}">
              <c16:uniqueId val="{00000006-2F50-4810-875C-095E8CCB984A}"/>
            </c:ext>
          </c:extLst>
        </c:ser>
        <c:dLbls>
          <c:showLegendKey val="0"/>
          <c:showVal val="1"/>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061588646221806"/>
          <c:y val="0.1146320711414956"/>
          <c:w val="0.56708713575983938"/>
          <c:h val="0.88536792885850435"/>
        </c:manualLayout>
      </c:layout>
      <c:doughnutChart>
        <c:varyColors val="1"/>
        <c:ser>
          <c:idx val="0"/>
          <c:order val="0"/>
          <c:tx>
            <c:strRef>
              <c:f>Sheet1!$B$1</c:f>
              <c:strCache>
                <c:ptCount val="1"/>
                <c:pt idx="0">
                  <c:v>Column1</c:v>
                </c:pt>
              </c:strCache>
            </c:strRef>
          </c:tx>
          <c:spPr>
            <a:solidFill>
              <a:schemeClr val="accent1"/>
            </a:solidFill>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596-4C84-A938-95B1CEEF4ACD}"/>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F596-4C84-A938-95B1CEEF4ACD}"/>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F596-4C84-A938-95B1CEEF4ACD}"/>
              </c:ext>
            </c:extLst>
          </c:dPt>
          <c:dLbls>
            <c:dLbl>
              <c:idx val="0"/>
              <c:layout>
                <c:manualLayout>
                  <c:x val="5.4780764453856556E-3"/>
                  <c:y val="-2.348007666867354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596-4C84-A938-95B1CEEF4ACD}"/>
                </c:ext>
              </c:extLst>
            </c:dLbl>
            <c:dLbl>
              <c:idx val="1"/>
              <c:layout>
                <c:manualLayout>
                  <c:x val="-4.6605911755745154E-3"/>
                  <c:y val="-2.03507792795935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596-4C84-A938-95B1CEEF4ACD}"/>
                </c:ext>
              </c:extLst>
            </c:dLbl>
            <c:dLbl>
              <c:idx val="2"/>
              <c:layout>
                <c:manualLayout>
                  <c:x val="-8.5149198816621072E-3"/>
                  <c:y val="-4.4850571873915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596-4C84-A938-95B1CEEF4ACD}"/>
                </c:ext>
              </c:extLst>
            </c:dLbl>
            <c:spPr>
              <a:noFill/>
              <a:ln>
                <a:noFill/>
              </a:ln>
              <a:effectLst/>
            </c:spPr>
            <c:txPr>
              <a:bodyPr rot="0" spcFirstLastPara="1" vertOverflow="overflow" horzOverflow="overflow" vert="horz" wrap="square"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numRef>
              <c:f>Sheet1!$A$2:$A$3</c:f>
              <c:numCache>
                <c:formatCode>General</c:formatCode>
                <c:ptCount val="2"/>
              </c:numCache>
            </c:numRef>
          </c:cat>
          <c:val>
            <c:numRef>
              <c:f>Sheet1!$B$2:$B$3</c:f>
              <c:numCache>
                <c:formatCode>General</c:formatCode>
                <c:ptCount val="2"/>
                <c:pt idx="0">
                  <c:v>62</c:v>
                </c:pt>
                <c:pt idx="1">
                  <c:v>38</c:v>
                </c:pt>
              </c:numCache>
            </c:numRef>
          </c:val>
          <c:extLst>
            <c:ext xmlns:c16="http://schemas.microsoft.com/office/drawing/2014/chart" uri="{C3380CC4-5D6E-409C-BE32-E72D297353CC}">
              <c16:uniqueId val="{00000006-F596-4C84-A938-95B1CEEF4ACD}"/>
            </c:ext>
          </c:extLst>
        </c:ser>
        <c:dLbls>
          <c:showLegendKey val="0"/>
          <c:showVal val="1"/>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4719844802008444E-3"/>
          <c:y val="2.1229547406665911E-2"/>
          <c:w val="0.83131062560039337"/>
          <c:h val="0.97877045259333406"/>
        </c:manualLayout>
      </c:layout>
      <c:barChart>
        <c:barDir val="bar"/>
        <c:grouping val="clustered"/>
        <c:varyColors val="0"/>
        <c:ser>
          <c:idx val="6"/>
          <c:order val="0"/>
          <c:tx>
            <c:strRef>
              <c:f>Sheet1!$B$2</c:f>
              <c:strCache>
                <c:ptCount val="1"/>
              </c:strCache>
            </c:strRef>
          </c:tx>
          <c:spPr>
            <a:solidFill>
              <a:schemeClr val="accent1"/>
            </a:solidFill>
          </c:spPr>
          <c:invertIfNegative val="0"/>
          <c:dPt>
            <c:idx val="0"/>
            <c:invertIfNegative val="0"/>
            <c:bubble3D val="0"/>
            <c:extLst>
              <c:ext xmlns:c16="http://schemas.microsoft.com/office/drawing/2014/chart" uri="{C3380CC4-5D6E-409C-BE32-E72D297353CC}">
                <c16:uniqueId val="{00000000-4051-4CCA-A901-28EB2123C88F}"/>
              </c:ext>
            </c:extLst>
          </c:dPt>
          <c:dPt>
            <c:idx val="1"/>
            <c:invertIfNegative val="0"/>
            <c:bubble3D val="0"/>
            <c:extLst>
              <c:ext xmlns:c16="http://schemas.microsoft.com/office/drawing/2014/chart" uri="{C3380CC4-5D6E-409C-BE32-E72D297353CC}">
                <c16:uniqueId val="{00000001-4051-4CCA-A901-28EB2123C88F}"/>
              </c:ext>
            </c:extLst>
          </c:dPt>
          <c:dPt>
            <c:idx val="2"/>
            <c:invertIfNegative val="0"/>
            <c:bubble3D val="0"/>
            <c:extLst>
              <c:ext xmlns:c16="http://schemas.microsoft.com/office/drawing/2014/chart" uri="{C3380CC4-5D6E-409C-BE32-E72D297353CC}">
                <c16:uniqueId val="{00000002-4051-4CCA-A901-28EB2123C88F}"/>
              </c:ext>
            </c:extLst>
          </c:dPt>
          <c:dPt>
            <c:idx val="3"/>
            <c:invertIfNegative val="0"/>
            <c:bubble3D val="0"/>
            <c:extLst>
              <c:ext xmlns:c16="http://schemas.microsoft.com/office/drawing/2014/chart" uri="{C3380CC4-5D6E-409C-BE32-E72D297353CC}">
                <c16:uniqueId val="{00000003-4051-4CCA-A901-28EB2123C88F}"/>
              </c:ext>
            </c:extLst>
          </c:dPt>
          <c:dPt>
            <c:idx val="4"/>
            <c:invertIfNegative val="0"/>
            <c:bubble3D val="0"/>
            <c:spPr>
              <a:solidFill>
                <a:schemeClr val="bg1">
                  <a:lumMod val="65000"/>
                </a:schemeClr>
              </a:solidFill>
            </c:spPr>
            <c:extLst>
              <c:ext xmlns:c16="http://schemas.microsoft.com/office/drawing/2014/chart" uri="{C3380CC4-5D6E-409C-BE32-E72D297353CC}">
                <c16:uniqueId val="{00000005-4051-4CCA-A901-28EB2123C88F}"/>
              </c:ext>
            </c:extLst>
          </c:dPt>
          <c:dPt>
            <c:idx val="6"/>
            <c:invertIfNegative val="0"/>
            <c:bubble3D val="0"/>
            <c:extLst>
              <c:ext xmlns:c16="http://schemas.microsoft.com/office/drawing/2014/chart" uri="{C3380CC4-5D6E-409C-BE32-E72D297353CC}">
                <c16:uniqueId val="{00000006-4051-4CCA-A901-28EB2123C88F}"/>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Sheet1!$A$3:$A$7</c:f>
              <c:numCache>
                <c:formatCode>General</c:formatCode>
                <c:ptCount val="5"/>
              </c:numCache>
            </c:numRef>
          </c:cat>
          <c:val>
            <c:numRef>
              <c:f>Sheet1!$B$3:$B$7</c:f>
              <c:numCache>
                <c:formatCode>General</c:formatCode>
                <c:ptCount val="5"/>
                <c:pt idx="0">
                  <c:v>38</c:v>
                </c:pt>
                <c:pt idx="1">
                  <c:v>33</c:v>
                </c:pt>
                <c:pt idx="2">
                  <c:v>27</c:v>
                </c:pt>
                <c:pt idx="3">
                  <c:v>6</c:v>
                </c:pt>
                <c:pt idx="4">
                  <c:v>7</c:v>
                </c:pt>
              </c:numCache>
            </c:numRef>
          </c:val>
          <c:extLst>
            <c:ext xmlns:c16="http://schemas.microsoft.com/office/drawing/2014/chart" uri="{C3380CC4-5D6E-409C-BE32-E72D297353CC}">
              <c16:uniqueId val="{00000007-4051-4CCA-A901-28EB2123C88F}"/>
            </c:ext>
          </c:extLst>
        </c:ser>
        <c:ser>
          <c:idx val="0"/>
          <c:order val="1"/>
          <c:tx>
            <c:strRef>
              <c:f>Sheet1!$C$2</c:f>
              <c:strCache>
                <c:ptCount val="1"/>
              </c:strCache>
            </c:strRef>
          </c:tx>
          <c:spPr>
            <a:solidFill>
              <a:schemeClr val="accent1">
                <a:lumMod val="40000"/>
                <a:lumOff val="60000"/>
              </a:schemeClr>
            </a:solidFill>
          </c:spPr>
          <c:invertIfNegative val="0"/>
          <c:dPt>
            <c:idx val="4"/>
            <c:invertIfNegative val="0"/>
            <c:bubble3D val="0"/>
            <c:spPr>
              <a:solidFill>
                <a:schemeClr val="bg1">
                  <a:lumMod val="85000"/>
                </a:schemeClr>
              </a:solidFill>
            </c:spPr>
            <c:extLst>
              <c:ext xmlns:c16="http://schemas.microsoft.com/office/drawing/2014/chart" uri="{C3380CC4-5D6E-409C-BE32-E72D297353CC}">
                <c16:uniqueId val="{00000009-4051-4CCA-A901-28EB2123C88F}"/>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Sheet1!$A$3:$A$7</c:f>
              <c:numCache>
                <c:formatCode>General</c:formatCode>
                <c:ptCount val="5"/>
              </c:numCache>
            </c:numRef>
          </c:cat>
          <c:val>
            <c:numRef>
              <c:f>Sheet1!$C$3:$C$7</c:f>
              <c:numCache>
                <c:formatCode>General</c:formatCode>
                <c:ptCount val="5"/>
                <c:pt idx="0">
                  <c:v>43</c:v>
                </c:pt>
                <c:pt idx="1">
                  <c:v>14</c:v>
                </c:pt>
                <c:pt idx="2">
                  <c:v>44</c:v>
                </c:pt>
                <c:pt idx="3">
                  <c:v>9</c:v>
                </c:pt>
                <c:pt idx="4">
                  <c:v>15</c:v>
                </c:pt>
              </c:numCache>
            </c:numRef>
          </c:val>
          <c:extLst>
            <c:ext xmlns:c16="http://schemas.microsoft.com/office/drawing/2014/chart" uri="{C3380CC4-5D6E-409C-BE32-E72D297353CC}">
              <c16:uniqueId val="{00000008-4051-4CCA-A901-28EB2123C88F}"/>
            </c:ext>
          </c:extLst>
        </c:ser>
        <c:dLbls>
          <c:showLegendKey val="0"/>
          <c:showVal val="0"/>
          <c:showCatName val="0"/>
          <c:showSerName val="0"/>
          <c:showPercent val="0"/>
          <c:showBubbleSize val="0"/>
        </c:dLbls>
        <c:gapWidth val="50"/>
        <c:axId val="495168192"/>
        <c:axId val="497459248"/>
      </c:barChart>
      <c:catAx>
        <c:axId val="495168192"/>
        <c:scaling>
          <c:orientation val="maxMin"/>
        </c:scaling>
        <c:delete val="1"/>
        <c:axPos val="l"/>
        <c:numFmt formatCode="General" sourceLinked="1"/>
        <c:majorTickMark val="out"/>
        <c:minorTickMark val="none"/>
        <c:tickLblPos val="nextTo"/>
        <c:crossAx val="497459248"/>
        <c:crosses val="autoZero"/>
        <c:auto val="1"/>
        <c:lblAlgn val="ctr"/>
        <c:lblOffset val="100"/>
        <c:noMultiLvlLbl val="0"/>
      </c:catAx>
      <c:valAx>
        <c:axId val="497459248"/>
        <c:scaling>
          <c:orientation val="minMax"/>
          <c:max val="50"/>
          <c:min val="0"/>
        </c:scaling>
        <c:delete val="1"/>
        <c:axPos val="t"/>
        <c:numFmt formatCode="General" sourceLinked="1"/>
        <c:majorTickMark val="out"/>
        <c:minorTickMark val="none"/>
        <c:tickLblPos val="nextTo"/>
        <c:crossAx val="495168192"/>
        <c:crosses val="autoZero"/>
        <c:crossBetween val="between"/>
      </c:valAx>
    </c:plotArea>
    <c:plotVisOnly val="1"/>
    <c:dispBlanksAs val="gap"/>
    <c:showDLblsOverMax val="0"/>
  </c:chart>
  <c:txPr>
    <a:bodyPr/>
    <a:lstStyle/>
    <a:p>
      <a:pPr>
        <a:defRPr sz="14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061588646221806"/>
          <c:y val="0.1146320711414956"/>
          <c:w val="0.56708713575983938"/>
          <c:h val="0.88536792885850435"/>
        </c:manualLayout>
      </c:layout>
      <c:doughnutChart>
        <c:varyColors val="1"/>
        <c:ser>
          <c:idx val="0"/>
          <c:order val="0"/>
          <c:tx>
            <c:strRef>
              <c:f>Sheet1!$B$1</c:f>
              <c:strCache>
                <c:ptCount val="1"/>
                <c:pt idx="0">
                  <c:v>Column1</c:v>
                </c:pt>
              </c:strCache>
            </c:strRef>
          </c:tx>
          <c:spPr>
            <a:solidFill>
              <a:schemeClr val="accent1"/>
            </a:solidFill>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6A1-4A49-A0A7-C8B116F8C744}"/>
              </c:ext>
            </c:extLst>
          </c:dPt>
          <c:dPt>
            <c:idx val="1"/>
            <c:bubble3D val="0"/>
            <c:spPr>
              <a:solidFill>
                <a:schemeClr val="bg2">
                  <a:lumMod val="60000"/>
                  <a:lumOff val="40000"/>
                </a:schemeClr>
              </a:solidFill>
              <a:ln w="19050">
                <a:solidFill>
                  <a:schemeClr val="lt1"/>
                </a:solidFill>
              </a:ln>
              <a:effectLst/>
            </c:spPr>
            <c:extLst>
              <c:ext xmlns:c16="http://schemas.microsoft.com/office/drawing/2014/chart" uri="{C3380CC4-5D6E-409C-BE32-E72D297353CC}">
                <c16:uniqueId val="{00000003-D6A1-4A49-A0A7-C8B116F8C744}"/>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D6A1-4A49-A0A7-C8B116F8C744}"/>
              </c:ext>
            </c:extLst>
          </c:dPt>
          <c:dLbls>
            <c:dLbl>
              <c:idx val="0"/>
              <c:layout>
                <c:manualLayout>
                  <c:x val="5.4780764453856556E-3"/>
                  <c:y val="-2.348007666867354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6A1-4A49-A0A7-C8B116F8C744}"/>
                </c:ext>
              </c:extLst>
            </c:dLbl>
            <c:dLbl>
              <c:idx val="1"/>
              <c:layout>
                <c:manualLayout>
                  <c:x val="-7.3308748501119802E-3"/>
                  <c:y val="-5.7892888519445629E-2"/>
                </c:manualLayout>
              </c:layout>
              <c:tx>
                <c:rich>
                  <a:bodyPr/>
                  <a:lstStyle/>
                  <a:p>
                    <a:fld id="{312B0CF6-CCF6-42FB-B5C2-0ED20291D17A}" type="VALUE">
                      <a:rPr lang="en-US">
                        <a:solidFill>
                          <a:schemeClr val="tx1"/>
                        </a:solidFill>
                      </a:rPr>
                      <a:pPr/>
                      <a:t>[VALUE]</a:t>
                    </a:fld>
                    <a:endParaRPr lang="en-IE"/>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6A1-4A49-A0A7-C8B116F8C744}"/>
                </c:ext>
              </c:extLst>
            </c:dLbl>
            <c:dLbl>
              <c:idx val="2"/>
              <c:layout>
                <c:manualLayout>
                  <c:x val="-8.5149198816621072E-3"/>
                  <c:y val="-4.4850571873915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6A1-4A49-A0A7-C8B116F8C744}"/>
                </c:ext>
              </c:extLst>
            </c:dLbl>
            <c:spPr>
              <a:noFill/>
              <a:ln>
                <a:noFill/>
              </a:ln>
              <a:effectLst/>
            </c:spPr>
            <c:txPr>
              <a:bodyPr rot="0" spcFirstLastPara="1" vertOverflow="overflow" horzOverflow="overflow" vert="horz" wrap="square"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numRef>
              <c:f>Sheet1!$A$2:$A$3</c:f>
              <c:numCache>
                <c:formatCode>General</c:formatCode>
                <c:ptCount val="2"/>
              </c:numCache>
            </c:numRef>
          </c:cat>
          <c:val>
            <c:numRef>
              <c:f>Sheet1!$B$2:$B$3</c:f>
              <c:numCache>
                <c:formatCode>General</c:formatCode>
                <c:ptCount val="2"/>
                <c:pt idx="0">
                  <c:v>40</c:v>
                </c:pt>
                <c:pt idx="1">
                  <c:v>60</c:v>
                </c:pt>
              </c:numCache>
            </c:numRef>
          </c:val>
          <c:extLst>
            <c:ext xmlns:c16="http://schemas.microsoft.com/office/drawing/2014/chart" uri="{C3380CC4-5D6E-409C-BE32-E72D297353CC}">
              <c16:uniqueId val="{00000006-D6A1-4A49-A0A7-C8B116F8C744}"/>
            </c:ext>
          </c:extLst>
        </c:ser>
        <c:dLbls>
          <c:showLegendKey val="0"/>
          <c:showVal val="1"/>
          <c:showCatName val="0"/>
          <c:showSerName val="0"/>
          <c:showPercent val="0"/>
          <c:showBubbleSize val="0"/>
          <c:showLeaderLines val="1"/>
        </c:dLbls>
        <c:firstSliceAng val="8"/>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061588646221806"/>
          <c:y val="0.1146320711414956"/>
          <c:w val="0.56708713575983938"/>
          <c:h val="0.88536792885850435"/>
        </c:manualLayout>
      </c:layout>
      <c:doughnutChart>
        <c:varyColors val="1"/>
        <c:ser>
          <c:idx val="0"/>
          <c:order val="0"/>
          <c:tx>
            <c:strRef>
              <c:f>Sheet1!$B$1</c:f>
              <c:strCache>
                <c:ptCount val="1"/>
                <c:pt idx="0">
                  <c:v>Column1</c:v>
                </c:pt>
              </c:strCache>
            </c:strRef>
          </c:tx>
          <c:spPr>
            <a:solidFill>
              <a:schemeClr val="accent1"/>
            </a:solidFill>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EC9-4461-98CF-C2ECCBE8D5AD}"/>
              </c:ext>
            </c:extLst>
          </c:dPt>
          <c:dPt>
            <c:idx val="1"/>
            <c:bubble3D val="0"/>
            <c:spPr>
              <a:solidFill>
                <a:schemeClr val="bg2">
                  <a:lumMod val="60000"/>
                  <a:lumOff val="40000"/>
                </a:schemeClr>
              </a:solidFill>
              <a:ln w="19050">
                <a:solidFill>
                  <a:schemeClr val="lt1"/>
                </a:solidFill>
              </a:ln>
              <a:effectLst/>
            </c:spPr>
            <c:extLst>
              <c:ext xmlns:c16="http://schemas.microsoft.com/office/drawing/2014/chart" uri="{C3380CC4-5D6E-409C-BE32-E72D297353CC}">
                <c16:uniqueId val="{00000003-9EC9-4461-98CF-C2ECCBE8D5AD}"/>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9EC9-4461-98CF-C2ECCBE8D5AD}"/>
              </c:ext>
            </c:extLst>
          </c:dPt>
          <c:dLbls>
            <c:dLbl>
              <c:idx val="0"/>
              <c:layout>
                <c:manualLayout>
                  <c:x val="5.4780764453856556E-3"/>
                  <c:y val="-2.348007666867354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EC9-4461-98CF-C2ECCBE8D5AD}"/>
                </c:ext>
              </c:extLst>
            </c:dLbl>
            <c:dLbl>
              <c:idx val="1"/>
              <c:layout>
                <c:manualLayout>
                  <c:x val="-4.6605911755745154E-3"/>
                  <c:y val="-2.0350779279593598E-2"/>
                </c:manualLayout>
              </c:layout>
              <c:spPr>
                <a:noFill/>
                <a:ln>
                  <a:noFill/>
                </a:ln>
                <a:effectLst/>
              </c:spPr>
              <c:txPr>
                <a:bodyPr rot="0" spcFirstLastPara="1" vertOverflow="overflow" horzOverflow="overflow" vert="horz" wrap="square"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EC9-4461-98CF-C2ECCBE8D5AD}"/>
                </c:ext>
              </c:extLst>
            </c:dLbl>
            <c:dLbl>
              <c:idx val="2"/>
              <c:layout>
                <c:manualLayout>
                  <c:x val="-8.5149198816621072E-3"/>
                  <c:y val="-4.4850571873915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EC9-4461-98CF-C2ECCBE8D5AD}"/>
                </c:ext>
              </c:extLst>
            </c:dLbl>
            <c:spPr>
              <a:noFill/>
              <a:ln>
                <a:noFill/>
              </a:ln>
              <a:effectLst/>
            </c:spPr>
            <c:txPr>
              <a:bodyPr rot="0" spcFirstLastPara="1" vertOverflow="overflow" horzOverflow="overflow" vert="horz" wrap="square"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numRef>
              <c:f>Sheet1!$A$2:$A$3</c:f>
              <c:numCache>
                <c:formatCode>General</c:formatCode>
                <c:ptCount val="2"/>
              </c:numCache>
            </c:numRef>
          </c:cat>
          <c:val>
            <c:numRef>
              <c:f>Sheet1!$B$2:$B$3</c:f>
              <c:numCache>
                <c:formatCode>General</c:formatCode>
                <c:ptCount val="2"/>
                <c:pt idx="0">
                  <c:v>22</c:v>
                </c:pt>
                <c:pt idx="1">
                  <c:v>78</c:v>
                </c:pt>
              </c:numCache>
            </c:numRef>
          </c:val>
          <c:extLst>
            <c:ext xmlns:c16="http://schemas.microsoft.com/office/drawing/2014/chart" uri="{C3380CC4-5D6E-409C-BE32-E72D297353CC}">
              <c16:uniqueId val="{00000006-9EC9-4461-98CF-C2ECCBE8D5AD}"/>
            </c:ext>
          </c:extLst>
        </c:ser>
        <c:dLbls>
          <c:showLegendKey val="0"/>
          <c:showVal val="1"/>
          <c:showCatName val="0"/>
          <c:showSerName val="0"/>
          <c:showPercent val="0"/>
          <c:showBubbleSize val="0"/>
          <c:showLeaderLines val="1"/>
        </c:dLbls>
        <c:firstSliceAng val="48"/>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061588646221806"/>
          <c:y val="0.1146320711414956"/>
          <c:w val="0.56708713575983938"/>
          <c:h val="0.88536792885850435"/>
        </c:manualLayout>
      </c:layout>
      <c:doughnutChart>
        <c:varyColors val="1"/>
        <c:ser>
          <c:idx val="0"/>
          <c:order val="0"/>
          <c:tx>
            <c:strRef>
              <c:f>Sheet1!$B$1</c:f>
              <c:strCache>
                <c:ptCount val="1"/>
                <c:pt idx="0">
                  <c:v>Column1</c:v>
                </c:pt>
              </c:strCache>
            </c:strRef>
          </c:tx>
          <c:spPr>
            <a:solidFill>
              <a:schemeClr val="accent1"/>
            </a:solidFill>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D81-4317-A719-A5B4F5499F3D}"/>
              </c:ext>
            </c:extLst>
          </c:dPt>
          <c:dPt>
            <c:idx val="1"/>
            <c:bubble3D val="0"/>
            <c:spPr>
              <a:solidFill>
                <a:schemeClr val="bg2">
                  <a:lumMod val="60000"/>
                  <a:lumOff val="40000"/>
                </a:schemeClr>
              </a:solidFill>
              <a:ln w="19050">
                <a:solidFill>
                  <a:schemeClr val="lt1"/>
                </a:solidFill>
              </a:ln>
              <a:effectLst/>
            </c:spPr>
            <c:extLst>
              <c:ext xmlns:c16="http://schemas.microsoft.com/office/drawing/2014/chart" uri="{C3380CC4-5D6E-409C-BE32-E72D297353CC}">
                <c16:uniqueId val="{00000003-ED81-4317-A719-A5B4F5499F3D}"/>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ED81-4317-A719-A5B4F5499F3D}"/>
              </c:ext>
            </c:extLst>
          </c:dPt>
          <c:dLbls>
            <c:dLbl>
              <c:idx val="0"/>
              <c:layout>
                <c:manualLayout>
                  <c:x val="5.4780764453856556E-3"/>
                  <c:y val="-2.348007666867354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D81-4317-A719-A5B4F5499F3D}"/>
                </c:ext>
              </c:extLst>
            </c:dLbl>
            <c:dLbl>
              <c:idx val="1"/>
              <c:layout>
                <c:manualLayout>
                  <c:x val="-4.6605911755745154E-3"/>
                  <c:y val="-2.03507792795935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D81-4317-A719-A5B4F5499F3D}"/>
                </c:ext>
              </c:extLst>
            </c:dLbl>
            <c:dLbl>
              <c:idx val="2"/>
              <c:layout>
                <c:manualLayout>
                  <c:x val="-8.5149198816621072E-3"/>
                  <c:y val="-4.4850571873915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D81-4317-A719-A5B4F5499F3D}"/>
                </c:ext>
              </c:extLst>
            </c:dLbl>
            <c:spPr>
              <a:noFill/>
              <a:ln>
                <a:noFill/>
              </a:ln>
              <a:effectLst/>
            </c:spPr>
            <c:txPr>
              <a:bodyPr rot="0" spcFirstLastPara="1" vertOverflow="overflow" horzOverflow="overflow" vert="horz" wrap="square"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numRef>
              <c:f>Sheet1!$A$2:$A$3</c:f>
              <c:numCache>
                <c:formatCode>General</c:formatCode>
                <c:ptCount val="2"/>
              </c:numCache>
            </c:numRef>
          </c:cat>
          <c:val>
            <c:numRef>
              <c:f>Sheet1!$B$2:$B$3</c:f>
              <c:numCache>
                <c:formatCode>General</c:formatCode>
                <c:ptCount val="2"/>
                <c:pt idx="0">
                  <c:v>45</c:v>
                </c:pt>
                <c:pt idx="1">
                  <c:v>55</c:v>
                </c:pt>
              </c:numCache>
            </c:numRef>
          </c:val>
          <c:extLst>
            <c:ext xmlns:c16="http://schemas.microsoft.com/office/drawing/2014/chart" uri="{C3380CC4-5D6E-409C-BE32-E72D297353CC}">
              <c16:uniqueId val="{00000006-ED81-4317-A719-A5B4F5499F3D}"/>
            </c:ext>
          </c:extLst>
        </c:ser>
        <c:dLbls>
          <c:showLegendKey val="0"/>
          <c:showVal val="1"/>
          <c:showCatName val="0"/>
          <c:showSerName val="0"/>
          <c:showPercent val="0"/>
          <c:showBubbleSize val="0"/>
          <c:showLeaderLines val="1"/>
        </c:dLbls>
        <c:firstSliceAng val="6"/>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4719844802008444E-3"/>
          <c:y val="2.1229547406665911E-2"/>
          <c:w val="0.81585448326135446"/>
          <c:h val="0.97877045259333406"/>
        </c:manualLayout>
      </c:layout>
      <c:barChart>
        <c:barDir val="bar"/>
        <c:grouping val="clustered"/>
        <c:varyColors val="0"/>
        <c:ser>
          <c:idx val="6"/>
          <c:order val="0"/>
          <c:tx>
            <c:strRef>
              <c:f>Sheet1!$B$2</c:f>
              <c:strCache>
                <c:ptCount val="1"/>
              </c:strCache>
            </c:strRef>
          </c:tx>
          <c:spPr>
            <a:solidFill>
              <a:schemeClr val="accent5"/>
            </a:solidFill>
          </c:spPr>
          <c:invertIfNegative val="0"/>
          <c:dPt>
            <c:idx val="0"/>
            <c:invertIfNegative val="0"/>
            <c:bubble3D val="0"/>
            <c:extLst>
              <c:ext xmlns:c16="http://schemas.microsoft.com/office/drawing/2014/chart" uri="{C3380CC4-5D6E-409C-BE32-E72D297353CC}">
                <c16:uniqueId val="{00000000-98E1-4323-8181-330382D539F4}"/>
              </c:ext>
            </c:extLst>
          </c:dPt>
          <c:dPt>
            <c:idx val="1"/>
            <c:invertIfNegative val="0"/>
            <c:bubble3D val="0"/>
            <c:extLst>
              <c:ext xmlns:c16="http://schemas.microsoft.com/office/drawing/2014/chart" uri="{C3380CC4-5D6E-409C-BE32-E72D297353CC}">
                <c16:uniqueId val="{00000001-98E1-4323-8181-330382D539F4}"/>
              </c:ext>
            </c:extLst>
          </c:dPt>
          <c:dPt>
            <c:idx val="2"/>
            <c:invertIfNegative val="0"/>
            <c:bubble3D val="0"/>
            <c:extLst>
              <c:ext xmlns:c16="http://schemas.microsoft.com/office/drawing/2014/chart" uri="{C3380CC4-5D6E-409C-BE32-E72D297353CC}">
                <c16:uniqueId val="{00000002-98E1-4323-8181-330382D539F4}"/>
              </c:ext>
            </c:extLst>
          </c:dPt>
          <c:dPt>
            <c:idx val="3"/>
            <c:invertIfNegative val="0"/>
            <c:bubble3D val="0"/>
            <c:extLst>
              <c:ext xmlns:c16="http://schemas.microsoft.com/office/drawing/2014/chart" uri="{C3380CC4-5D6E-409C-BE32-E72D297353CC}">
                <c16:uniqueId val="{00000003-98E1-4323-8181-330382D539F4}"/>
              </c:ext>
            </c:extLst>
          </c:dPt>
          <c:dPt>
            <c:idx val="4"/>
            <c:invertIfNegative val="0"/>
            <c:bubble3D val="0"/>
            <c:extLst>
              <c:ext xmlns:c16="http://schemas.microsoft.com/office/drawing/2014/chart" uri="{C3380CC4-5D6E-409C-BE32-E72D297353CC}">
                <c16:uniqueId val="{00000004-98E1-4323-8181-330382D539F4}"/>
              </c:ext>
            </c:extLst>
          </c:dPt>
          <c:dPt>
            <c:idx val="6"/>
            <c:invertIfNegative val="0"/>
            <c:bubble3D val="0"/>
            <c:extLst>
              <c:ext xmlns:c16="http://schemas.microsoft.com/office/drawing/2014/chart" uri="{C3380CC4-5D6E-409C-BE32-E72D297353CC}">
                <c16:uniqueId val="{00000005-98E1-4323-8181-330382D539F4}"/>
              </c:ext>
            </c:extLst>
          </c:dPt>
          <c:dPt>
            <c:idx val="10"/>
            <c:invertIfNegative val="0"/>
            <c:bubble3D val="0"/>
            <c:extLst>
              <c:ext xmlns:c16="http://schemas.microsoft.com/office/drawing/2014/chart" uri="{C3380CC4-5D6E-409C-BE32-E72D297353CC}">
                <c16:uniqueId val="{00000007-98E1-4323-8181-330382D539F4}"/>
              </c:ext>
            </c:extLst>
          </c:dPt>
          <c:dLbls>
            <c:dLbl>
              <c:idx val="10"/>
              <c:layout>
                <c:manualLayout>
                  <c:x val="-1.3383223602316053E-2"/>
                  <c:y val="1.09955043971196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8E1-4323-8181-330382D539F4}"/>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Sheet1!$A$3:$A$13</c:f>
              <c:numCache>
                <c:formatCode>General</c:formatCode>
                <c:ptCount val="11"/>
              </c:numCache>
            </c:numRef>
          </c:cat>
          <c:val>
            <c:numRef>
              <c:f>Sheet1!$B$3:$B$13</c:f>
              <c:numCache>
                <c:formatCode>General</c:formatCode>
                <c:ptCount val="11"/>
                <c:pt idx="0">
                  <c:v>26</c:v>
                </c:pt>
                <c:pt idx="1">
                  <c:v>22</c:v>
                </c:pt>
                <c:pt idx="2">
                  <c:v>8</c:v>
                </c:pt>
                <c:pt idx="3">
                  <c:v>6</c:v>
                </c:pt>
                <c:pt idx="4">
                  <c:v>6</c:v>
                </c:pt>
                <c:pt idx="5">
                  <c:v>5</c:v>
                </c:pt>
                <c:pt idx="6">
                  <c:v>5</c:v>
                </c:pt>
                <c:pt idx="7">
                  <c:v>5</c:v>
                </c:pt>
                <c:pt idx="8">
                  <c:v>5</c:v>
                </c:pt>
                <c:pt idx="9">
                  <c:v>4</c:v>
                </c:pt>
                <c:pt idx="10">
                  <c:v>60</c:v>
                </c:pt>
              </c:numCache>
            </c:numRef>
          </c:val>
          <c:extLst>
            <c:ext xmlns:c16="http://schemas.microsoft.com/office/drawing/2014/chart" uri="{C3380CC4-5D6E-409C-BE32-E72D297353CC}">
              <c16:uniqueId val="{00000008-98E1-4323-8181-330382D539F4}"/>
            </c:ext>
          </c:extLst>
        </c:ser>
        <c:ser>
          <c:idx val="0"/>
          <c:order val="1"/>
          <c:tx>
            <c:strRef>
              <c:f>Sheet1!$C$2</c:f>
              <c:strCache>
                <c:ptCount val="1"/>
              </c:strCache>
            </c:strRef>
          </c:tx>
          <c:spPr>
            <a:solidFill>
              <a:schemeClr val="accent5">
                <a:lumMod val="40000"/>
                <a:lumOff val="60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Sheet1!$A$3:$A$13</c:f>
              <c:numCache>
                <c:formatCode>General</c:formatCode>
                <c:ptCount val="11"/>
              </c:numCache>
            </c:numRef>
          </c:cat>
          <c:val>
            <c:numRef>
              <c:f>Sheet1!$C$3:$C$13</c:f>
              <c:numCache>
                <c:formatCode>General</c:formatCode>
                <c:ptCount val="11"/>
                <c:pt idx="0">
                  <c:v>32</c:v>
                </c:pt>
                <c:pt idx="1">
                  <c:v>27</c:v>
                </c:pt>
                <c:pt idx="2">
                  <c:v>18</c:v>
                </c:pt>
                <c:pt idx="3">
                  <c:v>11</c:v>
                </c:pt>
                <c:pt idx="4">
                  <c:v>9</c:v>
                </c:pt>
                <c:pt idx="5">
                  <c:v>13</c:v>
                </c:pt>
                <c:pt idx="6">
                  <c:v>7</c:v>
                </c:pt>
                <c:pt idx="7">
                  <c:v>6</c:v>
                </c:pt>
                <c:pt idx="8">
                  <c:v>3</c:v>
                </c:pt>
                <c:pt idx="9">
                  <c:v>7</c:v>
                </c:pt>
                <c:pt idx="10">
                  <c:v>51</c:v>
                </c:pt>
              </c:numCache>
            </c:numRef>
          </c:val>
          <c:extLst>
            <c:ext xmlns:c16="http://schemas.microsoft.com/office/drawing/2014/chart" uri="{C3380CC4-5D6E-409C-BE32-E72D297353CC}">
              <c16:uniqueId val="{00000009-98E1-4323-8181-330382D539F4}"/>
            </c:ext>
          </c:extLst>
        </c:ser>
        <c:dLbls>
          <c:showLegendKey val="0"/>
          <c:showVal val="0"/>
          <c:showCatName val="0"/>
          <c:showSerName val="0"/>
          <c:showPercent val="0"/>
          <c:showBubbleSize val="0"/>
        </c:dLbls>
        <c:gapWidth val="50"/>
        <c:axId val="495168192"/>
        <c:axId val="497459248"/>
      </c:barChart>
      <c:catAx>
        <c:axId val="495168192"/>
        <c:scaling>
          <c:orientation val="maxMin"/>
        </c:scaling>
        <c:delete val="1"/>
        <c:axPos val="l"/>
        <c:numFmt formatCode="General" sourceLinked="1"/>
        <c:majorTickMark val="out"/>
        <c:minorTickMark val="none"/>
        <c:tickLblPos val="nextTo"/>
        <c:crossAx val="497459248"/>
        <c:crosses val="autoZero"/>
        <c:auto val="1"/>
        <c:lblAlgn val="ctr"/>
        <c:lblOffset val="100"/>
        <c:noMultiLvlLbl val="0"/>
      </c:catAx>
      <c:valAx>
        <c:axId val="497459248"/>
        <c:scaling>
          <c:orientation val="minMax"/>
          <c:max val="60"/>
          <c:min val="0"/>
        </c:scaling>
        <c:delete val="1"/>
        <c:axPos val="t"/>
        <c:numFmt formatCode="General" sourceLinked="1"/>
        <c:majorTickMark val="out"/>
        <c:minorTickMark val="none"/>
        <c:tickLblPos val="nextTo"/>
        <c:crossAx val="495168192"/>
        <c:crosses val="autoZero"/>
        <c:crossBetween val="between"/>
      </c:valAx>
    </c:plotArea>
    <c:plotVisOnly val="1"/>
    <c:dispBlanksAs val="gap"/>
    <c:showDLblsOverMax val="0"/>
  </c:chart>
  <c:txPr>
    <a:bodyPr/>
    <a:lstStyle/>
    <a:p>
      <a:pPr>
        <a:defRPr sz="1400"/>
      </a:pPr>
      <a:endParaRPr lang="en-US"/>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4719844802008444E-3"/>
          <c:y val="2.1229547406665911E-2"/>
          <c:w val="0.77252865421214789"/>
          <c:h val="0.97877045259333406"/>
        </c:manualLayout>
      </c:layout>
      <c:barChart>
        <c:barDir val="bar"/>
        <c:grouping val="clustered"/>
        <c:varyColors val="0"/>
        <c:ser>
          <c:idx val="6"/>
          <c:order val="0"/>
          <c:tx>
            <c:strRef>
              <c:f>Sheet1!$B$2</c:f>
              <c:strCache>
                <c:ptCount val="1"/>
              </c:strCache>
            </c:strRef>
          </c:tx>
          <c:spPr>
            <a:solidFill>
              <a:schemeClr val="accent5"/>
            </a:solidFill>
          </c:spPr>
          <c:invertIfNegative val="0"/>
          <c:dPt>
            <c:idx val="0"/>
            <c:invertIfNegative val="0"/>
            <c:bubble3D val="0"/>
            <c:extLst>
              <c:ext xmlns:c16="http://schemas.microsoft.com/office/drawing/2014/chart" uri="{C3380CC4-5D6E-409C-BE32-E72D297353CC}">
                <c16:uniqueId val="{00000000-98E1-4323-8181-330382D539F4}"/>
              </c:ext>
            </c:extLst>
          </c:dPt>
          <c:dPt>
            <c:idx val="1"/>
            <c:invertIfNegative val="0"/>
            <c:bubble3D val="0"/>
            <c:extLst>
              <c:ext xmlns:c16="http://schemas.microsoft.com/office/drawing/2014/chart" uri="{C3380CC4-5D6E-409C-BE32-E72D297353CC}">
                <c16:uniqueId val="{00000001-98E1-4323-8181-330382D539F4}"/>
              </c:ext>
            </c:extLst>
          </c:dPt>
          <c:dPt>
            <c:idx val="2"/>
            <c:invertIfNegative val="0"/>
            <c:bubble3D val="0"/>
            <c:extLst>
              <c:ext xmlns:c16="http://schemas.microsoft.com/office/drawing/2014/chart" uri="{C3380CC4-5D6E-409C-BE32-E72D297353CC}">
                <c16:uniqueId val="{00000002-98E1-4323-8181-330382D539F4}"/>
              </c:ext>
            </c:extLst>
          </c:dPt>
          <c:dPt>
            <c:idx val="3"/>
            <c:invertIfNegative val="0"/>
            <c:bubble3D val="0"/>
            <c:extLst>
              <c:ext xmlns:c16="http://schemas.microsoft.com/office/drawing/2014/chart" uri="{C3380CC4-5D6E-409C-BE32-E72D297353CC}">
                <c16:uniqueId val="{00000003-98E1-4323-8181-330382D539F4}"/>
              </c:ext>
            </c:extLst>
          </c:dPt>
          <c:dPt>
            <c:idx val="4"/>
            <c:invertIfNegative val="0"/>
            <c:bubble3D val="0"/>
            <c:extLst>
              <c:ext xmlns:c16="http://schemas.microsoft.com/office/drawing/2014/chart" uri="{C3380CC4-5D6E-409C-BE32-E72D297353CC}">
                <c16:uniqueId val="{00000004-98E1-4323-8181-330382D539F4}"/>
              </c:ext>
            </c:extLst>
          </c:dPt>
          <c:dPt>
            <c:idx val="6"/>
            <c:invertIfNegative val="0"/>
            <c:bubble3D val="0"/>
            <c:extLst>
              <c:ext xmlns:c16="http://schemas.microsoft.com/office/drawing/2014/chart" uri="{C3380CC4-5D6E-409C-BE32-E72D297353CC}">
                <c16:uniqueId val="{00000005-98E1-4323-8181-330382D539F4}"/>
              </c:ext>
            </c:extLst>
          </c:dPt>
          <c:dPt>
            <c:idx val="10"/>
            <c:invertIfNegative val="0"/>
            <c:bubble3D val="0"/>
            <c:extLst>
              <c:ext xmlns:c16="http://schemas.microsoft.com/office/drawing/2014/chart" uri="{C3380CC4-5D6E-409C-BE32-E72D297353CC}">
                <c16:uniqueId val="{00000007-98E1-4323-8181-330382D539F4}"/>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Sheet1!$A$3:$A$9</c:f>
              <c:numCache>
                <c:formatCode>General</c:formatCode>
                <c:ptCount val="7"/>
              </c:numCache>
            </c:numRef>
          </c:cat>
          <c:val>
            <c:numRef>
              <c:f>Sheet1!$B$3:$B$9</c:f>
              <c:numCache>
                <c:formatCode>General</c:formatCode>
                <c:ptCount val="7"/>
                <c:pt idx="0">
                  <c:v>12</c:v>
                </c:pt>
                <c:pt idx="1">
                  <c:v>7</c:v>
                </c:pt>
                <c:pt idx="2">
                  <c:v>6</c:v>
                </c:pt>
                <c:pt idx="3">
                  <c:v>6</c:v>
                </c:pt>
                <c:pt idx="4">
                  <c:v>5</c:v>
                </c:pt>
                <c:pt idx="5">
                  <c:v>1</c:v>
                </c:pt>
                <c:pt idx="6">
                  <c:v>78</c:v>
                </c:pt>
              </c:numCache>
            </c:numRef>
          </c:val>
          <c:extLst>
            <c:ext xmlns:c16="http://schemas.microsoft.com/office/drawing/2014/chart" uri="{C3380CC4-5D6E-409C-BE32-E72D297353CC}">
              <c16:uniqueId val="{00000008-98E1-4323-8181-330382D539F4}"/>
            </c:ext>
          </c:extLst>
        </c:ser>
        <c:ser>
          <c:idx val="0"/>
          <c:order val="1"/>
          <c:tx>
            <c:strRef>
              <c:f>Sheet1!$C$2</c:f>
              <c:strCache>
                <c:ptCount val="1"/>
              </c:strCache>
            </c:strRef>
          </c:tx>
          <c:spPr>
            <a:solidFill>
              <a:schemeClr val="accent5">
                <a:lumMod val="40000"/>
                <a:lumOff val="60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Sheet1!$A$3:$A$9</c:f>
              <c:numCache>
                <c:formatCode>General</c:formatCode>
                <c:ptCount val="7"/>
              </c:numCache>
            </c:numRef>
          </c:cat>
          <c:val>
            <c:numRef>
              <c:f>Sheet1!$C$3:$C$9</c:f>
              <c:numCache>
                <c:formatCode>General</c:formatCode>
                <c:ptCount val="7"/>
                <c:pt idx="0">
                  <c:v>21</c:v>
                </c:pt>
                <c:pt idx="1">
                  <c:v>13</c:v>
                </c:pt>
                <c:pt idx="2">
                  <c:v>10</c:v>
                </c:pt>
                <c:pt idx="3">
                  <c:v>9</c:v>
                </c:pt>
                <c:pt idx="4">
                  <c:v>6</c:v>
                </c:pt>
                <c:pt idx="5">
                  <c:v>2</c:v>
                </c:pt>
                <c:pt idx="6">
                  <c:v>70</c:v>
                </c:pt>
              </c:numCache>
            </c:numRef>
          </c:val>
          <c:extLst>
            <c:ext xmlns:c16="http://schemas.microsoft.com/office/drawing/2014/chart" uri="{C3380CC4-5D6E-409C-BE32-E72D297353CC}">
              <c16:uniqueId val="{00000009-98E1-4323-8181-330382D539F4}"/>
            </c:ext>
          </c:extLst>
        </c:ser>
        <c:dLbls>
          <c:showLegendKey val="0"/>
          <c:showVal val="0"/>
          <c:showCatName val="0"/>
          <c:showSerName val="0"/>
          <c:showPercent val="0"/>
          <c:showBubbleSize val="0"/>
        </c:dLbls>
        <c:gapWidth val="50"/>
        <c:axId val="495168192"/>
        <c:axId val="497459248"/>
      </c:barChart>
      <c:catAx>
        <c:axId val="495168192"/>
        <c:scaling>
          <c:orientation val="maxMin"/>
        </c:scaling>
        <c:delete val="1"/>
        <c:axPos val="l"/>
        <c:numFmt formatCode="General" sourceLinked="1"/>
        <c:majorTickMark val="out"/>
        <c:minorTickMark val="none"/>
        <c:tickLblPos val="nextTo"/>
        <c:crossAx val="497459248"/>
        <c:crosses val="autoZero"/>
        <c:auto val="1"/>
        <c:lblAlgn val="ctr"/>
        <c:lblOffset val="100"/>
        <c:noMultiLvlLbl val="0"/>
      </c:catAx>
      <c:valAx>
        <c:axId val="497459248"/>
        <c:scaling>
          <c:orientation val="minMax"/>
          <c:max val="75"/>
          <c:min val="0"/>
        </c:scaling>
        <c:delete val="1"/>
        <c:axPos val="t"/>
        <c:numFmt formatCode="General" sourceLinked="1"/>
        <c:majorTickMark val="out"/>
        <c:minorTickMark val="none"/>
        <c:tickLblPos val="nextTo"/>
        <c:crossAx val="495168192"/>
        <c:crosses val="autoZero"/>
        <c:crossBetween val="between"/>
      </c:valAx>
    </c:plotArea>
    <c:plotVisOnly val="1"/>
    <c:dispBlanksAs val="gap"/>
    <c:showDLblsOverMax val="0"/>
  </c:chart>
  <c:txPr>
    <a:bodyPr/>
    <a:lstStyle/>
    <a:p>
      <a:pPr>
        <a:defRPr sz="14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0.10794298926521607"/>
          <c:w val="1"/>
          <c:h val="0.86965376782077397"/>
        </c:manualLayout>
      </c:layout>
      <c:barChart>
        <c:barDir val="col"/>
        <c:grouping val="percentStacked"/>
        <c:varyColors val="0"/>
        <c:ser>
          <c:idx val="0"/>
          <c:order val="0"/>
          <c:tx>
            <c:strRef>
              <c:f>Sheet1!$A$2</c:f>
              <c:strCache>
                <c:ptCount val="1"/>
              </c:strCache>
            </c:strRef>
          </c:tx>
          <c:spPr>
            <a:solidFill>
              <a:schemeClr val="accent3">
                <a:lumMod val="20000"/>
                <a:lumOff val="80000"/>
              </a:schemeClr>
            </a:solidFill>
            <a:ln w="12664">
              <a:noFill/>
              <a:prstDash val="solid"/>
            </a:ln>
          </c:spPr>
          <c:invertIfNegative val="0"/>
          <c:dPt>
            <c:idx val="0"/>
            <c:invertIfNegative val="0"/>
            <c:bubble3D val="0"/>
            <c:extLst>
              <c:ext xmlns:c16="http://schemas.microsoft.com/office/drawing/2014/chart" uri="{C3380CC4-5D6E-409C-BE32-E72D297353CC}">
                <c16:uniqueId val="{00000001-68F7-4347-A2CB-29815B7642FD}"/>
              </c:ext>
            </c:extLst>
          </c:dPt>
          <c:dPt>
            <c:idx val="1"/>
            <c:invertIfNegative val="0"/>
            <c:bubble3D val="0"/>
            <c:extLst>
              <c:ext xmlns:c16="http://schemas.microsoft.com/office/drawing/2014/chart" uri="{C3380CC4-5D6E-409C-BE32-E72D297353CC}">
                <c16:uniqueId val="{00000003-68F7-4347-A2CB-29815B7642FD}"/>
              </c:ext>
            </c:extLst>
          </c:dPt>
          <c:dPt>
            <c:idx val="3"/>
            <c:invertIfNegative val="0"/>
            <c:bubble3D val="0"/>
            <c:extLst>
              <c:ext xmlns:c16="http://schemas.microsoft.com/office/drawing/2014/chart" uri="{C3380CC4-5D6E-409C-BE32-E72D297353CC}">
                <c16:uniqueId val="{00000007-68F7-4347-A2CB-29815B7642FD}"/>
              </c:ext>
            </c:extLst>
          </c:dPt>
          <c:dPt>
            <c:idx val="4"/>
            <c:invertIfNegative val="0"/>
            <c:bubble3D val="0"/>
            <c:extLst>
              <c:ext xmlns:c16="http://schemas.microsoft.com/office/drawing/2014/chart" uri="{C3380CC4-5D6E-409C-BE32-E72D297353CC}">
                <c16:uniqueId val="{00000009-68F7-4347-A2CB-29815B7642FD}"/>
              </c:ext>
            </c:extLst>
          </c:dPt>
          <c:dPt>
            <c:idx val="5"/>
            <c:invertIfNegative val="0"/>
            <c:bubble3D val="0"/>
            <c:extLst>
              <c:ext xmlns:c16="http://schemas.microsoft.com/office/drawing/2014/chart" uri="{C3380CC4-5D6E-409C-BE32-E72D297353CC}">
                <c16:uniqueId val="{0000000B-68F7-4347-A2CB-29815B7642FD}"/>
              </c:ext>
            </c:extLst>
          </c:dPt>
          <c:dPt>
            <c:idx val="6"/>
            <c:invertIfNegative val="0"/>
            <c:bubble3D val="0"/>
            <c:extLst>
              <c:ext xmlns:c16="http://schemas.microsoft.com/office/drawing/2014/chart" uri="{C3380CC4-5D6E-409C-BE32-E72D297353CC}">
                <c16:uniqueId val="{0000000D-68F7-4347-A2CB-29815B7642FD}"/>
              </c:ext>
            </c:extLst>
          </c:dPt>
          <c:dPt>
            <c:idx val="8"/>
            <c:invertIfNegative val="0"/>
            <c:bubble3D val="0"/>
            <c:spPr>
              <a:solidFill>
                <a:schemeClr val="accent3">
                  <a:lumMod val="20000"/>
                  <a:lumOff val="80000"/>
                </a:schemeClr>
              </a:solidFill>
              <a:ln w="12664">
                <a:noFill/>
                <a:prstDash val="solid"/>
              </a:ln>
            </c:spPr>
            <c:extLst>
              <c:ext xmlns:c16="http://schemas.microsoft.com/office/drawing/2014/chart" uri="{C3380CC4-5D6E-409C-BE32-E72D297353CC}">
                <c16:uniqueId val="{0000000F-68F7-4347-A2CB-29815B7642FD}"/>
              </c:ext>
            </c:extLst>
          </c:dPt>
          <c:dLbls>
            <c:spPr>
              <a:noFill/>
              <a:ln>
                <a:noFill/>
              </a:ln>
              <a:effectLst/>
            </c:spPr>
            <c:txPr>
              <a:bodyPr wrap="square" lIns="38100" tIns="19050" rIns="38100" bIns="19050" anchor="ctr">
                <a:spAutoFit/>
              </a:bodyPr>
              <a:lstStyle/>
              <a:p>
                <a:pPr>
                  <a:defRPr>
                    <a:latin typeface="+mn-lt"/>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Sheet1!$B$1:$C$1</c:f>
              <c:numCache>
                <c:formatCode>General</c:formatCode>
                <c:ptCount val="2"/>
              </c:numCache>
            </c:numRef>
          </c:cat>
          <c:val>
            <c:numRef>
              <c:f>Sheet1!$B$2:$C$2</c:f>
              <c:numCache>
                <c:formatCode>General</c:formatCode>
                <c:ptCount val="2"/>
                <c:pt idx="0">
                  <c:v>37</c:v>
                </c:pt>
                <c:pt idx="1">
                  <c:v>43</c:v>
                </c:pt>
              </c:numCache>
            </c:numRef>
          </c:val>
          <c:extLst>
            <c:ext xmlns:c16="http://schemas.microsoft.com/office/drawing/2014/chart" uri="{C3380CC4-5D6E-409C-BE32-E72D297353CC}">
              <c16:uniqueId val="{00000010-68F7-4347-A2CB-29815B7642FD}"/>
            </c:ext>
          </c:extLst>
        </c:ser>
        <c:ser>
          <c:idx val="1"/>
          <c:order val="1"/>
          <c:tx>
            <c:strRef>
              <c:f>Sheet1!$A$3</c:f>
              <c:strCache>
                <c:ptCount val="1"/>
              </c:strCache>
            </c:strRef>
          </c:tx>
          <c:spPr>
            <a:solidFill>
              <a:schemeClr val="accent3">
                <a:lumMod val="40000"/>
                <a:lumOff val="60000"/>
              </a:schemeClr>
            </a:solidFill>
            <a:ln w="12664">
              <a:noFill/>
              <a:prstDash val="solid"/>
            </a:ln>
          </c:spPr>
          <c:invertIfNegative val="0"/>
          <c:dPt>
            <c:idx val="0"/>
            <c:invertIfNegative val="0"/>
            <c:bubble3D val="0"/>
            <c:extLst>
              <c:ext xmlns:c16="http://schemas.microsoft.com/office/drawing/2014/chart" uri="{C3380CC4-5D6E-409C-BE32-E72D297353CC}">
                <c16:uniqueId val="{00000012-68F7-4347-A2CB-29815B7642FD}"/>
              </c:ext>
            </c:extLst>
          </c:dPt>
          <c:dPt>
            <c:idx val="1"/>
            <c:invertIfNegative val="0"/>
            <c:bubble3D val="0"/>
            <c:extLst>
              <c:ext xmlns:c16="http://schemas.microsoft.com/office/drawing/2014/chart" uri="{C3380CC4-5D6E-409C-BE32-E72D297353CC}">
                <c16:uniqueId val="{00000014-68F7-4347-A2CB-29815B7642FD}"/>
              </c:ext>
            </c:extLst>
          </c:dPt>
          <c:dPt>
            <c:idx val="3"/>
            <c:invertIfNegative val="0"/>
            <c:bubble3D val="0"/>
            <c:extLst>
              <c:ext xmlns:c16="http://schemas.microsoft.com/office/drawing/2014/chart" uri="{C3380CC4-5D6E-409C-BE32-E72D297353CC}">
                <c16:uniqueId val="{00000018-68F7-4347-A2CB-29815B7642FD}"/>
              </c:ext>
            </c:extLst>
          </c:dPt>
          <c:dPt>
            <c:idx val="4"/>
            <c:invertIfNegative val="0"/>
            <c:bubble3D val="0"/>
            <c:extLst>
              <c:ext xmlns:c16="http://schemas.microsoft.com/office/drawing/2014/chart" uri="{C3380CC4-5D6E-409C-BE32-E72D297353CC}">
                <c16:uniqueId val="{0000001A-68F7-4347-A2CB-29815B7642FD}"/>
              </c:ext>
            </c:extLst>
          </c:dPt>
          <c:dPt>
            <c:idx val="5"/>
            <c:invertIfNegative val="0"/>
            <c:bubble3D val="0"/>
            <c:extLst>
              <c:ext xmlns:c16="http://schemas.microsoft.com/office/drawing/2014/chart" uri="{C3380CC4-5D6E-409C-BE32-E72D297353CC}">
                <c16:uniqueId val="{0000001C-68F7-4347-A2CB-29815B7642FD}"/>
              </c:ext>
            </c:extLst>
          </c:dPt>
          <c:dPt>
            <c:idx val="6"/>
            <c:invertIfNegative val="0"/>
            <c:bubble3D val="0"/>
            <c:extLst>
              <c:ext xmlns:c16="http://schemas.microsoft.com/office/drawing/2014/chart" uri="{C3380CC4-5D6E-409C-BE32-E72D297353CC}">
                <c16:uniqueId val="{0000001D-68F7-4347-A2CB-29815B7642FD}"/>
              </c:ext>
            </c:extLst>
          </c:dPt>
          <c:dPt>
            <c:idx val="8"/>
            <c:invertIfNegative val="0"/>
            <c:bubble3D val="0"/>
            <c:extLst>
              <c:ext xmlns:c16="http://schemas.microsoft.com/office/drawing/2014/chart" uri="{C3380CC4-5D6E-409C-BE32-E72D297353CC}">
                <c16:uniqueId val="{0000001E-68F7-4347-A2CB-29815B7642FD}"/>
              </c:ext>
            </c:extLst>
          </c:dPt>
          <c:dLbls>
            <c:spPr>
              <a:noFill/>
              <a:ln>
                <a:noFill/>
              </a:ln>
              <a:effectLst/>
            </c:spPr>
            <c:txPr>
              <a:bodyPr wrap="square" lIns="38100" tIns="19050" rIns="38100" bIns="19050" anchor="ctr">
                <a:spAutoFit/>
              </a:bodyPr>
              <a:lstStyle/>
              <a:p>
                <a:pPr>
                  <a:defRPr>
                    <a:latin typeface="+mn-lt"/>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Sheet1!$B$1:$C$1</c:f>
              <c:numCache>
                <c:formatCode>General</c:formatCode>
                <c:ptCount val="2"/>
              </c:numCache>
            </c:numRef>
          </c:cat>
          <c:val>
            <c:numRef>
              <c:f>Sheet1!$B$3:$C$3</c:f>
              <c:numCache>
                <c:formatCode>General</c:formatCode>
                <c:ptCount val="2"/>
                <c:pt idx="0">
                  <c:v>19</c:v>
                </c:pt>
                <c:pt idx="1">
                  <c:v>8</c:v>
                </c:pt>
              </c:numCache>
            </c:numRef>
          </c:val>
          <c:extLst>
            <c:ext xmlns:c16="http://schemas.microsoft.com/office/drawing/2014/chart" uri="{C3380CC4-5D6E-409C-BE32-E72D297353CC}">
              <c16:uniqueId val="{0000001F-68F7-4347-A2CB-29815B7642FD}"/>
            </c:ext>
          </c:extLst>
        </c:ser>
        <c:ser>
          <c:idx val="2"/>
          <c:order val="2"/>
          <c:tx>
            <c:strRef>
              <c:f>Sheet1!$A$4</c:f>
              <c:strCache>
                <c:ptCount val="1"/>
              </c:strCache>
            </c:strRef>
          </c:tx>
          <c:spPr>
            <a:solidFill>
              <a:schemeClr val="accent3">
                <a:lumMod val="60000"/>
                <a:lumOff val="40000"/>
              </a:schemeClr>
            </a:solidFill>
          </c:spPr>
          <c:invertIfNegative val="0"/>
          <c:dPt>
            <c:idx val="1"/>
            <c:invertIfNegative val="0"/>
            <c:bubble3D val="0"/>
            <c:extLst>
              <c:ext xmlns:c16="http://schemas.microsoft.com/office/drawing/2014/chart" uri="{C3380CC4-5D6E-409C-BE32-E72D297353CC}">
                <c16:uniqueId val="{00000021-0DF4-4CE2-949C-7DE8A235CBCF}"/>
              </c:ext>
            </c:extLst>
          </c:dPt>
          <c:dLbls>
            <c:spPr>
              <a:noFill/>
              <a:ln>
                <a:noFill/>
              </a:ln>
              <a:effectLst/>
            </c:spPr>
            <c:txPr>
              <a:bodyPr wrap="square" lIns="38100" tIns="19050" rIns="38100" bIns="19050" anchor="ctr">
                <a:spAutoFit/>
              </a:bodyPr>
              <a:lstStyle/>
              <a:p>
                <a:pPr>
                  <a:defRPr>
                    <a:latin typeface="+mn-lt"/>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Sheet1!$B$1:$C$1</c:f>
              <c:numCache>
                <c:formatCode>General</c:formatCode>
                <c:ptCount val="2"/>
              </c:numCache>
            </c:numRef>
          </c:cat>
          <c:val>
            <c:numRef>
              <c:f>Sheet1!$B$4:$C$4</c:f>
              <c:numCache>
                <c:formatCode>General</c:formatCode>
                <c:ptCount val="2"/>
                <c:pt idx="0">
                  <c:v>6</c:v>
                </c:pt>
                <c:pt idx="1">
                  <c:v>10</c:v>
                </c:pt>
              </c:numCache>
            </c:numRef>
          </c:val>
          <c:extLst>
            <c:ext xmlns:c16="http://schemas.microsoft.com/office/drawing/2014/chart" uri="{C3380CC4-5D6E-409C-BE32-E72D297353CC}">
              <c16:uniqueId val="{00000034-5278-4370-9B46-B723A1B4353A}"/>
            </c:ext>
          </c:extLst>
        </c:ser>
        <c:ser>
          <c:idx val="3"/>
          <c:order val="3"/>
          <c:tx>
            <c:strRef>
              <c:f>Sheet1!$A$5</c:f>
              <c:strCache>
                <c:ptCount val="1"/>
              </c:strCache>
            </c:strRef>
          </c:tx>
          <c:spPr>
            <a:solidFill>
              <a:schemeClr val="accent3"/>
            </a:solidFill>
          </c:spPr>
          <c:invertIfNegative val="0"/>
          <c:dPt>
            <c:idx val="0"/>
            <c:invertIfNegative val="0"/>
            <c:bubble3D val="0"/>
            <c:extLst>
              <c:ext xmlns:c16="http://schemas.microsoft.com/office/drawing/2014/chart" uri="{C3380CC4-5D6E-409C-BE32-E72D297353CC}">
                <c16:uniqueId val="{00000020-277D-4AEC-89A7-55B940DD61B8}"/>
              </c:ext>
            </c:extLst>
          </c:dPt>
          <c:dPt>
            <c:idx val="1"/>
            <c:invertIfNegative val="0"/>
            <c:bubble3D val="0"/>
            <c:extLst>
              <c:ext xmlns:c16="http://schemas.microsoft.com/office/drawing/2014/chart" uri="{C3380CC4-5D6E-409C-BE32-E72D297353CC}">
                <c16:uniqueId val="{00000020-0DF4-4CE2-949C-7DE8A235CBCF}"/>
              </c:ext>
            </c:extLst>
          </c:dPt>
          <c:dLbls>
            <c:spPr>
              <a:noFill/>
              <a:ln>
                <a:noFill/>
              </a:ln>
              <a:effectLst/>
            </c:spPr>
            <c:txPr>
              <a:bodyPr wrap="square" lIns="38100" tIns="19050" rIns="38100" bIns="19050" anchor="ctr">
                <a:spAutoFit/>
              </a:bodyPr>
              <a:lstStyle/>
              <a:p>
                <a:pPr>
                  <a:defRPr>
                    <a:solidFill>
                      <a:schemeClr val="bg1"/>
                    </a:solidFill>
                    <a:latin typeface="+mn-lt"/>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Sheet1!$B$1:$C$1</c:f>
              <c:numCache>
                <c:formatCode>General</c:formatCode>
                <c:ptCount val="2"/>
              </c:numCache>
            </c:numRef>
          </c:cat>
          <c:val>
            <c:numRef>
              <c:f>Sheet1!$B$5:$C$5</c:f>
              <c:numCache>
                <c:formatCode>General</c:formatCode>
                <c:ptCount val="2"/>
                <c:pt idx="0">
                  <c:v>12</c:v>
                </c:pt>
                <c:pt idx="1">
                  <c:v>9</c:v>
                </c:pt>
              </c:numCache>
            </c:numRef>
          </c:val>
          <c:extLst>
            <c:ext xmlns:c16="http://schemas.microsoft.com/office/drawing/2014/chart" uri="{C3380CC4-5D6E-409C-BE32-E72D297353CC}">
              <c16:uniqueId val="{00000035-5278-4370-9B46-B723A1B4353A}"/>
            </c:ext>
          </c:extLst>
        </c:ser>
        <c:ser>
          <c:idx val="4"/>
          <c:order val="4"/>
          <c:tx>
            <c:strRef>
              <c:f>Sheet1!$A$6</c:f>
              <c:strCache>
                <c:ptCount val="1"/>
              </c:strCache>
            </c:strRef>
          </c:tx>
          <c:spPr>
            <a:solidFill>
              <a:schemeClr val="accent3">
                <a:lumMod val="75000"/>
              </a:schemeClr>
            </a:solidFill>
          </c:spPr>
          <c:invertIfNegative val="0"/>
          <c:dPt>
            <c:idx val="0"/>
            <c:invertIfNegative val="0"/>
            <c:bubble3D val="0"/>
            <c:extLst>
              <c:ext xmlns:c16="http://schemas.microsoft.com/office/drawing/2014/chart" uri="{C3380CC4-5D6E-409C-BE32-E72D297353CC}">
                <c16:uniqueId val="{0000001F-277D-4AEC-89A7-55B940DD61B8}"/>
              </c:ext>
            </c:extLst>
          </c:dPt>
          <c:dLbls>
            <c:spPr>
              <a:noFill/>
              <a:ln>
                <a:noFill/>
              </a:ln>
              <a:effectLst/>
            </c:spPr>
            <c:txPr>
              <a:bodyPr wrap="square" lIns="38100" tIns="19050" rIns="38100" bIns="19050" anchor="ctr">
                <a:spAutoFit/>
              </a:bodyPr>
              <a:lstStyle/>
              <a:p>
                <a:pPr>
                  <a:defRPr>
                    <a:solidFill>
                      <a:schemeClr val="bg1"/>
                    </a:solidFill>
                    <a:latin typeface="+mn-lt"/>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Sheet1!$B$1:$C$1</c:f>
              <c:numCache>
                <c:formatCode>General</c:formatCode>
                <c:ptCount val="2"/>
              </c:numCache>
            </c:numRef>
          </c:cat>
          <c:val>
            <c:numRef>
              <c:f>Sheet1!$B$6:$C$6</c:f>
              <c:numCache>
                <c:formatCode>General</c:formatCode>
                <c:ptCount val="2"/>
                <c:pt idx="0">
                  <c:v>8</c:v>
                </c:pt>
                <c:pt idx="1">
                  <c:v>8</c:v>
                </c:pt>
              </c:numCache>
            </c:numRef>
          </c:val>
          <c:extLst>
            <c:ext xmlns:c16="http://schemas.microsoft.com/office/drawing/2014/chart" uri="{C3380CC4-5D6E-409C-BE32-E72D297353CC}">
              <c16:uniqueId val="{00000036-5278-4370-9B46-B723A1B4353A}"/>
            </c:ext>
          </c:extLst>
        </c:ser>
        <c:ser>
          <c:idx val="5"/>
          <c:order val="5"/>
          <c:tx>
            <c:strRef>
              <c:f>Sheet1!$A$7</c:f>
              <c:strCache>
                <c:ptCount val="1"/>
              </c:strCache>
            </c:strRef>
          </c:tx>
          <c:spPr>
            <a:solidFill>
              <a:schemeClr val="tx1">
                <a:lumMod val="20000"/>
                <a:lumOff val="80000"/>
              </a:schemeClr>
            </a:solidFill>
          </c:spPr>
          <c:invertIfNegative val="0"/>
          <c:dLbls>
            <c:spPr>
              <a:noFill/>
              <a:ln>
                <a:noFill/>
              </a:ln>
              <a:effectLst/>
            </c:spPr>
            <c:txPr>
              <a:bodyPr wrap="square" lIns="38100" tIns="19050" rIns="38100" bIns="19050" anchor="ctr">
                <a:spAutoFit/>
              </a:bodyPr>
              <a:lstStyle/>
              <a:p>
                <a:pPr>
                  <a:defRPr>
                    <a:latin typeface="+mn-lt"/>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Sheet1!$B$1:$C$1</c:f>
              <c:numCache>
                <c:formatCode>General</c:formatCode>
                <c:ptCount val="2"/>
              </c:numCache>
            </c:numRef>
          </c:cat>
          <c:val>
            <c:numRef>
              <c:f>Sheet1!$B$7:$C$7</c:f>
              <c:numCache>
                <c:formatCode>General</c:formatCode>
                <c:ptCount val="2"/>
                <c:pt idx="0">
                  <c:v>18</c:v>
                </c:pt>
                <c:pt idx="1">
                  <c:v>22</c:v>
                </c:pt>
              </c:numCache>
            </c:numRef>
          </c:val>
          <c:extLst>
            <c:ext xmlns:c16="http://schemas.microsoft.com/office/drawing/2014/chart" uri="{C3380CC4-5D6E-409C-BE32-E72D297353CC}">
              <c16:uniqueId val="{00000000-DD40-4EB8-8460-FC3E00EDB423}"/>
            </c:ext>
          </c:extLst>
        </c:ser>
        <c:dLbls>
          <c:dLblPos val="ctr"/>
          <c:showLegendKey val="0"/>
          <c:showVal val="1"/>
          <c:showCatName val="0"/>
          <c:showSerName val="0"/>
          <c:showPercent val="0"/>
          <c:showBubbleSize val="0"/>
        </c:dLbls>
        <c:gapWidth val="112"/>
        <c:overlap val="100"/>
        <c:axId val="494002824"/>
        <c:axId val="494008704"/>
      </c:barChart>
      <c:catAx>
        <c:axId val="494002824"/>
        <c:scaling>
          <c:orientation val="minMax"/>
        </c:scaling>
        <c:delete val="1"/>
        <c:axPos val="t"/>
        <c:numFmt formatCode="General" sourceLinked="1"/>
        <c:majorTickMark val="out"/>
        <c:minorTickMark val="none"/>
        <c:tickLblPos val="nextTo"/>
        <c:crossAx val="494008704"/>
        <c:crosses val="autoZero"/>
        <c:auto val="1"/>
        <c:lblAlgn val="ctr"/>
        <c:lblOffset val="100"/>
        <c:noMultiLvlLbl val="0"/>
      </c:catAx>
      <c:valAx>
        <c:axId val="494008704"/>
        <c:scaling>
          <c:orientation val="maxMin"/>
        </c:scaling>
        <c:delete val="1"/>
        <c:axPos val="l"/>
        <c:numFmt formatCode="0%" sourceLinked="1"/>
        <c:majorTickMark val="out"/>
        <c:minorTickMark val="none"/>
        <c:tickLblPos val="nextTo"/>
        <c:crossAx val="494002824"/>
        <c:crosses val="autoZero"/>
        <c:crossBetween val="between"/>
      </c:valAx>
      <c:spPr>
        <a:noFill/>
        <a:ln w="25400">
          <a:noFill/>
        </a:ln>
      </c:spPr>
    </c:plotArea>
    <c:plotVisOnly val="1"/>
    <c:dispBlanksAs val="gap"/>
    <c:showDLblsOverMax val="0"/>
  </c:chart>
  <c:spPr>
    <a:noFill/>
    <a:ln>
      <a:noFill/>
    </a:ln>
  </c:spPr>
  <c:txPr>
    <a:bodyPr/>
    <a:lstStyle/>
    <a:p>
      <a:pPr>
        <a:defRPr sz="1397" b="0" i="0" u="none" strike="noStrike" baseline="0">
          <a:solidFill>
            <a:schemeClr val="tx1"/>
          </a:solidFill>
          <a:latin typeface="Arial"/>
          <a:ea typeface="Arial"/>
          <a:cs typeface="Arial"/>
        </a:defRPr>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
          <c:y val="0.10794298926521607"/>
          <c:w val="1"/>
          <c:h val="0.86965376782077397"/>
        </c:manualLayout>
      </c:layout>
      <c:barChart>
        <c:barDir val="col"/>
        <c:grouping val="percentStacked"/>
        <c:varyColors val="0"/>
        <c:ser>
          <c:idx val="0"/>
          <c:order val="0"/>
          <c:tx>
            <c:strRef>
              <c:f>Sheet1!$A$2</c:f>
              <c:strCache>
                <c:ptCount val="1"/>
              </c:strCache>
            </c:strRef>
          </c:tx>
          <c:spPr>
            <a:solidFill>
              <a:schemeClr val="accent1">
                <a:tint val="50000"/>
              </a:schemeClr>
            </a:solidFill>
            <a:ln>
              <a:noFill/>
            </a:ln>
            <a:effectLst/>
          </c:spPr>
          <c:invertIfNegative val="0"/>
          <c:dPt>
            <c:idx val="0"/>
            <c:invertIfNegative val="0"/>
            <c:bubble3D val="0"/>
            <c:extLst>
              <c:ext xmlns:c16="http://schemas.microsoft.com/office/drawing/2014/chart" uri="{C3380CC4-5D6E-409C-BE32-E72D297353CC}">
                <c16:uniqueId val="{00000001-68F7-4347-A2CB-29815B7642FD}"/>
              </c:ext>
            </c:extLst>
          </c:dPt>
          <c:dPt>
            <c:idx val="1"/>
            <c:invertIfNegative val="0"/>
            <c:bubble3D val="0"/>
            <c:extLst>
              <c:ext xmlns:c16="http://schemas.microsoft.com/office/drawing/2014/chart" uri="{C3380CC4-5D6E-409C-BE32-E72D297353CC}">
                <c16:uniqueId val="{00000003-68F7-4347-A2CB-29815B7642FD}"/>
              </c:ext>
            </c:extLst>
          </c:dPt>
          <c:dPt>
            <c:idx val="3"/>
            <c:invertIfNegative val="0"/>
            <c:bubble3D val="0"/>
            <c:extLst>
              <c:ext xmlns:c16="http://schemas.microsoft.com/office/drawing/2014/chart" uri="{C3380CC4-5D6E-409C-BE32-E72D297353CC}">
                <c16:uniqueId val="{00000007-68F7-4347-A2CB-29815B7642FD}"/>
              </c:ext>
            </c:extLst>
          </c:dPt>
          <c:dPt>
            <c:idx val="4"/>
            <c:invertIfNegative val="0"/>
            <c:bubble3D val="0"/>
            <c:extLst>
              <c:ext xmlns:c16="http://schemas.microsoft.com/office/drawing/2014/chart" uri="{C3380CC4-5D6E-409C-BE32-E72D297353CC}">
                <c16:uniqueId val="{00000009-68F7-4347-A2CB-29815B7642FD}"/>
              </c:ext>
            </c:extLst>
          </c:dPt>
          <c:dPt>
            <c:idx val="5"/>
            <c:invertIfNegative val="0"/>
            <c:bubble3D val="0"/>
            <c:extLst>
              <c:ext xmlns:c16="http://schemas.microsoft.com/office/drawing/2014/chart" uri="{C3380CC4-5D6E-409C-BE32-E72D297353CC}">
                <c16:uniqueId val="{0000000B-68F7-4347-A2CB-29815B7642FD}"/>
              </c:ext>
            </c:extLst>
          </c:dPt>
          <c:dPt>
            <c:idx val="6"/>
            <c:invertIfNegative val="0"/>
            <c:bubble3D val="0"/>
            <c:extLst>
              <c:ext xmlns:c16="http://schemas.microsoft.com/office/drawing/2014/chart" uri="{C3380CC4-5D6E-409C-BE32-E72D297353CC}">
                <c16:uniqueId val="{0000000D-68F7-4347-A2CB-29815B7642FD}"/>
              </c:ext>
            </c:extLst>
          </c:dPt>
          <c:dPt>
            <c:idx val="8"/>
            <c:invertIfNegative val="0"/>
            <c:bubble3D val="0"/>
            <c:spPr>
              <a:solidFill>
                <a:schemeClr val="accent1">
                  <a:tint val="50000"/>
                </a:schemeClr>
              </a:solidFill>
              <a:ln>
                <a:noFill/>
              </a:ln>
              <a:effectLst/>
            </c:spPr>
            <c:extLst>
              <c:ext xmlns:c16="http://schemas.microsoft.com/office/drawing/2014/chart" uri="{C3380CC4-5D6E-409C-BE32-E72D297353CC}">
                <c16:uniqueId val="{0000000F-68F7-4347-A2CB-29815B7642FD}"/>
              </c:ext>
            </c:extLst>
          </c:dPt>
          <c:dLbls>
            <c:spPr>
              <a:noFill/>
              <a:ln>
                <a:noFill/>
              </a:ln>
              <a:effectLst/>
            </c:spPr>
            <c:txPr>
              <a:bodyPr rot="0" spcFirstLastPara="1" vertOverflow="ellipsis" vert="horz" wrap="square" lIns="38100" tIns="19050" rIns="38100" bIns="19050" anchor="ctr" anchorCtr="1">
                <a:spAutoFit/>
              </a:bodyPr>
              <a:lstStyle/>
              <a:p>
                <a:pPr>
                  <a:defRPr sz="1397" b="0" i="0" u="none" strike="noStrike" kern="1200" baseline="0">
                    <a:solidFill>
                      <a:schemeClr val="tx1"/>
                    </a:solidFill>
                    <a:latin typeface="+mn-lt"/>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Sheet1!$B$1:$C$1</c:f>
              <c:numCache>
                <c:formatCode>General</c:formatCode>
                <c:ptCount val="2"/>
              </c:numCache>
            </c:numRef>
          </c:cat>
          <c:val>
            <c:numRef>
              <c:f>Sheet1!$B$2:$C$2</c:f>
              <c:numCache>
                <c:formatCode>General</c:formatCode>
                <c:ptCount val="2"/>
                <c:pt idx="0">
                  <c:v>0</c:v>
                </c:pt>
                <c:pt idx="1">
                  <c:v>36</c:v>
                </c:pt>
              </c:numCache>
            </c:numRef>
          </c:val>
          <c:extLst>
            <c:ext xmlns:c16="http://schemas.microsoft.com/office/drawing/2014/chart" uri="{C3380CC4-5D6E-409C-BE32-E72D297353CC}">
              <c16:uniqueId val="{00000010-68F7-4347-A2CB-29815B7642FD}"/>
            </c:ext>
          </c:extLst>
        </c:ser>
        <c:ser>
          <c:idx val="1"/>
          <c:order val="1"/>
          <c:tx>
            <c:strRef>
              <c:f>Sheet1!$A$3</c:f>
              <c:strCache>
                <c:ptCount val="1"/>
              </c:strCache>
            </c:strRef>
          </c:tx>
          <c:spPr>
            <a:solidFill>
              <a:schemeClr val="accent1">
                <a:tint val="70000"/>
              </a:schemeClr>
            </a:solidFill>
            <a:ln>
              <a:noFill/>
            </a:ln>
            <a:effectLst/>
          </c:spPr>
          <c:invertIfNegative val="0"/>
          <c:dPt>
            <c:idx val="0"/>
            <c:invertIfNegative val="0"/>
            <c:bubble3D val="0"/>
            <c:extLst>
              <c:ext xmlns:c16="http://schemas.microsoft.com/office/drawing/2014/chart" uri="{C3380CC4-5D6E-409C-BE32-E72D297353CC}">
                <c16:uniqueId val="{00000012-68F7-4347-A2CB-29815B7642FD}"/>
              </c:ext>
            </c:extLst>
          </c:dPt>
          <c:dPt>
            <c:idx val="1"/>
            <c:invertIfNegative val="0"/>
            <c:bubble3D val="0"/>
            <c:extLst>
              <c:ext xmlns:c16="http://schemas.microsoft.com/office/drawing/2014/chart" uri="{C3380CC4-5D6E-409C-BE32-E72D297353CC}">
                <c16:uniqueId val="{00000014-68F7-4347-A2CB-29815B7642FD}"/>
              </c:ext>
            </c:extLst>
          </c:dPt>
          <c:dPt>
            <c:idx val="3"/>
            <c:invertIfNegative val="0"/>
            <c:bubble3D val="0"/>
            <c:extLst>
              <c:ext xmlns:c16="http://schemas.microsoft.com/office/drawing/2014/chart" uri="{C3380CC4-5D6E-409C-BE32-E72D297353CC}">
                <c16:uniqueId val="{00000018-68F7-4347-A2CB-29815B7642FD}"/>
              </c:ext>
            </c:extLst>
          </c:dPt>
          <c:dPt>
            <c:idx val="4"/>
            <c:invertIfNegative val="0"/>
            <c:bubble3D val="0"/>
            <c:extLst>
              <c:ext xmlns:c16="http://schemas.microsoft.com/office/drawing/2014/chart" uri="{C3380CC4-5D6E-409C-BE32-E72D297353CC}">
                <c16:uniqueId val="{0000001A-68F7-4347-A2CB-29815B7642FD}"/>
              </c:ext>
            </c:extLst>
          </c:dPt>
          <c:dPt>
            <c:idx val="5"/>
            <c:invertIfNegative val="0"/>
            <c:bubble3D val="0"/>
            <c:extLst>
              <c:ext xmlns:c16="http://schemas.microsoft.com/office/drawing/2014/chart" uri="{C3380CC4-5D6E-409C-BE32-E72D297353CC}">
                <c16:uniqueId val="{0000001C-68F7-4347-A2CB-29815B7642FD}"/>
              </c:ext>
            </c:extLst>
          </c:dPt>
          <c:dPt>
            <c:idx val="6"/>
            <c:invertIfNegative val="0"/>
            <c:bubble3D val="0"/>
            <c:extLst>
              <c:ext xmlns:c16="http://schemas.microsoft.com/office/drawing/2014/chart" uri="{C3380CC4-5D6E-409C-BE32-E72D297353CC}">
                <c16:uniqueId val="{0000001D-68F7-4347-A2CB-29815B7642FD}"/>
              </c:ext>
            </c:extLst>
          </c:dPt>
          <c:dPt>
            <c:idx val="8"/>
            <c:invertIfNegative val="0"/>
            <c:bubble3D val="0"/>
            <c:extLst>
              <c:ext xmlns:c16="http://schemas.microsoft.com/office/drawing/2014/chart" uri="{C3380CC4-5D6E-409C-BE32-E72D297353CC}">
                <c16:uniqueId val="{0000001E-68F7-4347-A2CB-29815B7642FD}"/>
              </c:ext>
            </c:extLst>
          </c:dPt>
          <c:dLbls>
            <c:spPr>
              <a:noFill/>
              <a:ln>
                <a:noFill/>
              </a:ln>
              <a:effectLst/>
            </c:spPr>
            <c:txPr>
              <a:bodyPr rot="0" spcFirstLastPara="1" vertOverflow="ellipsis" vert="horz" wrap="square" lIns="38100" tIns="19050" rIns="38100" bIns="19050" anchor="ctr" anchorCtr="1">
                <a:spAutoFit/>
              </a:bodyPr>
              <a:lstStyle/>
              <a:p>
                <a:pPr>
                  <a:defRPr sz="1397" b="0" i="0" u="none" strike="noStrike" kern="1200" baseline="0">
                    <a:solidFill>
                      <a:schemeClr val="tx1"/>
                    </a:solidFill>
                    <a:latin typeface="+mn-lt"/>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Sheet1!$B$1:$C$1</c:f>
              <c:numCache>
                <c:formatCode>General</c:formatCode>
                <c:ptCount val="2"/>
              </c:numCache>
            </c:numRef>
          </c:cat>
          <c:val>
            <c:numRef>
              <c:f>Sheet1!$B$3:$C$3</c:f>
              <c:numCache>
                <c:formatCode>General</c:formatCode>
                <c:ptCount val="2"/>
                <c:pt idx="0">
                  <c:v>0</c:v>
                </c:pt>
                <c:pt idx="1">
                  <c:v>7</c:v>
                </c:pt>
              </c:numCache>
            </c:numRef>
          </c:val>
          <c:extLst>
            <c:ext xmlns:c16="http://schemas.microsoft.com/office/drawing/2014/chart" uri="{C3380CC4-5D6E-409C-BE32-E72D297353CC}">
              <c16:uniqueId val="{0000001F-68F7-4347-A2CB-29815B7642FD}"/>
            </c:ext>
          </c:extLst>
        </c:ser>
        <c:ser>
          <c:idx val="2"/>
          <c:order val="2"/>
          <c:tx>
            <c:strRef>
              <c:f>Sheet1!$A$4</c:f>
              <c:strCache>
                <c:ptCount val="1"/>
              </c:strCache>
            </c:strRef>
          </c:tx>
          <c:spPr>
            <a:solidFill>
              <a:schemeClr val="accent1">
                <a:tint val="90000"/>
              </a:schemeClr>
            </a:solidFill>
            <a:ln>
              <a:noFill/>
            </a:ln>
            <a:effectLst/>
          </c:spPr>
          <c:invertIfNegative val="0"/>
          <c:dPt>
            <c:idx val="1"/>
            <c:invertIfNegative val="0"/>
            <c:bubble3D val="0"/>
            <c:extLst>
              <c:ext xmlns:c16="http://schemas.microsoft.com/office/drawing/2014/chart" uri="{C3380CC4-5D6E-409C-BE32-E72D297353CC}">
                <c16:uniqueId val="{00000021-0DF4-4CE2-949C-7DE8A235CBCF}"/>
              </c:ext>
            </c:extLst>
          </c:dPt>
          <c:dLbls>
            <c:spPr>
              <a:noFill/>
              <a:ln>
                <a:noFill/>
              </a:ln>
              <a:effectLst/>
            </c:spPr>
            <c:txPr>
              <a:bodyPr rot="0" spcFirstLastPara="1" vertOverflow="ellipsis" vert="horz" wrap="square" lIns="38100" tIns="19050" rIns="38100" bIns="19050" anchor="ctr" anchorCtr="1">
                <a:spAutoFit/>
              </a:bodyPr>
              <a:lstStyle/>
              <a:p>
                <a:pPr>
                  <a:defRPr sz="1397" b="0" i="0" u="none" strike="noStrike" kern="1200" baseline="0">
                    <a:solidFill>
                      <a:schemeClr val="tx1"/>
                    </a:solidFill>
                    <a:latin typeface="+mn-lt"/>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Sheet1!$B$1:$C$1</c:f>
              <c:numCache>
                <c:formatCode>General</c:formatCode>
                <c:ptCount val="2"/>
              </c:numCache>
            </c:numRef>
          </c:cat>
          <c:val>
            <c:numRef>
              <c:f>Sheet1!$B$4:$C$4</c:f>
              <c:numCache>
                <c:formatCode>General</c:formatCode>
                <c:ptCount val="2"/>
                <c:pt idx="1">
                  <c:v>12</c:v>
                </c:pt>
              </c:numCache>
            </c:numRef>
          </c:val>
          <c:extLst>
            <c:ext xmlns:c16="http://schemas.microsoft.com/office/drawing/2014/chart" uri="{C3380CC4-5D6E-409C-BE32-E72D297353CC}">
              <c16:uniqueId val="{00000034-5278-4370-9B46-B723A1B4353A}"/>
            </c:ext>
          </c:extLst>
        </c:ser>
        <c:ser>
          <c:idx val="3"/>
          <c:order val="3"/>
          <c:tx>
            <c:strRef>
              <c:f>Sheet1!$A$5</c:f>
              <c:strCache>
                <c:ptCount val="1"/>
              </c:strCache>
            </c:strRef>
          </c:tx>
          <c:spPr>
            <a:solidFill>
              <a:schemeClr val="accent1">
                <a:shade val="90000"/>
              </a:schemeClr>
            </a:solidFill>
            <a:ln>
              <a:noFill/>
            </a:ln>
            <a:effectLst/>
          </c:spPr>
          <c:invertIfNegative val="0"/>
          <c:dPt>
            <c:idx val="0"/>
            <c:invertIfNegative val="0"/>
            <c:bubble3D val="0"/>
            <c:extLst>
              <c:ext xmlns:c16="http://schemas.microsoft.com/office/drawing/2014/chart" uri="{C3380CC4-5D6E-409C-BE32-E72D297353CC}">
                <c16:uniqueId val="{00000020-277D-4AEC-89A7-55B940DD61B8}"/>
              </c:ext>
            </c:extLst>
          </c:dPt>
          <c:dPt>
            <c:idx val="1"/>
            <c:invertIfNegative val="0"/>
            <c:bubble3D val="0"/>
            <c:extLst>
              <c:ext xmlns:c16="http://schemas.microsoft.com/office/drawing/2014/chart" uri="{C3380CC4-5D6E-409C-BE32-E72D297353CC}">
                <c16:uniqueId val="{00000020-0DF4-4CE2-949C-7DE8A235CBCF}"/>
              </c:ext>
            </c:extLst>
          </c:dPt>
          <c:dLbls>
            <c:spPr>
              <a:noFill/>
              <a:ln>
                <a:noFill/>
              </a:ln>
              <a:effectLst/>
            </c:spPr>
            <c:txPr>
              <a:bodyPr rot="0" spcFirstLastPara="1" vertOverflow="ellipsis" vert="horz" wrap="square" lIns="38100" tIns="19050" rIns="38100" bIns="19050" anchor="ctr" anchorCtr="1">
                <a:spAutoFit/>
              </a:bodyPr>
              <a:lstStyle/>
              <a:p>
                <a:pPr>
                  <a:defRPr sz="1397" b="0" i="0" u="none" strike="noStrike" kern="1200" baseline="0">
                    <a:solidFill>
                      <a:schemeClr val="bg1"/>
                    </a:solidFill>
                    <a:latin typeface="+mn-lt"/>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Sheet1!$B$1:$C$1</c:f>
              <c:numCache>
                <c:formatCode>General</c:formatCode>
                <c:ptCount val="2"/>
              </c:numCache>
            </c:numRef>
          </c:cat>
          <c:val>
            <c:numRef>
              <c:f>Sheet1!$B$5:$C$5</c:f>
              <c:numCache>
                <c:formatCode>General</c:formatCode>
                <c:ptCount val="2"/>
                <c:pt idx="0">
                  <c:v>0</c:v>
                </c:pt>
                <c:pt idx="1">
                  <c:v>10</c:v>
                </c:pt>
              </c:numCache>
            </c:numRef>
          </c:val>
          <c:extLst>
            <c:ext xmlns:c16="http://schemas.microsoft.com/office/drawing/2014/chart" uri="{C3380CC4-5D6E-409C-BE32-E72D297353CC}">
              <c16:uniqueId val="{00000035-5278-4370-9B46-B723A1B4353A}"/>
            </c:ext>
          </c:extLst>
        </c:ser>
        <c:ser>
          <c:idx val="4"/>
          <c:order val="4"/>
          <c:tx>
            <c:strRef>
              <c:f>Sheet1!$A$6</c:f>
              <c:strCache>
                <c:ptCount val="1"/>
              </c:strCache>
            </c:strRef>
          </c:tx>
          <c:spPr>
            <a:solidFill>
              <a:schemeClr val="accent1">
                <a:shade val="70000"/>
              </a:schemeClr>
            </a:solidFill>
            <a:ln>
              <a:noFill/>
            </a:ln>
            <a:effectLst/>
          </c:spPr>
          <c:invertIfNegative val="0"/>
          <c:dPt>
            <c:idx val="0"/>
            <c:invertIfNegative val="0"/>
            <c:bubble3D val="0"/>
            <c:extLst>
              <c:ext xmlns:c16="http://schemas.microsoft.com/office/drawing/2014/chart" uri="{C3380CC4-5D6E-409C-BE32-E72D297353CC}">
                <c16:uniqueId val="{0000001F-277D-4AEC-89A7-55B940DD61B8}"/>
              </c:ext>
            </c:extLst>
          </c:dPt>
          <c:dLbls>
            <c:spPr>
              <a:noFill/>
              <a:ln>
                <a:noFill/>
              </a:ln>
              <a:effectLst/>
            </c:spPr>
            <c:txPr>
              <a:bodyPr rot="0" spcFirstLastPara="1" vertOverflow="ellipsis" vert="horz" wrap="square" lIns="38100" tIns="19050" rIns="38100" bIns="19050" anchor="ctr" anchorCtr="1">
                <a:spAutoFit/>
              </a:bodyPr>
              <a:lstStyle/>
              <a:p>
                <a:pPr>
                  <a:defRPr sz="1397" b="0" i="0" u="none" strike="noStrike" kern="1200" baseline="0">
                    <a:solidFill>
                      <a:schemeClr val="bg1"/>
                    </a:solidFill>
                    <a:latin typeface="+mn-lt"/>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Sheet1!$B$1:$C$1</c:f>
              <c:numCache>
                <c:formatCode>General</c:formatCode>
                <c:ptCount val="2"/>
              </c:numCache>
            </c:numRef>
          </c:cat>
          <c:val>
            <c:numRef>
              <c:f>Sheet1!$B$6:$C$6</c:f>
              <c:numCache>
                <c:formatCode>General</c:formatCode>
                <c:ptCount val="2"/>
                <c:pt idx="0">
                  <c:v>0</c:v>
                </c:pt>
                <c:pt idx="1">
                  <c:v>7</c:v>
                </c:pt>
              </c:numCache>
            </c:numRef>
          </c:val>
          <c:extLst>
            <c:ext xmlns:c16="http://schemas.microsoft.com/office/drawing/2014/chart" uri="{C3380CC4-5D6E-409C-BE32-E72D297353CC}">
              <c16:uniqueId val="{00000036-5278-4370-9B46-B723A1B4353A}"/>
            </c:ext>
          </c:extLst>
        </c:ser>
        <c:ser>
          <c:idx val="5"/>
          <c:order val="5"/>
          <c:tx>
            <c:strRef>
              <c:f>Sheet1!$A$7</c:f>
              <c:strCache>
                <c:ptCount val="1"/>
              </c:strCache>
            </c:strRef>
          </c:tx>
          <c:spPr>
            <a:solidFill>
              <a:schemeClr val="accent1">
                <a:shade val="50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13-7FC2-40B2-9A34-D2F7FDA36833}"/>
                </c:ext>
              </c:extLst>
            </c:dLbl>
            <c:spPr>
              <a:noFill/>
              <a:ln>
                <a:noFill/>
              </a:ln>
              <a:effectLst/>
            </c:spPr>
            <c:txPr>
              <a:bodyPr rot="0" spcFirstLastPara="1" vertOverflow="ellipsis" vert="horz" wrap="square" lIns="38100" tIns="19050" rIns="38100" bIns="19050" anchor="ctr" anchorCtr="1">
                <a:spAutoFit/>
              </a:bodyPr>
              <a:lstStyle/>
              <a:p>
                <a:pPr>
                  <a:defRPr sz="1397" b="0" i="0" u="none" strike="noStrike" kern="1200" baseline="0">
                    <a:solidFill>
                      <a:schemeClr val="bg1"/>
                    </a:solidFill>
                    <a:latin typeface="+mn-lt"/>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Sheet1!$B$1:$C$1</c:f>
              <c:numCache>
                <c:formatCode>General</c:formatCode>
                <c:ptCount val="2"/>
              </c:numCache>
            </c:numRef>
          </c:cat>
          <c:val>
            <c:numRef>
              <c:f>Sheet1!$B$7:$C$7</c:f>
              <c:numCache>
                <c:formatCode>General</c:formatCode>
                <c:ptCount val="2"/>
                <c:pt idx="0">
                  <c:v>0</c:v>
                </c:pt>
                <c:pt idx="1">
                  <c:v>28</c:v>
                </c:pt>
              </c:numCache>
            </c:numRef>
          </c:val>
          <c:extLst>
            <c:ext xmlns:c16="http://schemas.microsoft.com/office/drawing/2014/chart" uri="{C3380CC4-5D6E-409C-BE32-E72D297353CC}">
              <c16:uniqueId val="{00000000-DD40-4EB8-8460-FC3E00EDB423}"/>
            </c:ext>
          </c:extLst>
        </c:ser>
        <c:dLbls>
          <c:dLblPos val="ctr"/>
          <c:showLegendKey val="0"/>
          <c:showVal val="1"/>
          <c:showCatName val="0"/>
          <c:showSerName val="0"/>
          <c:showPercent val="0"/>
          <c:showBubbleSize val="0"/>
        </c:dLbls>
        <c:gapWidth val="112"/>
        <c:overlap val="100"/>
        <c:axId val="494002824"/>
        <c:axId val="494008704"/>
      </c:barChart>
      <c:catAx>
        <c:axId val="494002824"/>
        <c:scaling>
          <c:orientation val="minMax"/>
        </c:scaling>
        <c:delete val="1"/>
        <c:axPos val="t"/>
        <c:numFmt formatCode="General" sourceLinked="1"/>
        <c:majorTickMark val="out"/>
        <c:minorTickMark val="none"/>
        <c:tickLblPos val="nextTo"/>
        <c:crossAx val="494008704"/>
        <c:crosses val="autoZero"/>
        <c:auto val="1"/>
        <c:lblAlgn val="ctr"/>
        <c:lblOffset val="100"/>
        <c:noMultiLvlLbl val="0"/>
      </c:catAx>
      <c:valAx>
        <c:axId val="494008704"/>
        <c:scaling>
          <c:orientation val="maxMin"/>
        </c:scaling>
        <c:delete val="1"/>
        <c:axPos val="l"/>
        <c:numFmt formatCode="0%" sourceLinked="1"/>
        <c:majorTickMark val="out"/>
        <c:minorTickMark val="none"/>
        <c:tickLblPos val="nextTo"/>
        <c:crossAx val="494002824"/>
        <c:crosses val="autoZero"/>
        <c:crossBetween val="between"/>
      </c:valAx>
      <c:spPr>
        <a:noFill/>
        <a:ln w="25400">
          <a:noFill/>
        </a:ln>
        <a:effectLst/>
      </c:spPr>
    </c:plotArea>
    <c:plotVisOnly val="1"/>
    <c:dispBlanksAs val="gap"/>
    <c:showDLblsOverMax val="0"/>
  </c:chart>
  <c:spPr>
    <a:noFill/>
    <a:ln w="6350" cap="flat" cmpd="sng" algn="ctr">
      <a:noFill/>
      <a:prstDash val="solid"/>
      <a:miter lim="800000"/>
    </a:ln>
    <a:effectLst/>
  </c:spPr>
  <c:txPr>
    <a:bodyPr/>
    <a:lstStyle/>
    <a:p>
      <a:pPr>
        <a:defRPr sz="1397" b="0" i="0" u="none" strike="noStrike" baseline="0">
          <a:solidFill>
            <a:schemeClr val="tx1"/>
          </a:solidFill>
          <a:latin typeface="Arial"/>
          <a:ea typeface="Arial"/>
          <a:cs typeface="Arial"/>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0"/>
    <c:plotArea>
      <c:layout>
        <c:manualLayout>
          <c:layoutTarget val="inner"/>
          <c:xMode val="edge"/>
          <c:yMode val="edge"/>
          <c:x val="0"/>
          <c:y val="0.10794298926521607"/>
          <c:w val="1"/>
          <c:h val="0.86965376782077397"/>
        </c:manualLayout>
      </c:layout>
      <c:barChart>
        <c:barDir val="col"/>
        <c:grouping val="percentStacked"/>
        <c:varyColors val="0"/>
        <c:ser>
          <c:idx val="0"/>
          <c:order val="0"/>
          <c:tx>
            <c:strRef>
              <c:f>Sheet1!$A$2</c:f>
              <c:strCache>
                <c:ptCount val="1"/>
              </c:strCache>
            </c:strRef>
          </c:tx>
          <c:spPr>
            <a:solidFill>
              <a:schemeClr val="accent5">
                <a:tint val="50000"/>
              </a:schemeClr>
            </a:solidFill>
            <a:ln>
              <a:noFill/>
            </a:ln>
            <a:effectLst/>
          </c:spPr>
          <c:invertIfNegative val="0"/>
          <c:dPt>
            <c:idx val="0"/>
            <c:invertIfNegative val="0"/>
            <c:bubble3D val="0"/>
            <c:extLst>
              <c:ext xmlns:c16="http://schemas.microsoft.com/office/drawing/2014/chart" uri="{C3380CC4-5D6E-409C-BE32-E72D297353CC}">
                <c16:uniqueId val="{00000001-68F7-4347-A2CB-29815B7642FD}"/>
              </c:ext>
            </c:extLst>
          </c:dPt>
          <c:dPt>
            <c:idx val="1"/>
            <c:invertIfNegative val="0"/>
            <c:bubble3D val="0"/>
            <c:extLst>
              <c:ext xmlns:c16="http://schemas.microsoft.com/office/drawing/2014/chart" uri="{C3380CC4-5D6E-409C-BE32-E72D297353CC}">
                <c16:uniqueId val="{00000003-68F7-4347-A2CB-29815B7642FD}"/>
              </c:ext>
            </c:extLst>
          </c:dPt>
          <c:dPt>
            <c:idx val="3"/>
            <c:invertIfNegative val="0"/>
            <c:bubble3D val="0"/>
            <c:extLst>
              <c:ext xmlns:c16="http://schemas.microsoft.com/office/drawing/2014/chart" uri="{C3380CC4-5D6E-409C-BE32-E72D297353CC}">
                <c16:uniqueId val="{00000007-68F7-4347-A2CB-29815B7642FD}"/>
              </c:ext>
            </c:extLst>
          </c:dPt>
          <c:dPt>
            <c:idx val="4"/>
            <c:invertIfNegative val="0"/>
            <c:bubble3D val="0"/>
            <c:extLst>
              <c:ext xmlns:c16="http://schemas.microsoft.com/office/drawing/2014/chart" uri="{C3380CC4-5D6E-409C-BE32-E72D297353CC}">
                <c16:uniqueId val="{00000009-68F7-4347-A2CB-29815B7642FD}"/>
              </c:ext>
            </c:extLst>
          </c:dPt>
          <c:dPt>
            <c:idx val="5"/>
            <c:invertIfNegative val="0"/>
            <c:bubble3D val="0"/>
            <c:extLst>
              <c:ext xmlns:c16="http://schemas.microsoft.com/office/drawing/2014/chart" uri="{C3380CC4-5D6E-409C-BE32-E72D297353CC}">
                <c16:uniqueId val="{0000000B-68F7-4347-A2CB-29815B7642FD}"/>
              </c:ext>
            </c:extLst>
          </c:dPt>
          <c:dPt>
            <c:idx val="6"/>
            <c:invertIfNegative val="0"/>
            <c:bubble3D val="0"/>
            <c:extLst>
              <c:ext xmlns:c16="http://schemas.microsoft.com/office/drawing/2014/chart" uri="{C3380CC4-5D6E-409C-BE32-E72D297353CC}">
                <c16:uniqueId val="{0000000D-68F7-4347-A2CB-29815B7642FD}"/>
              </c:ext>
            </c:extLst>
          </c:dPt>
          <c:dPt>
            <c:idx val="8"/>
            <c:invertIfNegative val="0"/>
            <c:bubble3D val="0"/>
            <c:spPr>
              <a:solidFill>
                <a:schemeClr val="accent5">
                  <a:tint val="50000"/>
                </a:schemeClr>
              </a:solidFill>
              <a:ln>
                <a:noFill/>
              </a:ln>
              <a:effectLst/>
            </c:spPr>
            <c:extLst>
              <c:ext xmlns:c16="http://schemas.microsoft.com/office/drawing/2014/chart" uri="{C3380CC4-5D6E-409C-BE32-E72D297353CC}">
                <c16:uniqueId val="{0000000F-68F7-4347-A2CB-29815B7642FD}"/>
              </c:ext>
            </c:extLst>
          </c:dPt>
          <c:dLbls>
            <c:spPr>
              <a:noFill/>
              <a:ln>
                <a:noFill/>
              </a:ln>
              <a:effectLst/>
            </c:spPr>
            <c:txPr>
              <a:bodyPr rot="0" spcFirstLastPara="1" vertOverflow="ellipsis" vert="horz" wrap="square" lIns="38100" tIns="19050" rIns="38100" bIns="19050" anchor="ctr" anchorCtr="1">
                <a:spAutoFit/>
              </a:bodyPr>
              <a:lstStyle/>
              <a:p>
                <a:pPr>
                  <a:defRPr sz="1397" b="0" i="0" u="none" strike="noStrike" kern="1200" baseline="0">
                    <a:solidFill>
                      <a:schemeClr val="tx1"/>
                    </a:solidFill>
                    <a:latin typeface="+mn-lt"/>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Sheet1!$B$1:$C$1</c:f>
              <c:numCache>
                <c:formatCode>General</c:formatCode>
                <c:ptCount val="2"/>
              </c:numCache>
            </c:numRef>
          </c:cat>
          <c:val>
            <c:numRef>
              <c:f>Sheet1!$B$2:$C$2</c:f>
              <c:numCache>
                <c:formatCode>General</c:formatCode>
                <c:ptCount val="2"/>
                <c:pt idx="0">
                  <c:v>38</c:v>
                </c:pt>
                <c:pt idx="1">
                  <c:v>49</c:v>
                </c:pt>
              </c:numCache>
            </c:numRef>
          </c:val>
          <c:extLst>
            <c:ext xmlns:c16="http://schemas.microsoft.com/office/drawing/2014/chart" uri="{C3380CC4-5D6E-409C-BE32-E72D297353CC}">
              <c16:uniqueId val="{00000010-68F7-4347-A2CB-29815B7642FD}"/>
            </c:ext>
          </c:extLst>
        </c:ser>
        <c:ser>
          <c:idx val="1"/>
          <c:order val="1"/>
          <c:tx>
            <c:strRef>
              <c:f>Sheet1!$A$3</c:f>
              <c:strCache>
                <c:ptCount val="1"/>
              </c:strCache>
            </c:strRef>
          </c:tx>
          <c:spPr>
            <a:solidFill>
              <a:schemeClr val="accent5">
                <a:tint val="70000"/>
              </a:schemeClr>
            </a:solidFill>
            <a:ln>
              <a:noFill/>
            </a:ln>
            <a:effectLst/>
          </c:spPr>
          <c:invertIfNegative val="0"/>
          <c:dPt>
            <c:idx val="0"/>
            <c:invertIfNegative val="0"/>
            <c:bubble3D val="0"/>
            <c:extLst>
              <c:ext xmlns:c16="http://schemas.microsoft.com/office/drawing/2014/chart" uri="{C3380CC4-5D6E-409C-BE32-E72D297353CC}">
                <c16:uniqueId val="{00000012-68F7-4347-A2CB-29815B7642FD}"/>
              </c:ext>
            </c:extLst>
          </c:dPt>
          <c:dPt>
            <c:idx val="1"/>
            <c:invertIfNegative val="0"/>
            <c:bubble3D val="0"/>
            <c:extLst>
              <c:ext xmlns:c16="http://schemas.microsoft.com/office/drawing/2014/chart" uri="{C3380CC4-5D6E-409C-BE32-E72D297353CC}">
                <c16:uniqueId val="{00000014-68F7-4347-A2CB-29815B7642FD}"/>
              </c:ext>
            </c:extLst>
          </c:dPt>
          <c:dPt>
            <c:idx val="3"/>
            <c:invertIfNegative val="0"/>
            <c:bubble3D val="0"/>
            <c:extLst>
              <c:ext xmlns:c16="http://schemas.microsoft.com/office/drawing/2014/chart" uri="{C3380CC4-5D6E-409C-BE32-E72D297353CC}">
                <c16:uniqueId val="{00000018-68F7-4347-A2CB-29815B7642FD}"/>
              </c:ext>
            </c:extLst>
          </c:dPt>
          <c:dPt>
            <c:idx val="4"/>
            <c:invertIfNegative val="0"/>
            <c:bubble3D val="0"/>
            <c:extLst>
              <c:ext xmlns:c16="http://schemas.microsoft.com/office/drawing/2014/chart" uri="{C3380CC4-5D6E-409C-BE32-E72D297353CC}">
                <c16:uniqueId val="{0000001A-68F7-4347-A2CB-29815B7642FD}"/>
              </c:ext>
            </c:extLst>
          </c:dPt>
          <c:dPt>
            <c:idx val="5"/>
            <c:invertIfNegative val="0"/>
            <c:bubble3D val="0"/>
            <c:extLst>
              <c:ext xmlns:c16="http://schemas.microsoft.com/office/drawing/2014/chart" uri="{C3380CC4-5D6E-409C-BE32-E72D297353CC}">
                <c16:uniqueId val="{0000001C-68F7-4347-A2CB-29815B7642FD}"/>
              </c:ext>
            </c:extLst>
          </c:dPt>
          <c:dPt>
            <c:idx val="6"/>
            <c:invertIfNegative val="0"/>
            <c:bubble3D val="0"/>
            <c:extLst>
              <c:ext xmlns:c16="http://schemas.microsoft.com/office/drawing/2014/chart" uri="{C3380CC4-5D6E-409C-BE32-E72D297353CC}">
                <c16:uniqueId val="{0000001D-68F7-4347-A2CB-29815B7642FD}"/>
              </c:ext>
            </c:extLst>
          </c:dPt>
          <c:dPt>
            <c:idx val="8"/>
            <c:invertIfNegative val="0"/>
            <c:bubble3D val="0"/>
            <c:extLst>
              <c:ext xmlns:c16="http://schemas.microsoft.com/office/drawing/2014/chart" uri="{C3380CC4-5D6E-409C-BE32-E72D297353CC}">
                <c16:uniqueId val="{0000001E-68F7-4347-A2CB-29815B7642FD}"/>
              </c:ext>
            </c:extLst>
          </c:dPt>
          <c:dLbls>
            <c:spPr>
              <a:noFill/>
              <a:ln>
                <a:noFill/>
              </a:ln>
              <a:effectLst/>
            </c:spPr>
            <c:txPr>
              <a:bodyPr rot="0" spcFirstLastPara="1" vertOverflow="ellipsis" vert="horz" wrap="square" lIns="38100" tIns="19050" rIns="38100" bIns="19050" anchor="ctr" anchorCtr="1">
                <a:spAutoFit/>
              </a:bodyPr>
              <a:lstStyle/>
              <a:p>
                <a:pPr>
                  <a:defRPr sz="1397" b="0" i="0" u="none" strike="noStrike" kern="1200" baseline="0">
                    <a:solidFill>
                      <a:schemeClr val="tx1"/>
                    </a:solidFill>
                    <a:latin typeface="+mn-lt"/>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Sheet1!$B$1:$C$1</c:f>
              <c:numCache>
                <c:formatCode>General</c:formatCode>
                <c:ptCount val="2"/>
              </c:numCache>
            </c:numRef>
          </c:cat>
          <c:val>
            <c:numRef>
              <c:f>Sheet1!$B$3:$C$3</c:f>
              <c:numCache>
                <c:formatCode>General</c:formatCode>
                <c:ptCount val="2"/>
                <c:pt idx="0">
                  <c:v>19</c:v>
                </c:pt>
                <c:pt idx="1">
                  <c:v>10</c:v>
                </c:pt>
              </c:numCache>
            </c:numRef>
          </c:val>
          <c:extLst>
            <c:ext xmlns:c16="http://schemas.microsoft.com/office/drawing/2014/chart" uri="{C3380CC4-5D6E-409C-BE32-E72D297353CC}">
              <c16:uniqueId val="{0000001F-68F7-4347-A2CB-29815B7642FD}"/>
            </c:ext>
          </c:extLst>
        </c:ser>
        <c:ser>
          <c:idx val="2"/>
          <c:order val="2"/>
          <c:tx>
            <c:strRef>
              <c:f>Sheet1!$A$4</c:f>
              <c:strCache>
                <c:ptCount val="1"/>
              </c:strCache>
            </c:strRef>
          </c:tx>
          <c:spPr>
            <a:solidFill>
              <a:schemeClr val="accent5">
                <a:tint val="90000"/>
              </a:schemeClr>
            </a:solidFill>
            <a:ln>
              <a:noFill/>
            </a:ln>
            <a:effectLst/>
          </c:spPr>
          <c:invertIfNegative val="0"/>
          <c:dPt>
            <c:idx val="1"/>
            <c:invertIfNegative val="0"/>
            <c:bubble3D val="0"/>
            <c:extLst>
              <c:ext xmlns:c16="http://schemas.microsoft.com/office/drawing/2014/chart" uri="{C3380CC4-5D6E-409C-BE32-E72D297353CC}">
                <c16:uniqueId val="{00000021-0DF4-4CE2-949C-7DE8A235CBCF}"/>
              </c:ext>
            </c:extLst>
          </c:dPt>
          <c:dLbls>
            <c:spPr>
              <a:noFill/>
              <a:ln>
                <a:noFill/>
              </a:ln>
              <a:effectLst/>
            </c:spPr>
            <c:txPr>
              <a:bodyPr rot="0" spcFirstLastPara="1" vertOverflow="ellipsis" vert="horz" wrap="square" lIns="38100" tIns="19050" rIns="38100" bIns="19050" anchor="ctr" anchorCtr="1">
                <a:spAutoFit/>
              </a:bodyPr>
              <a:lstStyle/>
              <a:p>
                <a:pPr>
                  <a:defRPr sz="1397" b="0" i="0" u="none" strike="noStrike" kern="1200" baseline="0">
                    <a:solidFill>
                      <a:schemeClr val="tx1"/>
                    </a:solidFill>
                    <a:latin typeface="+mn-lt"/>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Sheet1!$B$1:$C$1</c:f>
              <c:numCache>
                <c:formatCode>General</c:formatCode>
                <c:ptCount val="2"/>
              </c:numCache>
            </c:numRef>
          </c:cat>
          <c:val>
            <c:numRef>
              <c:f>Sheet1!$B$4:$C$4</c:f>
              <c:numCache>
                <c:formatCode>General</c:formatCode>
                <c:ptCount val="2"/>
                <c:pt idx="0">
                  <c:v>10</c:v>
                </c:pt>
                <c:pt idx="1">
                  <c:v>8</c:v>
                </c:pt>
              </c:numCache>
            </c:numRef>
          </c:val>
          <c:extLst>
            <c:ext xmlns:c16="http://schemas.microsoft.com/office/drawing/2014/chart" uri="{C3380CC4-5D6E-409C-BE32-E72D297353CC}">
              <c16:uniqueId val="{00000034-5278-4370-9B46-B723A1B4353A}"/>
            </c:ext>
          </c:extLst>
        </c:ser>
        <c:ser>
          <c:idx val="3"/>
          <c:order val="3"/>
          <c:tx>
            <c:strRef>
              <c:f>Sheet1!$A$5</c:f>
              <c:strCache>
                <c:ptCount val="1"/>
              </c:strCache>
            </c:strRef>
          </c:tx>
          <c:spPr>
            <a:solidFill>
              <a:schemeClr val="accent5">
                <a:shade val="90000"/>
              </a:schemeClr>
            </a:solidFill>
            <a:ln>
              <a:noFill/>
            </a:ln>
            <a:effectLst/>
          </c:spPr>
          <c:invertIfNegative val="0"/>
          <c:dPt>
            <c:idx val="0"/>
            <c:invertIfNegative val="0"/>
            <c:bubble3D val="0"/>
            <c:extLst>
              <c:ext xmlns:c16="http://schemas.microsoft.com/office/drawing/2014/chart" uri="{C3380CC4-5D6E-409C-BE32-E72D297353CC}">
                <c16:uniqueId val="{00000020-277D-4AEC-89A7-55B940DD61B8}"/>
              </c:ext>
            </c:extLst>
          </c:dPt>
          <c:dPt>
            <c:idx val="1"/>
            <c:invertIfNegative val="0"/>
            <c:bubble3D val="0"/>
            <c:extLst>
              <c:ext xmlns:c16="http://schemas.microsoft.com/office/drawing/2014/chart" uri="{C3380CC4-5D6E-409C-BE32-E72D297353CC}">
                <c16:uniqueId val="{00000020-0DF4-4CE2-949C-7DE8A235CBCF}"/>
              </c:ext>
            </c:extLst>
          </c:dPt>
          <c:dLbls>
            <c:spPr>
              <a:noFill/>
              <a:ln>
                <a:noFill/>
              </a:ln>
              <a:effectLst/>
            </c:spPr>
            <c:txPr>
              <a:bodyPr rot="0" spcFirstLastPara="1" vertOverflow="ellipsis" vert="horz" wrap="square" lIns="38100" tIns="19050" rIns="38100" bIns="19050" anchor="ctr" anchorCtr="1">
                <a:spAutoFit/>
              </a:bodyPr>
              <a:lstStyle/>
              <a:p>
                <a:pPr>
                  <a:defRPr sz="1397" b="0" i="0" u="none" strike="noStrike" kern="1200" baseline="0">
                    <a:solidFill>
                      <a:schemeClr val="bg1"/>
                    </a:solidFill>
                    <a:latin typeface="+mn-lt"/>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Sheet1!$B$1:$C$1</c:f>
              <c:numCache>
                <c:formatCode>General</c:formatCode>
                <c:ptCount val="2"/>
              </c:numCache>
            </c:numRef>
          </c:cat>
          <c:val>
            <c:numRef>
              <c:f>Sheet1!$B$5:$C$5</c:f>
              <c:numCache>
                <c:formatCode>General</c:formatCode>
                <c:ptCount val="2"/>
                <c:pt idx="0">
                  <c:v>11</c:v>
                </c:pt>
                <c:pt idx="1">
                  <c:v>8</c:v>
                </c:pt>
              </c:numCache>
            </c:numRef>
          </c:val>
          <c:extLst>
            <c:ext xmlns:c16="http://schemas.microsoft.com/office/drawing/2014/chart" uri="{C3380CC4-5D6E-409C-BE32-E72D297353CC}">
              <c16:uniqueId val="{00000035-5278-4370-9B46-B723A1B4353A}"/>
            </c:ext>
          </c:extLst>
        </c:ser>
        <c:ser>
          <c:idx val="4"/>
          <c:order val="4"/>
          <c:tx>
            <c:strRef>
              <c:f>Sheet1!$A$6</c:f>
              <c:strCache>
                <c:ptCount val="1"/>
              </c:strCache>
            </c:strRef>
          </c:tx>
          <c:spPr>
            <a:solidFill>
              <a:schemeClr val="accent5">
                <a:shade val="70000"/>
              </a:schemeClr>
            </a:solidFill>
            <a:ln>
              <a:noFill/>
            </a:ln>
            <a:effectLst/>
          </c:spPr>
          <c:invertIfNegative val="0"/>
          <c:dPt>
            <c:idx val="0"/>
            <c:invertIfNegative val="0"/>
            <c:bubble3D val="0"/>
            <c:extLst>
              <c:ext xmlns:c16="http://schemas.microsoft.com/office/drawing/2014/chart" uri="{C3380CC4-5D6E-409C-BE32-E72D297353CC}">
                <c16:uniqueId val="{0000001F-277D-4AEC-89A7-55B940DD61B8}"/>
              </c:ext>
            </c:extLst>
          </c:dPt>
          <c:dLbls>
            <c:spPr>
              <a:noFill/>
              <a:ln>
                <a:noFill/>
              </a:ln>
              <a:effectLst/>
            </c:spPr>
            <c:txPr>
              <a:bodyPr rot="0" spcFirstLastPara="1" vertOverflow="ellipsis" vert="horz" wrap="square" lIns="38100" tIns="19050" rIns="38100" bIns="19050" anchor="ctr" anchorCtr="1">
                <a:spAutoFit/>
              </a:bodyPr>
              <a:lstStyle/>
              <a:p>
                <a:pPr>
                  <a:defRPr sz="1397" b="0" i="0" u="none" strike="noStrike" kern="1200" baseline="0">
                    <a:solidFill>
                      <a:schemeClr val="bg1"/>
                    </a:solidFill>
                    <a:latin typeface="+mn-lt"/>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Sheet1!$B$1:$C$1</c:f>
              <c:numCache>
                <c:formatCode>General</c:formatCode>
                <c:ptCount val="2"/>
              </c:numCache>
            </c:numRef>
          </c:cat>
          <c:val>
            <c:numRef>
              <c:f>Sheet1!$B$6:$C$6</c:f>
              <c:numCache>
                <c:formatCode>General</c:formatCode>
                <c:ptCount val="2"/>
                <c:pt idx="0">
                  <c:v>6</c:v>
                </c:pt>
                <c:pt idx="1">
                  <c:v>10</c:v>
                </c:pt>
              </c:numCache>
            </c:numRef>
          </c:val>
          <c:extLst>
            <c:ext xmlns:c16="http://schemas.microsoft.com/office/drawing/2014/chart" uri="{C3380CC4-5D6E-409C-BE32-E72D297353CC}">
              <c16:uniqueId val="{00000036-5278-4370-9B46-B723A1B4353A}"/>
            </c:ext>
          </c:extLst>
        </c:ser>
        <c:ser>
          <c:idx val="5"/>
          <c:order val="5"/>
          <c:tx>
            <c:strRef>
              <c:f>Sheet1!$A$7</c:f>
              <c:strCache>
                <c:ptCount val="1"/>
              </c:strCache>
            </c:strRef>
          </c:tx>
          <c:spPr>
            <a:solidFill>
              <a:schemeClr val="accent5">
                <a:shade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97" b="0" i="0" u="none" strike="noStrike" kern="1200" baseline="0">
                    <a:solidFill>
                      <a:schemeClr val="bg1"/>
                    </a:solidFill>
                    <a:latin typeface="+mn-lt"/>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Sheet1!$B$1:$C$1</c:f>
              <c:numCache>
                <c:formatCode>General</c:formatCode>
                <c:ptCount val="2"/>
              </c:numCache>
            </c:numRef>
          </c:cat>
          <c:val>
            <c:numRef>
              <c:f>Sheet1!$B$7:$C$7</c:f>
              <c:numCache>
                <c:formatCode>General</c:formatCode>
                <c:ptCount val="2"/>
                <c:pt idx="0">
                  <c:v>16</c:v>
                </c:pt>
                <c:pt idx="1">
                  <c:v>15</c:v>
                </c:pt>
              </c:numCache>
            </c:numRef>
          </c:val>
          <c:extLst>
            <c:ext xmlns:c16="http://schemas.microsoft.com/office/drawing/2014/chart" uri="{C3380CC4-5D6E-409C-BE32-E72D297353CC}">
              <c16:uniqueId val="{00000000-DD40-4EB8-8460-FC3E00EDB423}"/>
            </c:ext>
          </c:extLst>
        </c:ser>
        <c:dLbls>
          <c:dLblPos val="ctr"/>
          <c:showLegendKey val="0"/>
          <c:showVal val="1"/>
          <c:showCatName val="0"/>
          <c:showSerName val="0"/>
          <c:showPercent val="0"/>
          <c:showBubbleSize val="0"/>
        </c:dLbls>
        <c:gapWidth val="112"/>
        <c:overlap val="100"/>
        <c:axId val="494002824"/>
        <c:axId val="494008704"/>
      </c:barChart>
      <c:catAx>
        <c:axId val="494002824"/>
        <c:scaling>
          <c:orientation val="minMax"/>
        </c:scaling>
        <c:delete val="1"/>
        <c:axPos val="t"/>
        <c:numFmt formatCode="General" sourceLinked="1"/>
        <c:majorTickMark val="out"/>
        <c:minorTickMark val="none"/>
        <c:tickLblPos val="nextTo"/>
        <c:crossAx val="494008704"/>
        <c:crosses val="autoZero"/>
        <c:auto val="1"/>
        <c:lblAlgn val="ctr"/>
        <c:lblOffset val="100"/>
        <c:noMultiLvlLbl val="0"/>
      </c:catAx>
      <c:valAx>
        <c:axId val="494008704"/>
        <c:scaling>
          <c:orientation val="maxMin"/>
        </c:scaling>
        <c:delete val="1"/>
        <c:axPos val="l"/>
        <c:numFmt formatCode="0%" sourceLinked="1"/>
        <c:majorTickMark val="out"/>
        <c:minorTickMark val="none"/>
        <c:tickLblPos val="nextTo"/>
        <c:crossAx val="494002824"/>
        <c:crosses val="autoZero"/>
        <c:crossBetween val="between"/>
      </c:valAx>
      <c:spPr>
        <a:noFill/>
        <a:ln w="25400">
          <a:noFill/>
        </a:ln>
        <a:effectLst/>
      </c:spPr>
    </c:plotArea>
    <c:plotVisOnly val="1"/>
    <c:dispBlanksAs val="gap"/>
    <c:showDLblsOverMax val="0"/>
  </c:chart>
  <c:spPr>
    <a:noFill/>
    <a:ln w="6350" cap="flat" cmpd="sng" algn="ctr">
      <a:noFill/>
      <a:prstDash val="solid"/>
      <a:miter lim="800000"/>
    </a:ln>
    <a:effectLst/>
  </c:spPr>
  <c:txPr>
    <a:bodyPr/>
    <a:lstStyle/>
    <a:p>
      <a:pPr>
        <a:defRPr sz="1397" b="0" i="0" u="none" strike="noStrike" baseline="0">
          <a:solidFill>
            <a:schemeClr val="tx1"/>
          </a:solidFill>
          <a:latin typeface="Arial"/>
          <a:ea typeface="Arial"/>
          <a:cs typeface="Arial"/>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4719844802008444E-3"/>
          <c:y val="2.1229547406665911E-2"/>
          <c:w val="0.99652793111521987"/>
          <c:h val="0.97877045259333406"/>
        </c:manualLayout>
      </c:layout>
      <c:barChart>
        <c:barDir val="bar"/>
        <c:grouping val="clustered"/>
        <c:varyColors val="0"/>
        <c:ser>
          <c:idx val="6"/>
          <c:order val="0"/>
          <c:tx>
            <c:strRef>
              <c:f>Sheet1!$B$2</c:f>
              <c:strCache>
                <c:ptCount val="1"/>
              </c:strCache>
            </c:strRef>
          </c:tx>
          <c:spPr>
            <a:solidFill>
              <a:schemeClr val="accent4"/>
            </a:solidFill>
          </c:spPr>
          <c:invertIfNegative val="0"/>
          <c:dPt>
            <c:idx val="0"/>
            <c:invertIfNegative val="0"/>
            <c:bubble3D val="0"/>
            <c:extLst>
              <c:ext xmlns:c16="http://schemas.microsoft.com/office/drawing/2014/chart" uri="{C3380CC4-5D6E-409C-BE32-E72D297353CC}">
                <c16:uniqueId val="{00000001-7C06-402C-AED8-5B61605F35ED}"/>
              </c:ext>
            </c:extLst>
          </c:dPt>
          <c:dPt>
            <c:idx val="1"/>
            <c:invertIfNegative val="0"/>
            <c:bubble3D val="0"/>
            <c:extLst>
              <c:ext xmlns:c16="http://schemas.microsoft.com/office/drawing/2014/chart" uri="{C3380CC4-5D6E-409C-BE32-E72D297353CC}">
                <c16:uniqueId val="{00000003-7C06-402C-AED8-5B61605F35ED}"/>
              </c:ext>
            </c:extLst>
          </c:dPt>
          <c:dPt>
            <c:idx val="2"/>
            <c:invertIfNegative val="0"/>
            <c:bubble3D val="0"/>
            <c:extLst>
              <c:ext xmlns:c16="http://schemas.microsoft.com/office/drawing/2014/chart" uri="{C3380CC4-5D6E-409C-BE32-E72D297353CC}">
                <c16:uniqueId val="{00000005-7C06-402C-AED8-5B61605F35ED}"/>
              </c:ext>
            </c:extLst>
          </c:dPt>
          <c:dPt>
            <c:idx val="3"/>
            <c:invertIfNegative val="0"/>
            <c:bubble3D val="0"/>
            <c:spPr>
              <a:solidFill>
                <a:schemeClr val="bg1">
                  <a:lumMod val="85000"/>
                </a:schemeClr>
              </a:solidFill>
            </c:spPr>
            <c:extLst>
              <c:ext xmlns:c16="http://schemas.microsoft.com/office/drawing/2014/chart" uri="{C3380CC4-5D6E-409C-BE32-E72D297353CC}">
                <c16:uniqueId val="{00000007-7C06-402C-AED8-5B61605F35ED}"/>
              </c:ext>
            </c:extLst>
          </c:dPt>
          <c:dPt>
            <c:idx val="4"/>
            <c:invertIfNegative val="0"/>
            <c:bubble3D val="0"/>
            <c:extLst>
              <c:ext xmlns:c16="http://schemas.microsoft.com/office/drawing/2014/chart" uri="{C3380CC4-5D6E-409C-BE32-E72D297353CC}">
                <c16:uniqueId val="{00000008-7C06-402C-AED8-5B61605F35ED}"/>
              </c:ext>
            </c:extLst>
          </c:dPt>
          <c:dPt>
            <c:idx val="5"/>
            <c:invertIfNegative val="0"/>
            <c:bubble3D val="0"/>
            <c:spPr>
              <a:solidFill>
                <a:schemeClr val="bg1">
                  <a:lumMod val="85000"/>
                </a:schemeClr>
              </a:solidFill>
            </c:spPr>
            <c:extLst>
              <c:ext xmlns:c16="http://schemas.microsoft.com/office/drawing/2014/chart" uri="{C3380CC4-5D6E-409C-BE32-E72D297353CC}">
                <c16:uniqueId val="{00000000-C969-41A6-9888-7743107C0313}"/>
              </c:ext>
            </c:extLst>
          </c:dPt>
          <c:dPt>
            <c:idx val="6"/>
            <c:invertIfNegative val="0"/>
            <c:bubble3D val="0"/>
            <c:extLst>
              <c:ext xmlns:c16="http://schemas.microsoft.com/office/drawing/2014/chart" uri="{C3380CC4-5D6E-409C-BE32-E72D297353CC}">
                <c16:uniqueId val="{00000009-7C06-402C-AED8-5B61605F35ED}"/>
              </c:ext>
            </c:extLst>
          </c:dPt>
          <c:dPt>
            <c:idx val="10"/>
            <c:invertIfNegative val="0"/>
            <c:bubble3D val="0"/>
            <c:spPr>
              <a:solidFill>
                <a:schemeClr val="bg1">
                  <a:lumMod val="85000"/>
                </a:schemeClr>
              </a:solidFill>
            </c:spPr>
            <c:extLst>
              <c:ext xmlns:c16="http://schemas.microsoft.com/office/drawing/2014/chart" uri="{C3380CC4-5D6E-409C-BE32-E72D297353CC}">
                <c16:uniqueId val="{00000000-99F7-4AD3-8280-E6320A641FA2}"/>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Sheet1!$A$3:$A$6</c:f>
              <c:numCache>
                <c:formatCode>General</c:formatCode>
                <c:ptCount val="4"/>
              </c:numCache>
            </c:numRef>
          </c:cat>
          <c:val>
            <c:numRef>
              <c:f>Sheet1!$B$3:$B$6</c:f>
              <c:numCache>
                <c:formatCode>General</c:formatCode>
                <c:ptCount val="4"/>
                <c:pt idx="0">
                  <c:v>50</c:v>
                </c:pt>
                <c:pt idx="1">
                  <c:v>10</c:v>
                </c:pt>
                <c:pt idx="2">
                  <c:v>6</c:v>
                </c:pt>
                <c:pt idx="3">
                  <c:v>46</c:v>
                </c:pt>
              </c:numCache>
            </c:numRef>
          </c:val>
          <c:extLst>
            <c:ext xmlns:c16="http://schemas.microsoft.com/office/drawing/2014/chart" uri="{C3380CC4-5D6E-409C-BE32-E72D297353CC}">
              <c16:uniqueId val="{0000000A-7C06-402C-AED8-5B61605F35ED}"/>
            </c:ext>
          </c:extLst>
        </c:ser>
        <c:ser>
          <c:idx val="0"/>
          <c:order val="1"/>
          <c:tx>
            <c:strRef>
              <c:f>Sheet1!$C$2</c:f>
              <c:strCache>
                <c:ptCount val="1"/>
              </c:strCache>
            </c:strRef>
          </c:tx>
          <c:spPr>
            <a:solidFill>
              <a:schemeClr val="accent4">
                <a:lumMod val="60000"/>
                <a:lumOff val="40000"/>
              </a:schemeClr>
            </a:solidFill>
          </c:spPr>
          <c:invertIfNegative val="0"/>
          <c:dPt>
            <c:idx val="3"/>
            <c:invertIfNegative val="0"/>
            <c:bubble3D val="0"/>
            <c:spPr>
              <a:solidFill>
                <a:schemeClr val="bg1">
                  <a:lumMod val="95000"/>
                </a:schemeClr>
              </a:solidFill>
            </c:spPr>
            <c:extLst>
              <c:ext xmlns:c16="http://schemas.microsoft.com/office/drawing/2014/chart" uri="{C3380CC4-5D6E-409C-BE32-E72D297353CC}">
                <c16:uniqueId val="{0000000C-47C6-4A16-9C2E-19D86747E605}"/>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Sheet1!$A$3:$A$6</c:f>
              <c:numCache>
                <c:formatCode>General</c:formatCode>
                <c:ptCount val="4"/>
              </c:numCache>
            </c:numRef>
          </c:cat>
          <c:val>
            <c:numRef>
              <c:f>Sheet1!$C$3:$C$6</c:f>
              <c:numCache>
                <c:formatCode>General</c:formatCode>
                <c:ptCount val="4"/>
                <c:pt idx="0">
                  <c:v>46</c:v>
                </c:pt>
                <c:pt idx="1">
                  <c:v>3</c:v>
                </c:pt>
                <c:pt idx="2">
                  <c:v>2</c:v>
                </c:pt>
                <c:pt idx="3">
                  <c:v>49</c:v>
                </c:pt>
              </c:numCache>
            </c:numRef>
          </c:val>
          <c:extLst>
            <c:ext xmlns:c16="http://schemas.microsoft.com/office/drawing/2014/chart" uri="{C3380CC4-5D6E-409C-BE32-E72D297353CC}">
              <c16:uniqueId val="{0000000B-47C6-4A16-9C2E-19D86747E605}"/>
            </c:ext>
          </c:extLst>
        </c:ser>
        <c:dLbls>
          <c:showLegendKey val="0"/>
          <c:showVal val="0"/>
          <c:showCatName val="0"/>
          <c:showSerName val="0"/>
          <c:showPercent val="0"/>
          <c:showBubbleSize val="0"/>
        </c:dLbls>
        <c:gapWidth val="50"/>
        <c:axId val="495168192"/>
        <c:axId val="497459248"/>
      </c:barChart>
      <c:catAx>
        <c:axId val="495168192"/>
        <c:scaling>
          <c:orientation val="maxMin"/>
        </c:scaling>
        <c:delete val="1"/>
        <c:axPos val="l"/>
        <c:numFmt formatCode="General" sourceLinked="1"/>
        <c:majorTickMark val="out"/>
        <c:minorTickMark val="none"/>
        <c:tickLblPos val="nextTo"/>
        <c:crossAx val="497459248"/>
        <c:crosses val="autoZero"/>
        <c:auto val="1"/>
        <c:lblAlgn val="ctr"/>
        <c:lblOffset val="100"/>
        <c:noMultiLvlLbl val="0"/>
      </c:catAx>
      <c:valAx>
        <c:axId val="497459248"/>
        <c:scaling>
          <c:orientation val="minMax"/>
          <c:max val="80"/>
          <c:min val="0"/>
        </c:scaling>
        <c:delete val="1"/>
        <c:axPos val="t"/>
        <c:numFmt formatCode="General" sourceLinked="1"/>
        <c:majorTickMark val="out"/>
        <c:minorTickMark val="none"/>
        <c:tickLblPos val="nextTo"/>
        <c:crossAx val="495168192"/>
        <c:crosses val="autoZero"/>
        <c:crossBetween val="between"/>
      </c:valAx>
    </c:plotArea>
    <c:plotVisOnly val="1"/>
    <c:dispBlanksAs val="gap"/>
    <c:showDLblsOverMax val="0"/>
  </c:chart>
  <c:txPr>
    <a:bodyPr/>
    <a:lstStyle/>
    <a:p>
      <a:pPr>
        <a:defRPr sz="14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10254917663469491"/>
          <c:y val="5.9615274931271937E-2"/>
          <c:w val="0.78031163670184067"/>
          <c:h val="0.94038469020160564"/>
        </c:manualLayout>
      </c:layout>
      <c:barChart>
        <c:barDir val="bar"/>
        <c:grouping val="clustered"/>
        <c:varyColors val="0"/>
        <c:ser>
          <c:idx val="0"/>
          <c:order val="0"/>
          <c:tx>
            <c:strRef>
              <c:f>Sheet1!$B$2</c:f>
              <c:strCache>
                <c:ptCount val="1"/>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Arial"/>
                    <a:cs typeface="Aria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Sheet1!$A$3:$A$11</c:f>
              <c:numCache>
                <c:formatCode>General</c:formatCode>
                <c:ptCount val="9"/>
              </c:numCache>
            </c:numRef>
          </c:cat>
          <c:val>
            <c:numRef>
              <c:f>Sheet1!$B$3:$B$11</c:f>
              <c:numCache>
                <c:formatCode>General</c:formatCode>
                <c:ptCount val="9"/>
                <c:pt idx="0">
                  <c:v>38</c:v>
                </c:pt>
                <c:pt idx="1">
                  <c:v>27</c:v>
                </c:pt>
                <c:pt idx="2">
                  <c:v>25</c:v>
                </c:pt>
                <c:pt idx="3">
                  <c:v>24</c:v>
                </c:pt>
                <c:pt idx="4">
                  <c:v>21</c:v>
                </c:pt>
                <c:pt idx="5">
                  <c:v>17</c:v>
                </c:pt>
                <c:pt idx="6">
                  <c:v>15</c:v>
                </c:pt>
                <c:pt idx="7">
                  <c:v>8</c:v>
                </c:pt>
                <c:pt idx="8">
                  <c:v>2</c:v>
                </c:pt>
              </c:numCache>
            </c:numRef>
          </c:val>
          <c:extLst>
            <c:ext xmlns:c16="http://schemas.microsoft.com/office/drawing/2014/chart" uri="{C3380CC4-5D6E-409C-BE32-E72D297353CC}">
              <c16:uniqueId val="{00000000-7657-4EDD-9CB4-D08903DBA3D8}"/>
            </c:ext>
          </c:extLst>
        </c:ser>
        <c:dLbls>
          <c:dLblPos val="ctr"/>
          <c:showLegendKey val="0"/>
          <c:showVal val="1"/>
          <c:showCatName val="0"/>
          <c:showSerName val="0"/>
          <c:showPercent val="0"/>
          <c:showBubbleSize val="0"/>
        </c:dLbls>
        <c:gapWidth val="32"/>
        <c:axId val="1733903312"/>
        <c:axId val="1733903856"/>
      </c:barChart>
      <c:catAx>
        <c:axId val="1733903312"/>
        <c:scaling>
          <c:orientation val="maxMin"/>
        </c:scaling>
        <c:delete val="0"/>
        <c:axPos val="l"/>
        <c:numFmt formatCode="General" sourceLinked="1"/>
        <c:majorTickMark val="none"/>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400" b="0" i="0" u="none" strike="noStrike" kern="1200" baseline="0">
                <a:solidFill>
                  <a:srgbClr val="000000"/>
                </a:solidFill>
                <a:latin typeface="Arial"/>
                <a:ea typeface="Arial"/>
                <a:cs typeface="Arial"/>
              </a:defRPr>
            </a:pPr>
            <a:endParaRPr lang="en-US"/>
          </a:p>
        </c:txPr>
        <c:crossAx val="1733903856"/>
        <c:crosses val="autoZero"/>
        <c:auto val="1"/>
        <c:lblAlgn val="ctr"/>
        <c:lblOffset val="100"/>
        <c:noMultiLvlLbl val="0"/>
      </c:catAx>
      <c:valAx>
        <c:axId val="1733903856"/>
        <c:scaling>
          <c:orientation val="minMax"/>
          <c:max val="60"/>
          <c:min val="0"/>
        </c:scaling>
        <c:delete val="1"/>
        <c:axPos val="t"/>
        <c:numFmt formatCode="General" sourceLinked="1"/>
        <c:majorTickMark val="out"/>
        <c:minorTickMark val="none"/>
        <c:tickLblPos val="nextTo"/>
        <c:crossAx val="1733903312"/>
        <c:crosses val="autoZero"/>
        <c:crossBetween val="between"/>
      </c:valAx>
      <c:spPr>
        <a:noFill/>
        <a:ln w="25558">
          <a:noFill/>
        </a:ln>
        <a:effectLst/>
      </c:spPr>
    </c:plotArea>
    <c:plotVisOnly val="1"/>
    <c:dispBlanksAs val="gap"/>
    <c:showDLblsOverMax val="0"/>
  </c:chart>
  <c:spPr>
    <a:noFill/>
    <a:ln w="6350" cap="flat" cmpd="sng" algn="ctr">
      <a:noFill/>
      <a:prstDash val="solid"/>
      <a:miter lim="800000"/>
    </a:ln>
    <a:effectLst/>
  </c:spPr>
  <c:txPr>
    <a:bodyPr/>
    <a:lstStyle/>
    <a:p>
      <a:pPr>
        <a:defRPr sz="1400" b="0" i="0" u="none" strike="noStrike" baseline="0">
          <a:solidFill>
            <a:srgbClr val="000000"/>
          </a:solidFill>
          <a:latin typeface="Arial"/>
          <a:ea typeface="Arial"/>
          <a:cs typeface="Arial"/>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0.10794298926521607"/>
          <c:w val="1"/>
          <c:h val="0.86965376782077397"/>
        </c:manualLayout>
      </c:layout>
      <c:barChart>
        <c:barDir val="col"/>
        <c:grouping val="percentStacked"/>
        <c:varyColors val="0"/>
        <c:ser>
          <c:idx val="0"/>
          <c:order val="0"/>
          <c:tx>
            <c:strRef>
              <c:f>Sheet1!$A$2</c:f>
              <c:strCache>
                <c:ptCount val="1"/>
              </c:strCache>
            </c:strRef>
          </c:tx>
          <c:spPr>
            <a:solidFill>
              <a:schemeClr val="accent2"/>
            </a:solidFill>
            <a:ln w="12664">
              <a:noFill/>
              <a:prstDash val="solid"/>
            </a:ln>
          </c:spPr>
          <c:invertIfNegative val="0"/>
          <c:dPt>
            <c:idx val="0"/>
            <c:invertIfNegative val="0"/>
            <c:bubble3D val="0"/>
            <c:spPr>
              <a:solidFill>
                <a:schemeClr val="accent5">
                  <a:lumMod val="75000"/>
                </a:schemeClr>
              </a:solidFill>
              <a:ln w="12664">
                <a:noFill/>
                <a:prstDash val="solid"/>
              </a:ln>
            </c:spPr>
            <c:extLst>
              <c:ext xmlns:c16="http://schemas.microsoft.com/office/drawing/2014/chart" uri="{C3380CC4-5D6E-409C-BE32-E72D297353CC}">
                <c16:uniqueId val="{00000000-ED8C-4D05-A594-FE2283DBE731}"/>
              </c:ext>
            </c:extLst>
          </c:dPt>
          <c:dPt>
            <c:idx val="1"/>
            <c:invertIfNegative val="0"/>
            <c:bubble3D val="0"/>
            <c:extLst>
              <c:ext xmlns:c16="http://schemas.microsoft.com/office/drawing/2014/chart" uri="{C3380CC4-5D6E-409C-BE32-E72D297353CC}">
                <c16:uniqueId val="{00000001-ED8C-4D05-A594-FE2283DBE731}"/>
              </c:ext>
            </c:extLst>
          </c:dPt>
          <c:dPt>
            <c:idx val="2"/>
            <c:invertIfNegative val="0"/>
            <c:bubble3D val="0"/>
            <c:extLst>
              <c:ext xmlns:c16="http://schemas.microsoft.com/office/drawing/2014/chart" uri="{C3380CC4-5D6E-409C-BE32-E72D297353CC}">
                <c16:uniqueId val="{00000002-ED8C-4D05-A594-FE2283DBE731}"/>
              </c:ext>
            </c:extLst>
          </c:dPt>
          <c:dPt>
            <c:idx val="3"/>
            <c:invertIfNegative val="0"/>
            <c:bubble3D val="0"/>
            <c:extLst>
              <c:ext xmlns:c16="http://schemas.microsoft.com/office/drawing/2014/chart" uri="{C3380CC4-5D6E-409C-BE32-E72D297353CC}">
                <c16:uniqueId val="{00000003-ED8C-4D05-A594-FE2283DBE731}"/>
              </c:ext>
            </c:extLst>
          </c:dPt>
          <c:dPt>
            <c:idx val="4"/>
            <c:invertIfNegative val="0"/>
            <c:bubble3D val="0"/>
            <c:extLst>
              <c:ext xmlns:c16="http://schemas.microsoft.com/office/drawing/2014/chart" uri="{C3380CC4-5D6E-409C-BE32-E72D297353CC}">
                <c16:uniqueId val="{00000004-ED8C-4D05-A594-FE2283DBE731}"/>
              </c:ext>
            </c:extLst>
          </c:dPt>
          <c:dPt>
            <c:idx val="5"/>
            <c:invertIfNegative val="0"/>
            <c:bubble3D val="0"/>
            <c:extLst>
              <c:ext xmlns:c16="http://schemas.microsoft.com/office/drawing/2014/chart" uri="{C3380CC4-5D6E-409C-BE32-E72D297353CC}">
                <c16:uniqueId val="{00000005-ED8C-4D05-A594-FE2283DBE731}"/>
              </c:ext>
            </c:extLst>
          </c:dPt>
          <c:dPt>
            <c:idx val="6"/>
            <c:invertIfNegative val="0"/>
            <c:bubble3D val="0"/>
            <c:extLst>
              <c:ext xmlns:c16="http://schemas.microsoft.com/office/drawing/2014/chart" uri="{C3380CC4-5D6E-409C-BE32-E72D297353CC}">
                <c16:uniqueId val="{00000006-ED8C-4D05-A594-FE2283DBE731}"/>
              </c:ext>
            </c:extLst>
          </c:dPt>
          <c:dPt>
            <c:idx val="8"/>
            <c:invertIfNegative val="0"/>
            <c:bubble3D val="0"/>
            <c:extLst>
              <c:ext xmlns:c16="http://schemas.microsoft.com/office/drawing/2014/chart" uri="{C3380CC4-5D6E-409C-BE32-E72D297353CC}">
                <c16:uniqueId val="{00000008-ED8C-4D05-A594-FE2283DBE731}"/>
              </c:ext>
            </c:extLst>
          </c:dPt>
          <c:dLbls>
            <c:spPr>
              <a:noFill/>
              <a:ln>
                <a:noFill/>
              </a:ln>
              <a:effectLst/>
            </c:spPr>
            <c:txPr>
              <a:bodyPr wrap="square" lIns="38100" tIns="19050" rIns="38100" bIns="19050" anchor="ctr">
                <a:spAutoFit/>
              </a:bodyPr>
              <a:lstStyle/>
              <a:p>
                <a:pPr>
                  <a:defRPr>
                    <a:solidFill>
                      <a:schemeClr val="bg1"/>
                    </a:solidFill>
                    <a:latin typeface="+mn-lt"/>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Sheet1!$C$1</c:f>
              <c:numCache>
                <c:formatCode>General</c:formatCode>
                <c:ptCount val="1"/>
              </c:numCache>
            </c:numRef>
          </c:cat>
          <c:val>
            <c:numRef>
              <c:f>Sheet1!$C$2</c:f>
              <c:numCache>
                <c:formatCode>General</c:formatCode>
                <c:ptCount val="1"/>
                <c:pt idx="0">
                  <c:v>24</c:v>
                </c:pt>
              </c:numCache>
            </c:numRef>
          </c:val>
          <c:extLst>
            <c:ext xmlns:c16="http://schemas.microsoft.com/office/drawing/2014/chart" uri="{C3380CC4-5D6E-409C-BE32-E72D297353CC}">
              <c16:uniqueId val="{00000009-ED8C-4D05-A594-FE2283DBE731}"/>
            </c:ext>
          </c:extLst>
        </c:ser>
        <c:ser>
          <c:idx val="1"/>
          <c:order val="1"/>
          <c:tx>
            <c:strRef>
              <c:f>Sheet1!$A$3</c:f>
              <c:strCache>
                <c:ptCount val="1"/>
              </c:strCache>
            </c:strRef>
          </c:tx>
          <c:spPr>
            <a:solidFill>
              <a:srgbClr val="E1F1CA"/>
            </a:solidFill>
            <a:ln w="12664">
              <a:noFill/>
              <a:prstDash val="solid"/>
            </a:ln>
          </c:spPr>
          <c:invertIfNegative val="0"/>
          <c:dPt>
            <c:idx val="0"/>
            <c:invertIfNegative val="0"/>
            <c:bubble3D val="0"/>
            <c:spPr>
              <a:solidFill>
                <a:schemeClr val="accent5">
                  <a:lumMod val="60000"/>
                  <a:lumOff val="40000"/>
                </a:schemeClr>
              </a:solidFill>
              <a:ln w="12664">
                <a:noFill/>
                <a:prstDash val="solid"/>
              </a:ln>
            </c:spPr>
            <c:extLst>
              <c:ext xmlns:c16="http://schemas.microsoft.com/office/drawing/2014/chart" uri="{C3380CC4-5D6E-409C-BE32-E72D297353CC}">
                <c16:uniqueId val="{0000000A-ED8C-4D05-A594-FE2283DBE731}"/>
              </c:ext>
            </c:extLst>
          </c:dPt>
          <c:dPt>
            <c:idx val="1"/>
            <c:invertIfNegative val="0"/>
            <c:bubble3D val="0"/>
            <c:extLst>
              <c:ext xmlns:c16="http://schemas.microsoft.com/office/drawing/2014/chart" uri="{C3380CC4-5D6E-409C-BE32-E72D297353CC}">
                <c16:uniqueId val="{0000000B-ED8C-4D05-A594-FE2283DBE731}"/>
              </c:ext>
            </c:extLst>
          </c:dPt>
          <c:dPt>
            <c:idx val="2"/>
            <c:invertIfNegative val="0"/>
            <c:bubble3D val="0"/>
            <c:extLst>
              <c:ext xmlns:c16="http://schemas.microsoft.com/office/drawing/2014/chart" uri="{C3380CC4-5D6E-409C-BE32-E72D297353CC}">
                <c16:uniqueId val="{0000000C-ED8C-4D05-A594-FE2283DBE731}"/>
              </c:ext>
            </c:extLst>
          </c:dPt>
          <c:dPt>
            <c:idx val="3"/>
            <c:invertIfNegative val="0"/>
            <c:bubble3D val="0"/>
            <c:extLst>
              <c:ext xmlns:c16="http://schemas.microsoft.com/office/drawing/2014/chart" uri="{C3380CC4-5D6E-409C-BE32-E72D297353CC}">
                <c16:uniqueId val="{0000000D-ED8C-4D05-A594-FE2283DBE731}"/>
              </c:ext>
            </c:extLst>
          </c:dPt>
          <c:dPt>
            <c:idx val="4"/>
            <c:invertIfNegative val="0"/>
            <c:bubble3D val="0"/>
            <c:extLst>
              <c:ext xmlns:c16="http://schemas.microsoft.com/office/drawing/2014/chart" uri="{C3380CC4-5D6E-409C-BE32-E72D297353CC}">
                <c16:uniqueId val="{0000000E-ED8C-4D05-A594-FE2283DBE731}"/>
              </c:ext>
            </c:extLst>
          </c:dPt>
          <c:dPt>
            <c:idx val="5"/>
            <c:invertIfNegative val="0"/>
            <c:bubble3D val="0"/>
            <c:extLst>
              <c:ext xmlns:c16="http://schemas.microsoft.com/office/drawing/2014/chart" uri="{C3380CC4-5D6E-409C-BE32-E72D297353CC}">
                <c16:uniqueId val="{0000000F-ED8C-4D05-A594-FE2283DBE731}"/>
              </c:ext>
            </c:extLst>
          </c:dPt>
          <c:dPt>
            <c:idx val="6"/>
            <c:invertIfNegative val="0"/>
            <c:bubble3D val="0"/>
            <c:extLst>
              <c:ext xmlns:c16="http://schemas.microsoft.com/office/drawing/2014/chart" uri="{C3380CC4-5D6E-409C-BE32-E72D297353CC}">
                <c16:uniqueId val="{00000010-ED8C-4D05-A594-FE2283DBE731}"/>
              </c:ext>
            </c:extLst>
          </c:dPt>
          <c:dPt>
            <c:idx val="8"/>
            <c:invertIfNegative val="0"/>
            <c:bubble3D val="0"/>
            <c:extLst>
              <c:ext xmlns:c16="http://schemas.microsoft.com/office/drawing/2014/chart" uri="{C3380CC4-5D6E-409C-BE32-E72D297353CC}">
                <c16:uniqueId val="{00000011-ED8C-4D05-A594-FE2283DBE731}"/>
              </c:ext>
            </c:extLst>
          </c:dPt>
          <c:dLbls>
            <c:spPr>
              <a:noFill/>
              <a:ln>
                <a:noFill/>
              </a:ln>
              <a:effectLst/>
            </c:spPr>
            <c:txPr>
              <a:bodyPr wrap="square" lIns="38100" tIns="19050" rIns="38100" bIns="19050" anchor="ctr">
                <a:spAutoFit/>
              </a:bodyPr>
              <a:lstStyle/>
              <a:p>
                <a:pPr>
                  <a:defRPr>
                    <a:latin typeface="+mn-lt"/>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Sheet1!$C$1</c:f>
              <c:numCache>
                <c:formatCode>General</c:formatCode>
                <c:ptCount val="1"/>
              </c:numCache>
            </c:numRef>
          </c:cat>
          <c:val>
            <c:numRef>
              <c:f>Sheet1!$C$3</c:f>
              <c:numCache>
                <c:formatCode>General</c:formatCode>
                <c:ptCount val="1"/>
                <c:pt idx="0">
                  <c:v>10</c:v>
                </c:pt>
              </c:numCache>
            </c:numRef>
          </c:val>
          <c:extLst>
            <c:ext xmlns:c16="http://schemas.microsoft.com/office/drawing/2014/chart" uri="{C3380CC4-5D6E-409C-BE32-E72D297353CC}">
              <c16:uniqueId val="{00000012-ED8C-4D05-A594-FE2283DBE731}"/>
            </c:ext>
          </c:extLst>
        </c:ser>
        <c:ser>
          <c:idx val="2"/>
          <c:order val="2"/>
          <c:tx>
            <c:strRef>
              <c:f>Sheet1!$A$4</c:f>
              <c:strCache>
                <c:ptCount val="1"/>
              </c:strCache>
            </c:strRef>
          </c:tx>
          <c:spPr>
            <a:solidFill>
              <a:srgbClr val="E0E0E0"/>
            </a:solidFill>
          </c:spPr>
          <c:invertIfNegative val="0"/>
          <c:dPt>
            <c:idx val="1"/>
            <c:invertIfNegative val="0"/>
            <c:bubble3D val="0"/>
            <c:extLst>
              <c:ext xmlns:c16="http://schemas.microsoft.com/office/drawing/2014/chart" uri="{C3380CC4-5D6E-409C-BE32-E72D297353CC}">
                <c16:uniqueId val="{00000013-ED8C-4D05-A594-FE2283DBE731}"/>
              </c:ext>
            </c:extLst>
          </c:dPt>
          <c:dPt>
            <c:idx val="2"/>
            <c:invertIfNegative val="0"/>
            <c:bubble3D val="0"/>
            <c:extLst>
              <c:ext xmlns:c16="http://schemas.microsoft.com/office/drawing/2014/chart" uri="{C3380CC4-5D6E-409C-BE32-E72D297353CC}">
                <c16:uniqueId val="{00000014-ED8C-4D05-A594-FE2283DBE731}"/>
              </c:ext>
            </c:extLst>
          </c:dPt>
          <c:dLbls>
            <c:spPr>
              <a:noFill/>
              <a:ln>
                <a:noFill/>
              </a:ln>
              <a:effectLst/>
            </c:spPr>
            <c:txPr>
              <a:bodyPr wrap="square" lIns="38100" tIns="19050" rIns="38100" bIns="19050" anchor="ctr">
                <a:spAutoFit/>
              </a:bodyPr>
              <a:lstStyle/>
              <a:p>
                <a:pPr>
                  <a:defRPr>
                    <a:latin typeface="+mn-lt"/>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Sheet1!$C$1</c:f>
              <c:numCache>
                <c:formatCode>General</c:formatCode>
                <c:ptCount val="1"/>
              </c:numCache>
            </c:numRef>
          </c:cat>
          <c:val>
            <c:numRef>
              <c:f>Sheet1!$C$4</c:f>
              <c:numCache>
                <c:formatCode>General</c:formatCode>
                <c:ptCount val="1"/>
                <c:pt idx="0">
                  <c:v>18</c:v>
                </c:pt>
              </c:numCache>
            </c:numRef>
          </c:val>
          <c:extLst>
            <c:ext xmlns:c16="http://schemas.microsoft.com/office/drawing/2014/chart" uri="{C3380CC4-5D6E-409C-BE32-E72D297353CC}">
              <c16:uniqueId val="{00000015-ED8C-4D05-A594-FE2283DBE731}"/>
            </c:ext>
          </c:extLst>
        </c:ser>
        <c:ser>
          <c:idx val="3"/>
          <c:order val="3"/>
          <c:tx>
            <c:strRef>
              <c:f>Sheet1!$A$5</c:f>
              <c:strCache>
                <c:ptCount val="1"/>
              </c:strCache>
            </c:strRef>
          </c:tx>
          <c:spPr>
            <a:solidFill>
              <a:srgbClr val="FDB9C6"/>
            </a:solidFill>
          </c:spPr>
          <c:invertIfNegative val="0"/>
          <c:dPt>
            <c:idx val="0"/>
            <c:invertIfNegative val="0"/>
            <c:bubble3D val="0"/>
            <c:extLst>
              <c:ext xmlns:c16="http://schemas.microsoft.com/office/drawing/2014/chart" uri="{C3380CC4-5D6E-409C-BE32-E72D297353CC}">
                <c16:uniqueId val="{00000016-ED8C-4D05-A594-FE2283DBE731}"/>
              </c:ext>
            </c:extLst>
          </c:dPt>
          <c:dPt>
            <c:idx val="1"/>
            <c:invertIfNegative val="0"/>
            <c:bubble3D val="0"/>
            <c:extLst>
              <c:ext xmlns:c16="http://schemas.microsoft.com/office/drawing/2014/chart" uri="{C3380CC4-5D6E-409C-BE32-E72D297353CC}">
                <c16:uniqueId val="{00000017-ED8C-4D05-A594-FE2283DBE731}"/>
              </c:ext>
            </c:extLst>
          </c:dPt>
          <c:dPt>
            <c:idx val="2"/>
            <c:invertIfNegative val="0"/>
            <c:bubble3D val="0"/>
            <c:extLst>
              <c:ext xmlns:c16="http://schemas.microsoft.com/office/drawing/2014/chart" uri="{C3380CC4-5D6E-409C-BE32-E72D297353CC}">
                <c16:uniqueId val="{00000018-ED8C-4D05-A594-FE2283DBE731}"/>
              </c:ext>
            </c:extLst>
          </c:dPt>
          <c:dLbls>
            <c:spPr>
              <a:noFill/>
              <a:ln>
                <a:noFill/>
              </a:ln>
              <a:effectLst/>
            </c:spPr>
            <c:txPr>
              <a:bodyPr wrap="square" lIns="38100" tIns="19050" rIns="38100" bIns="19050" anchor="ctr">
                <a:spAutoFit/>
              </a:bodyPr>
              <a:lstStyle/>
              <a:p>
                <a:pPr>
                  <a:defRPr>
                    <a:latin typeface="+mn-lt"/>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Sheet1!$C$1</c:f>
              <c:numCache>
                <c:formatCode>General</c:formatCode>
                <c:ptCount val="1"/>
              </c:numCache>
            </c:numRef>
          </c:cat>
          <c:val>
            <c:numRef>
              <c:f>Sheet1!$C$5</c:f>
              <c:numCache>
                <c:formatCode>General</c:formatCode>
                <c:ptCount val="1"/>
                <c:pt idx="0">
                  <c:v>25</c:v>
                </c:pt>
              </c:numCache>
            </c:numRef>
          </c:val>
          <c:extLst>
            <c:ext xmlns:c16="http://schemas.microsoft.com/office/drawing/2014/chart" uri="{C3380CC4-5D6E-409C-BE32-E72D297353CC}">
              <c16:uniqueId val="{00000019-ED8C-4D05-A594-FE2283DBE731}"/>
            </c:ext>
          </c:extLst>
        </c:ser>
        <c:ser>
          <c:idx val="4"/>
          <c:order val="4"/>
          <c:tx>
            <c:strRef>
              <c:f>Sheet1!$A$6</c:f>
              <c:strCache>
                <c:ptCount val="1"/>
              </c:strCache>
            </c:strRef>
          </c:tx>
          <c:spPr>
            <a:solidFill>
              <a:srgbClr val="FA4F71"/>
            </a:solidFill>
          </c:spPr>
          <c:invertIfNegative val="0"/>
          <c:dPt>
            <c:idx val="0"/>
            <c:invertIfNegative val="0"/>
            <c:bubble3D val="0"/>
            <c:extLst>
              <c:ext xmlns:c16="http://schemas.microsoft.com/office/drawing/2014/chart" uri="{C3380CC4-5D6E-409C-BE32-E72D297353CC}">
                <c16:uniqueId val="{0000001A-ED8C-4D05-A594-FE2283DBE731}"/>
              </c:ext>
            </c:extLst>
          </c:dPt>
          <c:dPt>
            <c:idx val="2"/>
            <c:invertIfNegative val="0"/>
            <c:bubble3D val="0"/>
            <c:extLst>
              <c:ext xmlns:c16="http://schemas.microsoft.com/office/drawing/2014/chart" uri="{C3380CC4-5D6E-409C-BE32-E72D297353CC}">
                <c16:uniqueId val="{0000001B-ED8C-4D05-A594-FE2283DBE731}"/>
              </c:ext>
            </c:extLst>
          </c:dPt>
          <c:dLbls>
            <c:dLbl>
              <c:idx val="1"/>
              <c:layout>
                <c:manualLayout>
                  <c:x val="0"/>
                  <c:y val="-2.8046030824133718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ED8C-4D05-A594-FE2283DBE731}"/>
                </c:ext>
              </c:extLst>
            </c:dLbl>
            <c:dLbl>
              <c:idx val="3"/>
              <c:tx>
                <c:rich>
                  <a:bodyPr/>
                  <a:lstStyle/>
                  <a:p>
                    <a:r>
                      <a:rPr lang="en-US"/>
                      <a:t>-</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D-ED8C-4D05-A594-FE2283DBE731}"/>
                </c:ext>
              </c:extLst>
            </c:dLbl>
            <c:dLbl>
              <c:idx val="4"/>
              <c:layout>
                <c:manualLayout>
                  <c:x val="-8.1902036136210186E-3"/>
                  <c:y val="0"/>
                </c:manualLayout>
              </c:layout>
              <c:tx>
                <c:rich>
                  <a:bodyPr/>
                  <a:lstStyle/>
                  <a:p>
                    <a:r>
                      <a:rPr lang="en-US" dirty="0"/>
                      <a:t>-</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E-ED8C-4D05-A594-FE2283DBE731}"/>
                </c:ext>
              </c:extLst>
            </c:dLbl>
            <c:spPr>
              <a:noFill/>
              <a:ln>
                <a:noFill/>
              </a:ln>
              <a:effectLst/>
            </c:spPr>
            <c:txPr>
              <a:bodyPr wrap="square" lIns="38100" tIns="19050" rIns="38100" bIns="19050" anchor="ctr">
                <a:spAutoFit/>
              </a:bodyPr>
              <a:lstStyle/>
              <a:p>
                <a:pPr>
                  <a:defRPr>
                    <a:solidFill>
                      <a:schemeClr val="bg1"/>
                    </a:solidFill>
                    <a:latin typeface="+mn-lt"/>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Sheet1!$C$1</c:f>
              <c:numCache>
                <c:formatCode>General</c:formatCode>
                <c:ptCount val="1"/>
              </c:numCache>
            </c:numRef>
          </c:cat>
          <c:val>
            <c:numRef>
              <c:f>Sheet1!$C$6</c:f>
              <c:numCache>
                <c:formatCode>General</c:formatCode>
                <c:ptCount val="1"/>
                <c:pt idx="0">
                  <c:v>23</c:v>
                </c:pt>
              </c:numCache>
            </c:numRef>
          </c:val>
          <c:extLst>
            <c:ext xmlns:c16="http://schemas.microsoft.com/office/drawing/2014/chart" uri="{C3380CC4-5D6E-409C-BE32-E72D297353CC}">
              <c16:uniqueId val="{0000001F-ED8C-4D05-A594-FE2283DBE731}"/>
            </c:ext>
          </c:extLst>
        </c:ser>
        <c:dLbls>
          <c:dLblPos val="ctr"/>
          <c:showLegendKey val="0"/>
          <c:showVal val="1"/>
          <c:showCatName val="0"/>
          <c:showSerName val="0"/>
          <c:showPercent val="0"/>
          <c:showBubbleSize val="0"/>
        </c:dLbls>
        <c:gapWidth val="112"/>
        <c:overlap val="100"/>
        <c:axId val="494002824"/>
        <c:axId val="494008704"/>
      </c:barChart>
      <c:catAx>
        <c:axId val="494002824"/>
        <c:scaling>
          <c:orientation val="minMax"/>
        </c:scaling>
        <c:delete val="1"/>
        <c:axPos val="t"/>
        <c:numFmt formatCode="General" sourceLinked="1"/>
        <c:majorTickMark val="out"/>
        <c:minorTickMark val="none"/>
        <c:tickLblPos val="nextTo"/>
        <c:crossAx val="494008704"/>
        <c:crosses val="autoZero"/>
        <c:auto val="1"/>
        <c:lblAlgn val="ctr"/>
        <c:lblOffset val="100"/>
        <c:noMultiLvlLbl val="0"/>
      </c:catAx>
      <c:valAx>
        <c:axId val="494008704"/>
        <c:scaling>
          <c:orientation val="maxMin"/>
        </c:scaling>
        <c:delete val="1"/>
        <c:axPos val="l"/>
        <c:numFmt formatCode="0%" sourceLinked="1"/>
        <c:majorTickMark val="out"/>
        <c:minorTickMark val="none"/>
        <c:tickLblPos val="nextTo"/>
        <c:crossAx val="494002824"/>
        <c:crosses val="autoZero"/>
        <c:crossBetween val="between"/>
      </c:valAx>
      <c:spPr>
        <a:noFill/>
        <a:ln w="25400">
          <a:noFill/>
        </a:ln>
      </c:spPr>
    </c:plotArea>
    <c:plotVisOnly val="1"/>
    <c:dispBlanksAs val="gap"/>
    <c:showDLblsOverMax val="0"/>
  </c:chart>
  <c:spPr>
    <a:noFill/>
    <a:ln>
      <a:noFill/>
    </a:ln>
  </c:spPr>
  <c:txPr>
    <a:bodyPr/>
    <a:lstStyle/>
    <a:p>
      <a:pPr>
        <a:defRPr sz="1397" b="0" i="0" u="none" strike="noStrike" baseline="0">
          <a:solidFill>
            <a:schemeClr val="tx1"/>
          </a:solidFill>
          <a:latin typeface="Arial"/>
          <a:ea typeface="Arial"/>
          <a:cs typeface="Arial"/>
        </a:defRPr>
      </a:pPr>
      <a:endParaRPr lang="en-US"/>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4719844802008444E-3"/>
          <c:y val="2.1229547406665911E-2"/>
          <c:w val="0.99652793111521987"/>
          <c:h val="0.97877045259333406"/>
        </c:manualLayout>
      </c:layout>
      <c:barChart>
        <c:barDir val="bar"/>
        <c:grouping val="clustered"/>
        <c:varyColors val="0"/>
        <c:ser>
          <c:idx val="6"/>
          <c:order val="0"/>
          <c:tx>
            <c:strRef>
              <c:f>Sheet1!$B$2</c:f>
              <c:strCache>
                <c:ptCount val="1"/>
              </c:strCache>
            </c:strRef>
          </c:tx>
          <c:spPr>
            <a:solidFill>
              <a:schemeClr val="accent3"/>
            </a:solidFill>
          </c:spPr>
          <c:invertIfNegative val="0"/>
          <c:dPt>
            <c:idx val="0"/>
            <c:invertIfNegative val="0"/>
            <c:bubble3D val="0"/>
            <c:extLst>
              <c:ext xmlns:c16="http://schemas.microsoft.com/office/drawing/2014/chart" uri="{C3380CC4-5D6E-409C-BE32-E72D297353CC}">
                <c16:uniqueId val="{00000001-7C06-402C-AED8-5B61605F35ED}"/>
              </c:ext>
            </c:extLst>
          </c:dPt>
          <c:dPt>
            <c:idx val="1"/>
            <c:invertIfNegative val="0"/>
            <c:bubble3D val="0"/>
            <c:extLst>
              <c:ext xmlns:c16="http://schemas.microsoft.com/office/drawing/2014/chart" uri="{C3380CC4-5D6E-409C-BE32-E72D297353CC}">
                <c16:uniqueId val="{00000003-7C06-402C-AED8-5B61605F35ED}"/>
              </c:ext>
            </c:extLst>
          </c:dPt>
          <c:dPt>
            <c:idx val="2"/>
            <c:invertIfNegative val="0"/>
            <c:bubble3D val="0"/>
            <c:extLst>
              <c:ext xmlns:c16="http://schemas.microsoft.com/office/drawing/2014/chart" uri="{C3380CC4-5D6E-409C-BE32-E72D297353CC}">
                <c16:uniqueId val="{00000005-7C06-402C-AED8-5B61605F35ED}"/>
              </c:ext>
            </c:extLst>
          </c:dPt>
          <c:dPt>
            <c:idx val="3"/>
            <c:invertIfNegative val="0"/>
            <c:bubble3D val="0"/>
            <c:extLst>
              <c:ext xmlns:c16="http://schemas.microsoft.com/office/drawing/2014/chart" uri="{C3380CC4-5D6E-409C-BE32-E72D297353CC}">
                <c16:uniqueId val="{00000007-7C06-402C-AED8-5B61605F35ED}"/>
              </c:ext>
            </c:extLst>
          </c:dPt>
          <c:dPt>
            <c:idx val="4"/>
            <c:invertIfNegative val="0"/>
            <c:bubble3D val="0"/>
            <c:extLst>
              <c:ext xmlns:c16="http://schemas.microsoft.com/office/drawing/2014/chart" uri="{C3380CC4-5D6E-409C-BE32-E72D297353CC}">
                <c16:uniqueId val="{00000008-7C06-402C-AED8-5B61605F35ED}"/>
              </c:ext>
            </c:extLst>
          </c:dPt>
          <c:dPt>
            <c:idx val="5"/>
            <c:invertIfNegative val="0"/>
            <c:bubble3D val="0"/>
            <c:extLst>
              <c:ext xmlns:c16="http://schemas.microsoft.com/office/drawing/2014/chart" uri="{C3380CC4-5D6E-409C-BE32-E72D297353CC}">
                <c16:uniqueId val="{00000000-C969-41A6-9888-7743107C0313}"/>
              </c:ext>
            </c:extLst>
          </c:dPt>
          <c:dPt>
            <c:idx val="6"/>
            <c:invertIfNegative val="0"/>
            <c:bubble3D val="0"/>
            <c:extLst>
              <c:ext xmlns:c16="http://schemas.microsoft.com/office/drawing/2014/chart" uri="{C3380CC4-5D6E-409C-BE32-E72D297353CC}">
                <c16:uniqueId val="{00000009-7C06-402C-AED8-5B61605F35ED}"/>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Sheet1!$A$3:$A$12</c:f>
              <c:numCache>
                <c:formatCode>General</c:formatCode>
                <c:ptCount val="10"/>
              </c:numCache>
            </c:numRef>
          </c:cat>
          <c:val>
            <c:numRef>
              <c:f>Sheet1!$B$3:$B$12</c:f>
              <c:numCache>
                <c:formatCode>General</c:formatCode>
                <c:ptCount val="10"/>
                <c:pt idx="0">
                  <c:v>19</c:v>
                </c:pt>
                <c:pt idx="1">
                  <c:v>17</c:v>
                </c:pt>
                <c:pt idx="2">
                  <c:v>16</c:v>
                </c:pt>
                <c:pt idx="3">
                  <c:v>15</c:v>
                </c:pt>
                <c:pt idx="4">
                  <c:v>9</c:v>
                </c:pt>
                <c:pt idx="5">
                  <c:v>5</c:v>
                </c:pt>
                <c:pt idx="6">
                  <c:v>5</c:v>
                </c:pt>
                <c:pt idx="7">
                  <c:v>5</c:v>
                </c:pt>
                <c:pt idx="8">
                  <c:v>2</c:v>
                </c:pt>
                <c:pt idx="9">
                  <c:v>2</c:v>
                </c:pt>
              </c:numCache>
            </c:numRef>
          </c:val>
          <c:extLst>
            <c:ext xmlns:c16="http://schemas.microsoft.com/office/drawing/2014/chart" uri="{C3380CC4-5D6E-409C-BE32-E72D297353CC}">
              <c16:uniqueId val="{0000000A-7C06-402C-AED8-5B61605F35ED}"/>
            </c:ext>
          </c:extLst>
        </c:ser>
        <c:ser>
          <c:idx val="0"/>
          <c:order val="1"/>
          <c:tx>
            <c:strRef>
              <c:f>Sheet1!$C$2</c:f>
              <c:strCache>
                <c:ptCount val="1"/>
              </c:strCache>
            </c:strRef>
          </c:tx>
          <c:spPr>
            <a:solidFill>
              <a:schemeClr val="accent4">
                <a:lumMod val="40000"/>
                <a:lumOff val="60000"/>
              </a:schemeClr>
            </a:solidFill>
          </c:spPr>
          <c:invertIfNegative val="0"/>
          <c:dLbls>
            <c:dLbl>
              <c:idx val="2"/>
              <c:tx>
                <c:rich>
                  <a:bodyPr/>
                  <a:lstStyle/>
                  <a:p>
                    <a:r>
                      <a:rPr lang="en-US"/>
                      <a:t>N/A</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8B72-44F0-898C-00BCAF9474EC}"/>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Sheet1!$A$3:$A$12</c:f>
              <c:numCache>
                <c:formatCode>General</c:formatCode>
                <c:ptCount val="10"/>
              </c:numCache>
            </c:numRef>
          </c:cat>
          <c:val>
            <c:numRef>
              <c:f>Sheet1!$C$3:$C$12</c:f>
              <c:numCache>
                <c:formatCode>General</c:formatCode>
                <c:ptCount val="10"/>
                <c:pt idx="0">
                  <c:v>8</c:v>
                </c:pt>
                <c:pt idx="1">
                  <c:v>26</c:v>
                </c:pt>
                <c:pt idx="2">
                  <c:v>0</c:v>
                </c:pt>
                <c:pt idx="3">
                  <c:v>26</c:v>
                </c:pt>
                <c:pt idx="4">
                  <c:v>9</c:v>
                </c:pt>
                <c:pt idx="5">
                  <c:v>9</c:v>
                </c:pt>
                <c:pt idx="6">
                  <c:v>9</c:v>
                </c:pt>
                <c:pt idx="7">
                  <c:v>2</c:v>
                </c:pt>
                <c:pt idx="8">
                  <c:v>8</c:v>
                </c:pt>
                <c:pt idx="9">
                  <c:v>13</c:v>
                </c:pt>
              </c:numCache>
            </c:numRef>
          </c:val>
          <c:extLst>
            <c:ext xmlns:c16="http://schemas.microsoft.com/office/drawing/2014/chart" uri="{C3380CC4-5D6E-409C-BE32-E72D297353CC}">
              <c16:uniqueId val="{00000008-BAD4-4915-8324-1DAA68E614E9}"/>
            </c:ext>
          </c:extLst>
        </c:ser>
        <c:dLbls>
          <c:showLegendKey val="0"/>
          <c:showVal val="0"/>
          <c:showCatName val="0"/>
          <c:showSerName val="0"/>
          <c:showPercent val="0"/>
          <c:showBubbleSize val="0"/>
        </c:dLbls>
        <c:gapWidth val="50"/>
        <c:axId val="495168192"/>
        <c:axId val="497459248"/>
      </c:barChart>
      <c:catAx>
        <c:axId val="495168192"/>
        <c:scaling>
          <c:orientation val="maxMin"/>
        </c:scaling>
        <c:delete val="1"/>
        <c:axPos val="l"/>
        <c:numFmt formatCode="General" sourceLinked="1"/>
        <c:majorTickMark val="out"/>
        <c:minorTickMark val="none"/>
        <c:tickLblPos val="nextTo"/>
        <c:crossAx val="497459248"/>
        <c:crosses val="autoZero"/>
        <c:auto val="1"/>
        <c:lblAlgn val="ctr"/>
        <c:lblOffset val="100"/>
        <c:noMultiLvlLbl val="0"/>
      </c:catAx>
      <c:valAx>
        <c:axId val="497459248"/>
        <c:scaling>
          <c:orientation val="minMax"/>
          <c:max val="40"/>
          <c:min val="0"/>
        </c:scaling>
        <c:delete val="1"/>
        <c:axPos val="t"/>
        <c:numFmt formatCode="General" sourceLinked="1"/>
        <c:majorTickMark val="out"/>
        <c:minorTickMark val="none"/>
        <c:tickLblPos val="nextTo"/>
        <c:crossAx val="495168192"/>
        <c:crosses val="autoZero"/>
        <c:crossBetween val="between"/>
      </c:valAx>
    </c:plotArea>
    <c:plotVisOnly val="1"/>
    <c:dispBlanksAs val="gap"/>
    <c:showDLblsOverMax val="0"/>
  </c:chart>
  <c:txPr>
    <a:bodyPr/>
    <a:lstStyle/>
    <a:p>
      <a:pPr>
        <a:defRPr sz="1400"/>
      </a:pPr>
      <a:endParaRPr lang="en-US"/>
    </a:p>
  </c:tx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3"/>
              </a:solidFill>
              <a:ln w="19050">
                <a:solidFill>
                  <a:schemeClr val="lt1"/>
                </a:solidFill>
              </a:ln>
              <a:effectLst/>
            </c:spPr>
            <c:extLst>
              <c:ext xmlns:c16="http://schemas.microsoft.com/office/drawing/2014/chart" uri="{C3380CC4-5D6E-409C-BE32-E72D297353CC}">
                <c16:uniqueId val="{00000001-B3E4-48DD-81E4-C4DF2248B8B0}"/>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B3E4-48DD-81E4-C4DF2248B8B0}"/>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B3E4-48DD-81E4-C4DF2248B8B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3E4-48DD-81E4-C4DF2248B8B0}"/>
              </c:ext>
            </c:extLst>
          </c:dPt>
          <c:dPt>
            <c:idx val="4"/>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9-B3E4-48DD-81E4-C4DF2248B8B0}"/>
              </c:ext>
            </c:extLst>
          </c:dPt>
          <c:dLbls>
            <c:dLbl>
              <c:idx val="0"/>
              <c:layout>
                <c:manualLayout>
                  <c:x val="-1.6221773958965312E-2"/>
                  <c:y val="-2.1265623560338391E-2"/>
                </c:manualLayout>
              </c:layout>
              <c:tx>
                <c:rich>
                  <a:bodyPr rot="0" spcFirstLastPara="1" vertOverflow="overflow" horzOverflow="overflow" vert="horz" wrap="square" anchor="ctr" anchorCtr="1">
                    <a:noAutofit/>
                  </a:bodyPr>
                  <a:lstStyle/>
                  <a:p>
                    <a:pPr>
                      <a:defRPr sz="1400" b="1" i="0" u="none" strike="noStrike" kern="1200" baseline="0">
                        <a:solidFill>
                          <a:schemeClr val="bg1"/>
                        </a:solidFill>
                        <a:latin typeface="+mn-lt"/>
                        <a:ea typeface="+mn-ea"/>
                        <a:cs typeface="+mn-cs"/>
                      </a:defRPr>
                    </a:pPr>
                    <a:fld id="{720826A7-6D78-41F4-A25C-CF321A28E2EA}" type="VALUE">
                      <a:rPr lang="en-US" sz="1400" smtClean="0">
                        <a:solidFill>
                          <a:schemeClr val="bg1"/>
                        </a:solidFill>
                      </a:rPr>
                      <a:pPr>
                        <a:defRPr b="1">
                          <a:solidFill>
                            <a:schemeClr val="bg1"/>
                          </a:solidFill>
                        </a:defRPr>
                      </a:pPr>
                      <a:t>[VALUE]</a:t>
                    </a:fld>
                    <a:r>
                      <a:rPr lang="en-US" sz="1400" dirty="0">
                        <a:solidFill>
                          <a:schemeClr val="bg1"/>
                        </a:solidFill>
                      </a:rPr>
                      <a:t>%</a:t>
                    </a:r>
                  </a:p>
                </c:rich>
              </c:tx>
              <c:spPr>
                <a:noFill/>
                <a:ln>
                  <a:noFill/>
                </a:ln>
                <a:effectLst/>
              </c:spPr>
              <c:txPr>
                <a:bodyPr rot="0" spcFirstLastPara="1" vertOverflow="overflow" horzOverflow="overflow" vert="horz" wrap="square" anchor="ctr" anchorCtr="1">
                  <a:no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34446129059450553"/>
                      <c:h val="0.17251259380717512"/>
                    </c:manualLayout>
                  </c15:layout>
                  <c15:dlblFieldTable/>
                  <c15:showDataLabelsRange val="0"/>
                </c:ext>
                <c:ext xmlns:c16="http://schemas.microsoft.com/office/drawing/2014/chart" uri="{C3380CC4-5D6E-409C-BE32-E72D297353CC}">
                  <c16:uniqueId val="{00000001-B3E4-48DD-81E4-C4DF2248B8B0}"/>
                </c:ext>
              </c:extLst>
            </c:dLbl>
            <c:dLbl>
              <c:idx val="1"/>
              <c:delete val="1"/>
              <c:extLst>
                <c:ext xmlns:c15="http://schemas.microsoft.com/office/drawing/2012/chart" uri="{CE6537A1-D6FC-4f65-9D91-7224C49458BB}"/>
                <c:ext xmlns:c16="http://schemas.microsoft.com/office/drawing/2014/chart" uri="{C3380CC4-5D6E-409C-BE32-E72D297353CC}">
                  <c16:uniqueId val="{00000003-B3E4-48DD-81E4-C4DF2248B8B0}"/>
                </c:ext>
              </c:extLst>
            </c:dLbl>
            <c:dLbl>
              <c:idx val="2"/>
              <c:layout>
                <c:manualLayout>
                  <c:x val="-8.5149198816621072E-3"/>
                  <c:y val="-4.4850571873915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3E4-48DD-81E4-C4DF2248B8B0}"/>
                </c:ext>
              </c:extLst>
            </c:dLbl>
            <c:spPr>
              <a:noFill/>
              <a:ln>
                <a:noFill/>
              </a:ln>
              <a:effectLst/>
            </c:spPr>
            <c:txPr>
              <a:bodyPr rot="0" spcFirstLastPara="1" vertOverflow="overflow" horzOverflow="overflow" vert="horz" wrap="square"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numRef>
              <c:f>Sheet1!$A$2:$A$5</c:f>
              <c:numCache>
                <c:formatCode>General</c:formatCode>
                <c:ptCount val="4"/>
              </c:numCache>
            </c:numRef>
          </c:cat>
          <c:val>
            <c:numRef>
              <c:f>Sheet1!$B$2:$B$5</c:f>
              <c:numCache>
                <c:formatCode>General</c:formatCode>
                <c:ptCount val="4"/>
                <c:pt idx="0">
                  <c:v>46</c:v>
                </c:pt>
                <c:pt idx="1">
                  <c:v>54</c:v>
                </c:pt>
              </c:numCache>
            </c:numRef>
          </c:val>
          <c:extLst>
            <c:ext xmlns:c16="http://schemas.microsoft.com/office/drawing/2014/chart" uri="{C3380CC4-5D6E-409C-BE32-E72D297353CC}">
              <c16:uniqueId val="{0000000A-B3E4-48DD-81E4-C4DF2248B8B0}"/>
            </c:ext>
          </c:extLst>
        </c:ser>
        <c:dLbls>
          <c:showLegendKey val="0"/>
          <c:showVal val="1"/>
          <c:showCatName val="0"/>
          <c:showSerName val="0"/>
          <c:showPercent val="0"/>
          <c:showBubbleSize val="0"/>
          <c:showLeaderLines val="1"/>
        </c:dLbls>
        <c:firstSliceAng val="0"/>
        <c:holeSize val="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0.10794308842995032"/>
          <c:w val="1"/>
          <c:h val="0.86965376782077397"/>
        </c:manualLayout>
      </c:layout>
      <c:barChart>
        <c:barDir val="col"/>
        <c:grouping val="percentStacked"/>
        <c:varyColors val="0"/>
        <c:ser>
          <c:idx val="0"/>
          <c:order val="0"/>
          <c:tx>
            <c:strRef>
              <c:f>Sheet1!$A$2</c:f>
              <c:strCache>
                <c:ptCount val="1"/>
              </c:strCache>
            </c:strRef>
          </c:tx>
          <c:spPr>
            <a:solidFill>
              <a:schemeClr val="accent5">
                <a:lumMod val="75000"/>
              </a:schemeClr>
            </a:solidFill>
            <a:ln w="12664">
              <a:noFill/>
              <a:prstDash val="solid"/>
            </a:ln>
          </c:spPr>
          <c:invertIfNegative val="0"/>
          <c:dPt>
            <c:idx val="0"/>
            <c:invertIfNegative val="0"/>
            <c:bubble3D val="0"/>
            <c:extLst>
              <c:ext xmlns:c16="http://schemas.microsoft.com/office/drawing/2014/chart" uri="{C3380CC4-5D6E-409C-BE32-E72D297353CC}">
                <c16:uniqueId val="{00000001-68F7-4347-A2CB-29815B7642FD}"/>
              </c:ext>
            </c:extLst>
          </c:dPt>
          <c:dPt>
            <c:idx val="1"/>
            <c:invertIfNegative val="0"/>
            <c:bubble3D val="0"/>
            <c:extLst>
              <c:ext xmlns:c16="http://schemas.microsoft.com/office/drawing/2014/chart" uri="{C3380CC4-5D6E-409C-BE32-E72D297353CC}">
                <c16:uniqueId val="{00000003-68F7-4347-A2CB-29815B7642FD}"/>
              </c:ext>
            </c:extLst>
          </c:dPt>
          <c:dPt>
            <c:idx val="2"/>
            <c:invertIfNegative val="0"/>
            <c:bubble3D val="0"/>
            <c:extLst>
              <c:ext xmlns:c16="http://schemas.microsoft.com/office/drawing/2014/chart" uri="{C3380CC4-5D6E-409C-BE32-E72D297353CC}">
                <c16:uniqueId val="{00000005-68F7-4347-A2CB-29815B7642FD}"/>
              </c:ext>
            </c:extLst>
          </c:dPt>
          <c:dPt>
            <c:idx val="3"/>
            <c:invertIfNegative val="0"/>
            <c:bubble3D val="0"/>
            <c:extLst>
              <c:ext xmlns:c16="http://schemas.microsoft.com/office/drawing/2014/chart" uri="{C3380CC4-5D6E-409C-BE32-E72D297353CC}">
                <c16:uniqueId val="{00000007-68F7-4347-A2CB-29815B7642FD}"/>
              </c:ext>
            </c:extLst>
          </c:dPt>
          <c:dPt>
            <c:idx val="4"/>
            <c:invertIfNegative val="0"/>
            <c:bubble3D val="0"/>
            <c:extLst>
              <c:ext xmlns:c16="http://schemas.microsoft.com/office/drawing/2014/chart" uri="{C3380CC4-5D6E-409C-BE32-E72D297353CC}">
                <c16:uniqueId val="{00000009-68F7-4347-A2CB-29815B7642FD}"/>
              </c:ext>
            </c:extLst>
          </c:dPt>
          <c:dPt>
            <c:idx val="5"/>
            <c:invertIfNegative val="0"/>
            <c:bubble3D val="0"/>
            <c:extLst>
              <c:ext xmlns:c16="http://schemas.microsoft.com/office/drawing/2014/chart" uri="{C3380CC4-5D6E-409C-BE32-E72D297353CC}">
                <c16:uniqueId val="{0000000B-68F7-4347-A2CB-29815B7642FD}"/>
              </c:ext>
            </c:extLst>
          </c:dPt>
          <c:dPt>
            <c:idx val="6"/>
            <c:invertIfNegative val="0"/>
            <c:bubble3D val="0"/>
            <c:extLst>
              <c:ext xmlns:c16="http://schemas.microsoft.com/office/drawing/2014/chart" uri="{C3380CC4-5D6E-409C-BE32-E72D297353CC}">
                <c16:uniqueId val="{0000000D-68F7-4347-A2CB-29815B7642FD}"/>
              </c:ext>
            </c:extLst>
          </c:dPt>
          <c:dPt>
            <c:idx val="8"/>
            <c:invertIfNegative val="0"/>
            <c:bubble3D val="0"/>
            <c:spPr>
              <a:solidFill>
                <a:schemeClr val="accent5">
                  <a:lumMod val="75000"/>
                </a:schemeClr>
              </a:solidFill>
              <a:ln w="12664">
                <a:noFill/>
                <a:prstDash val="solid"/>
              </a:ln>
            </c:spPr>
            <c:extLst>
              <c:ext xmlns:c16="http://schemas.microsoft.com/office/drawing/2014/chart" uri="{C3380CC4-5D6E-409C-BE32-E72D297353CC}">
                <c16:uniqueId val="{0000000F-68F7-4347-A2CB-29815B7642FD}"/>
              </c:ext>
            </c:extLst>
          </c:dPt>
          <c:dLbls>
            <c:spPr>
              <a:noFill/>
              <a:ln>
                <a:noFill/>
              </a:ln>
              <a:effectLst/>
            </c:spPr>
            <c:txPr>
              <a:bodyPr wrap="square" lIns="38100" tIns="19050" rIns="38100" bIns="19050" anchor="ctr">
                <a:spAutoFit/>
              </a:bodyPr>
              <a:lstStyle/>
              <a:p>
                <a:pPr>
                  <a:defRPr>
                    <a:solidFill>
                      <a:schemeClr val="bg1"/>
                    </a:solidFill>
                    <a:latin typeface="+mn-lt"/>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Sheet1!$B$1:$F$1</c:f>
              <c:numCache>
                <c:formatCode>General</c:formatCode>
                <c:ptCount val="5"/>
              </c:numCache>
            </c:numRef>
          </c:cat>
          <c:val>
            <c:numRef>
              <c:f>Sheet1!$B$2:$F$2</c:f>
              <c:numCache>
                <c:formatCode>General</c:formatCode>
                <c:ptCount val="5"/>
                <c:pt idx="0">
                  <c:v>14</c:v>
                </c:pt>
                <c:pt idx="1">
                  <c:v>15</c:v>
                </c:pt>
                <c:pt idx="2">
                  <c:v>13</c:v>
                </c:pt>
                <c:pt idx="3">
                  <c:v>17</c:v>
                </c:pt>
                <c:pt idx="4">
                  <c:v>9</c:v>
                </c:pt>
              </c:numCache>
            </c:numRef>
          </c:val>
          <c:extLst>
            <c:ext xmlns:c16="http://schemas.microsoft.com/office/drawing/2014/chart" uri="{C3380CC4-5D6E-409C-BE32-E72D297353CC}">
              <c16:uniqueId val="{00000010-68F7-4347-A2CB-29815B7642FD}"/>
            </c:ext>
          </c:extLst>
        </c:ser>
        <c:ser>
          <c:idx val="1"/>
          <c:order val="1"/>
          <c:tx>
            <c:strRef>
              <c:f>Sheet1!$A$3</c:f>
              <c:strCache>
                <c:ptCount val="1"/>
              </c:strCache>
            </c:strRef>
          </c:tx>
          <c:spPr>
            <a:solidFill>
              <a:schemeClr val="accent5">
                <a:lumMod val="40000"/>
                <a:lumOff val="60000"/>
              </a:schemeClr>
            </a:solidFill>
            <a:ln w="12664">
              <a:noFill/>
              <a:prstDash val="solid"/>
            </a:ln>
          </c:spPr>
          <c:invertIfNegative val="0"/>
          <c:dPt>
            <c:idx val="0"/>
            <c:invertIfNegative val="0"/>
            <c:bubble3D val="0"/>
            <c:extLst>
              <c:ext xmlns:c16="http://schemas.microsoft.com/office/drawing/2014/chart" uri="{C3380CC4-5D6E-409C-BE32-E72D297353CC}">
                <c16:uniqueId val="{00000012-68F7-4347-A2CB-29815B7642FD}"/>
              </c:ext>
            </c:extLst>
          </c:dPt>
          <c:dPt>
            <c:idx val="1"/>
            <c:invertIfNegative val="0"/>
            <c:bubble3D val="0"/>
            <c:extLst>
              <c:ext xmlns:c16="http://schemas.microsoft.com/office/drawing/2014/chart" uri="{C3380CC4-5D6E-409C-BE32-E72D297353CC}">
                <c16:uniqueId val="{00000014-68F7-4347-A2CB-29815B7642FD}"/>
              </c:ext>
            </c:extLst>
          </c:dPt>
          <c:dPt>
            <c:idx val="2"/>
            <c:invertIfNegative val="0"/>
            <c:bubble3D val="0"/>
            <c:extLst>
              <c:ext xmlns:c16="http://schemas.microsoft.com/office/drawing/2014/chart" uri="{C3380CC4-5D6E-409C-BE32-E72D297353CC}">
                <c16:uniqueId val="{00000016-68F7-4347-A2CB-29815B7642FD}"/>
              </c:ext>
            </c:extLst>
          </c:dPt>
          <c:dPt>
            <c:idx val="3"/>
            <c:invertIfNegative val="0"/>
            <c:bubble3D val="0"/>
            <c:extLst>
              <c:ext xmlns:c16="http://schemas.microsoft.com/office/drawing/2014/chart" uri="{C3380CC4-5D6E-409C-BE32-E72D297353CC}">
                <c16:uniqueId val="{00000018-68F7-4347-A2CB-29815B7642FD}"/>
              </c:ext>
            </c:extLst>
          </c:dPt>
          <c:dPt>
            <c:idx val="4"/>
            <c:invertIfNegative val="0"/>
            <c:bubble3D val="0"/>
            <c:extLst>
              <c:ext xmlns:c16="http://schemas.microsoft.com/office/drawing/2014/chart" uri="{C3380CC4-5D6E-409C-BE32-E72D297353CC}">
                <c16:uniqueId val="{0000001A-68F7-4347-A2CB-29815B7642FD}"/>
              </c:ext>
            </c:extLst>
          </c:dPt>
          <c:dPt>
            <c:idx val="5"/>
            <c:invertIfNegative val="0"/>
            <c:bubble3D val="0"/>
            <c:extLst>
              <c:ext xmlns:c16="http://schemas.microsoft.com/office/drawing/2014/chart" uri="{C3380CC4-5D6E-409C-BE32-E72D297353CC}">
                <c16:uniqueId val="{0000001C-68F7-4347-A2CB-29815B7642FD}"/>
              </c:ext>
            </c:extLst>
          </c:dPt>
          <c:dPt>
            <c:idx val="6"/>
            <c:invertIfNegative val="0"/>
            <c:bubble3D val="0"/>
            <c:extLst>
              <c:ext xmlns:c16="http://schemas.microsoft.com/office/drawing/2014/chart" uri="{C3380CC4-5D6E-409C-BE32-E72D297353CC}">
                <c16:uniqueId val="{0000001D-68F7-4347-A2CB-29815B7642FD}"/>
              </c:ext>
            </c:extLst>
          </c:dPt>
          <c:dPt>
            <c:idx val="8"/>
            <c:invertIfNegative val="0"/>
            <c:bubble3D val="0"/>
            <c:extLst>
              <c:ext xmlns:c16="http://schemas.microsoft.com/office/drawing/2014/chart" uri="{C3380CC4-5D6E-409C-BE32-E72D297353CC}">
                <c16:uniqueId val="{0000001E-68F7-4347-A2CB-29815B7642FD}"/>
              </c:ext>
            </c:extLst>
          </c:dPt>
          <c:dLbls>
            <c:spPr>
              <a:noFill/>
              <a:ln>
                <a:noFill/>
              </a:ln>
              <a:effectLst/>
            </c:spPr>
            <c:txPr>
              <a:bodyPr wrap="square" lIns="38100" tIns="19050" rIns="38100" bIns="19050" anchor="ctr">
                <a:spAutoFit/>
              </a:bodyPr>
              <a:lstStyle/>
              <a:p>
                <a:pPr>
                  <a:defRPr>
                    <a:latin typeface="+mn-lt"/>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Sheet1!$B$1:$F$1</c:f>
              <c:numCache>
                <c:formatCode>General</c:formatCode>
                <c:ptCount val="5"/>
              </c:numCache>
            </c:numRef>
          </c:cat>
          <c:val>
            <c:numRef>
              <c:f>Sheet1!$B$3:$F$3</c:f>
              <c:numCache>
                <c:formatCode>General</c:formatCode>
                <c:ptCount val="5"/>
                <c:pt idx="0">
                  <c:v>18</c:v>
                </c:pt>
                <c:pt idx="1">
                  <c:v>17</c:v>
                </c:pt>
                <c:pt idx="2">
                  <c:v>19</c:v>
                </c:pt>
                <c:pt idx="3">
                  <c:v>16</c:v>
                </c:pt>
                <c:pt idx="4">
                  <c:v>20</c:v>
                </c:pt>
              </c:numCache>
            </c:numRef>
          </c:val>
          <c:extLst>
            <c:ext xmlns:c16="http://schemas.microsoft.com/office/drawing/2014/chart" uri="{C3380CC4-5D6E-409C-BE32-E72D297353CC}">
              <c16:uniqueId val="{0000001F-68F7-4347-A2CB-29815B7642FD}"/>
            </c:ext>
          </c:extLst>
        </c:ser>
        <c:ser>
          <c:idx val="2"/>
          <c:order val="2"/>
          <c:tx>
            <c:strRef>
              <c:f>Sheet1!$A$4</c:f>
              <c:strCache>
                <c:ptCount val="1"/>
              </c:strCache>
            </c:strRef>
          </c:tx>
          <c:spPr>
            <a:solidFill>
              <a:schemeClr val="tx1">
                <a:lumMod val="20000"/>
                <a:lumOff val="80000"/>
              </a:schemeClr>
            </a:solidFill>
          </c:spPr>
          <c:invertIfNegative val="0"/>
          <c:dPt>
            <c:idx val="1"/>
            <c:invertIfNegative val="0"/>
            <c:bubble3D val="0"/>
            <c:extLst>
              <c:ext xmlns:c16="http://schemas.microsoft.com/office/drawing/2014/chart" uri="{C3380CC4-5D6E-409C-BE32-E72D297353CC}">
                <c16:uniqueId val="{00000021-0DF4-4CE2-949C-7DE8A235CBCF}"/>
              </c:ext>
            </c:extLst>
          </c:dPt>
          <c:dPt>
            <c:idx val="2"/>
            <c:invertIfNegative val="0"/>
            <c:bubble3D val="0"/>
            <c:extLst>
              <c:ext xmlns:c16="http://schemas.microsoft.com/office/drawing/2014/chart" uri="{C3380CC4-5D6E-409C-BE32-E72D297353CC}">
                <c16:uniqueId val="{0000001E-0DF4-4CE2-949C-7DE8A235CBCF}"/>
              </c:ext>
            </c:extLst>
          </c:dPt>
          <c:dLbls>
            <c:spPr>
              <a:noFill/>
              <a:ln>
                <a:noFill/>
              </a:ln>
              <a:effectLst/>
            </c:spPr>
            <c:txPr>
              <a:bodyPr wrap="square" lIns="38100" tIns="19050" rIns="38100" bIns="19050" anchor="ctr">
                <a:spAutoFit/>
              </a:bodyPr>
              <a:lstStyle/>
              <a:p>
                <a:pPr>
                  <a:defRPr>
                    <a:latin typeface="+mn-lt"/>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Sheet1!$B$1:$F$1</c:f>
              <c:numCache>
                <c:formatCode>General</c:formatCode>
                <c:ptCount val="5"/>
              </c:numCache>
            </c:numRef>
          </c:cat>
          <c:val>
            <c:numRef>
              <c:f>Sheet1!$B$4:$F$4</c:f>
              <c:numCache>
                <c:formatCode>General</c:formatCode>
                <c:ptCount val="5"/>
                <c:pt idx="0">
                  <c:v>58</c:v>
                </c:pt>
                <c:pt idx="1">
                  <c:v>65</c:v>
                </c:pt>
                <c:pt idx="2">
                  <c:v>55</c:v>
                </c:pt>
                <c:pt idx="3">
                  <c:v>57</c:v>
                </c:pt>
                <c:pt idx="4">
                  <c:v>63</c:v>
                </c:pt>
              </c:numCache>
            </c:numRef>
          </c:val>
          <c:extLst>
            <c:ext xmlns:c16="http://schemas.microsoft.com/office/drawing/2014/chart" uri="{C3380CC4-5D6E-409C-BE32-E72D297353CC}">
              <c16:uniqueId val="{00000034-5278-4370-9B46-B723A1B4353A}"/>
            </c:ext>
          </c:extLst>
        </c:ser>
        <c:ser>
          <c:idx val="3"/>
          <c:order val="3"/>
          <c:tx>
            <c:strRef>
              <c:f>Sheet1!$A$5</c:f>
              <c:strCache>
                <c:ptCount val="1"/>
              </c:strCache>
            </c:strRef>
          </c:tx>
          <c:spPr>
            <a:solidFill>
              <a:schemeClr val="accent3">
                <a:lumMod val="40000"/>
                <a:lumOff val="60000"/>
              </a:schemeClr>
            </a:solidFill>
          </c:spPr>
          <c:invertIfNegative val="0"/>
          <c:dPt>
            <c:idx val="0"/>
            <c:invertIfNegative val="0"/>
            <c:bubble3D val="0"/>
            <c:extLst>
              <c:ext xmlns:c16="http://schemas.microsoft.com/office/drawing/2014/chart" uri="{C3380CC4-5D6E-409C-BE32-E72D297353CC}">
                <c16:uniqueId val="{00000020-277D-4AEC-89A7-55B940DD61B8}"/>
              </c:ext>
            </c:extLst>
          </c:dPt>
          <c:dPt>
            <c:idx val="1"/>
            <c:invertIfNegative val="0"/>
            <c:bubble3D val="0"/>
            <c:extLst>
              <c:ext xmlns:c16="http://schemas.microsoft.com/office/drawing/2014/chart" uri="{C3380CC4-5D6E-409C-BE32-E72D297353CC}">
                <c16:uniqueId val="{00000020-0DF4-4CE2-949C-7DE8A235CBCF}"/>
              </c:ext>
            </c:extLst>
          </c:dPt>
          <c:dPt>
            <c:idx val="2"/>
            <c:invertIfNegative val="0"/>
            <c:bubble3D val="0"/>
            <c:extLst>
              <c:ext xmlns:c16="http://schemas.microsoft.com/office/drawing/2014/chart" uri="{C3380CC4-5D6E-409C-BE32-E72D297353CC}">
                <c16:uniqueId val="{0000001F-0DF4-4CE2-949C-7DE8A235CBCF}"/>
              </c:ext>
            </c:extLst>
          </c:dPt>
          <c:dLbls>
            <c:spPr>
              <a:noFill/>
              <a:ln>
                <a:noFill/>
              </a:ln>
              <a:effectLst/>
            </c:spPr>
            <c:txPr>
              <a:bodyPr wrap="square" lIns="38100" tIns="19050" rIns="38100" bIns="19050" anchor="ctr">
                <a:spAutoFit/>
              </a:bodyPr>
              <a:lstStyle/>
              <a:p>
                <a:pPr>
                  <a:defRPr>
                    <a:latin typeface="+mn-lt"/>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Sheet1!$B$1:$F$1</c:f>
              <c:numCache>
                <c:formatCode>General</c:formatCode>
                <c:ptCount val="5"/>
              </c:numCache>
            </c:numRef>
          </c:cat>
          <c:val>
            <c:numRef>
              <c:f>Sheet1!$B$5:$F$5</c:f>
              <c:numCache>
                <c:formatCode>General</c:formatCode>
                <c:ptCount val="5"/>
                <c:pt idx="0">
                  <c:v>4</c:v>
                </c:pt>
                <c:pt idx="1">
                  <c:v>1</c:v>
                </c:pt>
                <c:pt idx="2">
                  <c:v>5</c:v>
                </c:pt>
                <c:pt idx="3">
                  <c:v>4</c:v>
                </c:pt>
                <c:pt idx="4">
                  <c:v>3</c:v>
                </c:pt>
              </c:numCache>
            </c:numRef>
          </c:val>
          <c:extLst>
            <c:ext xmlns:c16="http://schemas.microsoft.com/office/drawing/2014/chart" uri="{C3380CC4-5D6E-409C-BE32-E72D297353CC}">
              <c16:uniqueId val="{00000035-5278-4370-9B46-B723A1B4353A}"/>
            </c:ext>
          </c:extLst>
        </c:ser>
        <c:ser>
          <c:idx val="4"/>
          <c:order val="4"/>
          <c:tx>
            <c:strRef>
              <c:f>Sheet1!$A$6</c:f>
              <c:strCache>
                <c:ptCount val="1"/>
              </c:strCache>
            </c:strRef>
          </c:tx>
          <c:spPr>
            <a:solidFill>
              <a:schemeClr val="accent3"/>
            </a:solidFill>
          </c:spPr>
          <c:invertIfNegative val="0"/>
          <c:dPt>
            <c:idx val="0"/>
            <c:invertIfNegative val="0"/>
            <c:bubble3D val="0"/>
            <c:extLst>
              <c:ext xmlns:c16="http://schemas.microsoft.com/office/drawing/2014/chart" uri="{C3380CC4-5D6E-409C-BE32-E72D297353CC}">
                <c16:uniqueId val="{0000001F-277D-4AEC-89A7-55B940DD61B8}"/>
              </c:ext>
            </c:extLst>
          </c:dPt>
          <c:dPt>
            <c:idx val="2"/>
            <c:invertIfNegative val="0"/>
            <c:bubble3D val="0"/>
            <c:extLst>
              <c:ext xmlns:c16="http://schemas.microsoft.com/office/drawing/2014/chart" uri="{C3380CC4-5D6E-409C-BE32-E72D297353CC}">
                <c16:uniqueId val="{00000025-DEE0-4D9B-8282-7C7F444CFDB9}"/>
              </c:ext>
            </c:extLst>
          </c:dPt>
          <c:dLbls>
            <c:spPr>
              <a:noFill/>
              <a:ln>
                <a:noFill/>
              </a:ln>
              <a:effectLst/>
            </c:spPr>
            <c:txPr>
              <a:bodyPr wrap="square" lIns="38100" tIns="19050" rIns="38100" bIns="19050" anchor="ctr">
                <a:spAutoFit/>
              </a:bodyPr>
              <a:lstStyle/>
              <a:p>
                <a:pPr>
                  <a:defRPr>
                    <a:solidFill>
                      <a:schemeClr val="bg1"/>
                    </a:solidFill>
                    <a:latin typeface="+mn-lt"/>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Sheet1!$B$1:$F$1</c:f>
              <c:numCache>
                <c:formatCode>General</c:formatCode>
                <c:ptCount val="5"/>
              </c:numCache>
            </c:numRef>
          </c:cat>
          <c:val>
            <c:numRef>
              <c:f>Sheet1!$B$6:$F$6</c:f>
              <c:numCache>
                <c:formatCode>General</c:formatCode>
                <c:ptCount val="5"/>
                <c:pt idx="0">
                  <c:v>6</c:v>
                </c:pt>
                <c:pt idx="1">
                  <c:v>2</c:v>
                </c:pt>
                <c:pt idx="2">
                  <c:v>8</c:v>
                </c:pt>
                <c:pt idx="3">
                  <c:v>6</c:v>
                </c:pt>
                <c:pt idx="4">
                  <c:v>5</c:v>
                </c:pt>
              </c:numCache>
            </c:numRef>
          </c:val>
          <c:extLst>
            <c:ext xmlns:c16="http://schemas.microsoft.com/office/drawing/2014/chart" uri="{C3380CC4-5D6E-409C-BE32-E72D297353CC}">
              <c16:uniqueId val="{00000036-5278-4370-9B46-B723A1B4353A}"/>
            </c:ext>
          </c:extLst>
        </c:ser>
        <c:dLbls>
          <c:dLblPos val="ctr"/>
          <c:showLegendKey val="0"/>
          <c:showVal val="1"/>
          <c:showCatName val="0"/>
          <c:showSerName val="0"/>
          <c:showPercent val="0"/>
          <c:showBubbleSize val="0"/>
        </c:dLbls>
        <c:gapWidth val="112"/>
        <c:overlap val="100"/>
        <c:axId val="494002824"/>
        <c:axId val="494008704"/>
      </c:barChart>
      <c:catAx>
        <c:axId val="494002824"/>
        <c:scaling>
          <c:orientation val="minMax"/>
        </c:scaling>
        <c:delete val="1"/>
        <c:axPos val="t"/>
        <c:numFmt formatCode="General" sourceLinked="1"/>
        <c:majorTickMark val="out"/>
        <c:minorTickMark val="none"/>
        <c:tickLblPos val="nextTo"/>
        <c:crossAx val="494008704"/>
        <c:crosses val="autoZero"/>
        <c:auto val="1"/>
        <c:lblAlgn val="ctr"/>
        <c:lblOffset val="100"/>
        <c:noMultiLvlLbl val="0"/>
      </c:catAx>
      <c:valAx>
        <c:axId val="494008704"/>
        <c:scaling>
          <c:orientation val="maxMin"/>
        </c:scaling>
        <c:delete val="1"/>
        <c:axPos val="l"/>
        <c:numFmt formatCode="0%" sourceLinked="1"/>
        <c:majorTickMark val="out"/>
        <c:minorTickMark val="none"/>
        <c:tickLblPos val="nextTo"/>
        <c:crossAx val="494002824"/>
        <c:crosses val="autoZero"/>
        <c:crossBetween val="between"/>
      </c:valAx>
      <c:spPr>
        <a:noFill/>
        <a:ln w="25400">
          <a:noFill/>
        </a:ln>
      </c:spPr>
    </c:plotArea>
    <c:plotVisOnly val="1"/>
    <c:dispBlanksAs val="gap"/>
    <c:showDLblsOverMax val="0"/>
  </c:chart>
  <c:spPr>
    <a:noFill/>
    <a:ln>
      <a:noFill/>
    </a:ln>
  </c:spPr>
  <c:txPr>
    <a:bodyPr/>
    <a:lstStyle/>
    <a:p>
      <a:pPr>
        <a:defRPr sz="1397" b="0" i="0" u="none" strike="noStrike" baseline="0">
          <a:solidFill>
            <a:schemeClr val="tx1"/>
          </a:solidFill>
          <a:latin typeface="Arial"/>
          <a:ea typeface="Arial"/>
          <a:cs typeface="Aria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061588646221806"/>
          <c:y val="0.1146320711414956"/>
          <c:w val="0.56708713575983938"/>
          <c:h val="0.88536792885850435"/>
        </c:manualLayout>
      </c:layout>
      <c:doughnutChart>
        <c:varyColors val="1"/>
        <c:ser>
          <c:idx val="0"/>
          <c:order val="0"/>
          <c:tx>
            <c:strRef>
              <c:f>Sheet1!$B$1</c:f>
              <c:strCache>
                <c:ptCount val="1"/>
                <c:pt idx="0">
                  <c:v>Column1</c:v>
                </c:pt>
              </c:strCache>
            </c:strRef>
          </c:tx>
          <c:spPr>
            <a:solidFill>
              <a:schemeClr val="accent1"/>
            </a:solidFill>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596-4C84-A938-95B1CEEF4ACD}"/>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F596-4C84-A938-95B1CEEF4ACD}"/>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F596-4C84-A938-95B1CEEF4ACD}"/>
              </c:ext>
            </c:extLst>
          </c:dPt>
          <c:dLbls>
            <c:dLbl>
              <c:idx val="0"/>
              <c:layout>
                <c:manualLayout>
                  <c:x val="5.4780764453856556E-3"/>
                  <c:y val="-2.348007666867354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596-4C84-A938-95B1CEEF4ACD}"/>
                </c:ext>
              </c:extLst>
            </c:dLbl>
            <c:dLbl>
              <c:idx val="1"/>
              <c:layout>
                <c:manualLayout>
                  <c:x val="-4.6605911755745154E-3"/>
                  <c:y val="-2.03507792795935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596-4C84-A938-95B1CEEF4ACD}"/>
                </c:ext>
              </c:extLst>
            </c:dLbl>
            <c:dLbl>
              <c:idx val="2"/>
              <c:layout>
                <c:manualLayout>
                  <c:x val="-8.5149198816621072E-3"/>
                  <c:y val="-4.4850571873915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596-4C84-A938-95B1CEEF4ACD}"/>
                </c:ext>
              </c:extLst>
            </c:dLbl>
            <c:spPr>
              <a:noFill/>
              <a:ln>
                <a:noFill/>
              </a:ln>
              <a:effectLst/>
            </c:spPr>
            <c:txPr>
              <a:bodyPr rot="0" spcFirstLastPara="1" vertOverflow="overflow" horzOverflow="overflow" vert="horz" wrap="square"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numRef>
              <c:f>Sheet1!$A$2:$A$3</c:f>
              <c:numCache>
                <c:formatCode>General</c:formatCode>
                <c:ptCount val="2"/>
              </c:numCache>
            </c:numRef>
          </c:cat>
          <c:val>
            <c:numRef>
              <c:f>Sheet1!$B$2:$B$3</c:f>
              <c:numCache>
                <c:formatCode>General</c:formatCode>
                <c:ptCount val="2"/>
                <c:pt idx="0">
                  <c:v>62</c:v>
                </c:pt>
                <c:pt idx="1">
                  <c:v>38</c:v>
                </c:pt>
              </c:numCache>
            </c:numRef>
          </c:val>
          <c:extLst>
            <c:ext xmlns:c16="http://schemas.microsoft.com/office/drawing/2014/chart" uri="{C3380CC4-5D6E-409C-BE32-E72D297353CC}">
              <c16:uniqueId val="{00000006-F596-4C84-A938-95B1CEEF4ACD}"/>
            </c:ext>
          </c:extLst>
        </c:ser>
        <c:dLbls>
          <c:showLegendKey val="0"/>
          <c:showVal val="1"/>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10254917663469491"/>
          <c:y val="5.9615274931271937E-2"/>
          <c:w val="0.78031163670184067"/>
          <c:h val="0.94038469020160564"/>
        </c:manualLayout>
      </c:layout>
      <c:barChart>
        <c:barDir val="bar"/>
        <c:grouping val="clustered"/>
        <c:varyColors val="0"/>
        <c:ser>
          <c:idx val="0"/>
          <c:order val="0"/>
          <c:tx>
            <c:strRef>
              <c:f>Sheet1!$B$2</c:f>
              <c:strCache>
                <c:ptCount val="1"/>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Arial"/>
                    <a:cs typeface="Aria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Sheet1!$A$3:$A$8</c:f>
              <c:numCache>
                <c:formatCode>General</c:formatCode>
                <c:ptCount val="6"/>
              </c:numCache>
            </c:numRef>
          </c:cat>
          <c:val>
            <c:numRef>
              <c:f>Sheet1!$B$3:$B$8</c:f>
              <c:numCache>
                <c:formatCode>General</c:formatCode>
                <c:ptCount val="6"/>
                <c:pt idx="0">
                  <c:v>56</c:v>
                </c:pt>
                <c:pt idx="1">
                  <c:v>33</c:v>
                </c:pt>
                <c:pt idx="2">
                  <c:v>15</c:v>
                </c:pt>
                <c:pt idx="3">
                  <c:v>9</c:v>
                </c:pt>
                <c:pt idx="4">
                  <c:v>5</c:v>
                </c:pt>
                <c:pt idx="5">
                  <c:v>2</c:v>
                </c:pt>
              </c:numCache>
            </c:numRef>
          </c:val>
          <c:extLst>
            <c:ext xmlns:c16="http://schemas.microsoft.com/office/drawing/2014/chart" uri="{C3380CC4-5D6E-409C-BE32-E72D297353CC}">
              <c16:uniqueId val="{00000000-B2E2-4AC6-AFC6-CDE21B874329}"/>
            </c:ext>
          </c:extLst>
        </c:ser>
        <c:ser>
          <c:idx val="1"/>
          <c:order val="1"/>
          <c:tx>
            <c:strRef>
              <c:f>Sheet1!$C$2</c:f>
              <c:strCache>
                <c:ptCount val="1"/>
              </c:strCache>
            </c:strRef>
          </c:tx>
          <c:spPr>
            <a:solidFill>
              <a:schemeClr val="accent5">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00000"/>
                    </a:solidFill>
                    <a:latin typeface="+mn-lt"/>
                    <a:ea typeface="Arial"/>
                    <a:cs typeface="Aria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Sheet1!$A$3:$A$8</c:f>
              <c:numCache>
                <c:formatCode>General</c:formatCode>
                <c:ptCount val="6"/>
              </c:numCache>
            </c:numRef>
          </c:cat>
          <c:val>
            <c:numRef>
              <c:f>Sheet1!$C$3:$C$8</c:f>
              <c:numCache>
                <c:formatCode>General</c:formatCode>
                <c:ptCount val="6"/>
                <c:pt idx="0">
                  <c:v>48</c:v>
                </c:pt>
                <c:pt idx="1">
                  <c:v>30</c:v>
                </c:pt>
                <c:pt idx="2">
                  <c:v>22</c:v>
                </c:pt>
                <c:pt idx="3">
                  <c:v>8</c:v>
                </c:pt>
                <c:pt idx="4">
                  <c:v>6</c:v>
                </c:pt>
                <c:pt idx="5">
                  <c:v>1</c:v>
                </c:pt>
              </c:numCache>
            </c:numRef>
          </c:val>
          <c:extLst>
            <c:ext xmlns:c16="http://schemas.microsoft.com/office/drawing/2014/chart" uri="{C3380CC4-5D6E-409C-BE32-E72D297353CC}">
              <c16:uniqueId val="{00000000-EE4E-4700-A703-DC56EE1480B2}"/>
            </c:ext>
          </c:extLst>
        </c:ser>
        <c:dLbls>
          <c:dLblPos val="ctr"/>
          <c:showLegendKey val="0"/>
          <c:showVal val="1"/>
          <c:showCatName val="0"/>
          <c:showSerName val="0"/>
          <c:showPercent val="0"/>
          <c:showBubbleSize val="0"/>
        </c:dLbls>
        <c:gapWidth val="32"/>
        <c:axId val="1733904944"/>
        <c:axId val="1733905488"/>
      </c:barChart>
      <c:catAx>
        <c:axId val="1733904944"/>
        <c:scaling>
          <c:orientation val="maxMin"/>
        </c:scaling>
        <c:delete val="0"/>
        <c:axPos val="l"/>
        <c:numFmt formatCode="General" sourceLinked="1"/>
        <c:majorTickMark val="none"/>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400" b="0" i="0" u="none" strike="noStrike" kern="1200" baseline="0">
                <a:solidFill>
                  <a:srgbClr val="000000"/>
                </a:solidFill>
                <a:latin typeface="Arial"/>
                <a:ea typeface="Arial"/>
                <a:cs typeface="Arial"/>
              </a:defRPr>
            </a:pPr>
            <a:endParaRPr lang="en-US"/>
          </a:p>
        </c:txPr>
        <c:crossAx val="1733905488"/>
        <c:crosses val="autoZero"/>
        <c:auto val="1"/>
        <c:lblAlgn val="ctr"/>
        <c:lblOffset val="100"/>
        <c:noMultiLvlLbl val="0"/>
      </c:catAx>
      <c:valAx>
        <c:axId val="1733905488"/>
        <c:scaling>
          <c:orientation val="minMax"/>
          <c:max val="60"/>
          <c:min val="0"/>
        </c:scaling>
        <c:delete val="1"/>
        <c:axPos val="t"/>
        <c:numFmt formatCode="General" sourceLinked="1"/>
        <c:majorTickMark val="out"/>
        <c:minorTickMark val="none"/>
        <c:tickLblPos val="nextTo"/>
        <c:crossAx val="1733904944"/>
        <c:crosses val="autoZero"/>
        <c:crossBetween val="between"/>
      </c:valAx>
      <c:spPr>
        <a:noFill/>
        <a:ln w="25558">
          <a:noFill/>
        </a:ln>
        <a:effectLst/>
      </c:spPr>
    </c:plotArea>
    <c:plotVisOnly val="1"/>
    <c:dispBlanksAs val="gap"/>
    <c:showDLblsOverMax val="0"/>
  </c:chart>
  <c:spPr>
    <a:noFill/>
    <a:ln w="6350" cap="flat" cmpd="sng" algn="ctr">
      <a:noFill/>
      <a:prstDash val="solid"/>
      <a:miter lim="800000"/>
    </a:ln>
    <a:effectLst/>
  </c:spPr>
  <c:txPr>
    <a:bodyPr/>
    <a:lstStyle/>
    <a:p>
      <a:pPr>
        <a:defRPr sz="1400" b="0" i="0" u="none" strike="noStrike" baseline="0">
          <a:solidFill>
            <a:srgbClr val="000000"/>
          </a:solidFill>
          <a:latin typeface="Arial"/>
          <a:ea typeface="Arial"/>
          <a:cs typeface="Aria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14609481808983574"/>
          <c:y val="5.214579142095143E-2"/>
          <c:w val="0.85009762849350712"/>
          <c:h val="0.94038462365594122"/>
        </c:manualLayout>
      </c:layout>
      <c:barChart>
        <c:barDir val="bar"/>
        <c:grouping val="clustered"/>
        <c:varyColors val="0"/>
        <c:ser>
          <c:idx val="0"/>
          <c:order val="0"/>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9EFC-4F0F-937C-F932DA191B30}"/>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9EFC-4F0F-937C-F932DA191B30}"/>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5-9EFC-4F0F-937C-F932DA191B30}"/>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7-9EFC-4F0F-937C-F932DA191B30}"/>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9-9EFC-4F0F-937C-F932DA191B30}"/>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B-9EFC-4F0F-937C-F932DA191B30}"/>
              </c:ext>
            </c:extLst>
          </c:dPt>
          <c:dPt>
            <c:idx val="6"/>
            <c:invertIfNegative val="0"/>
            <c:bubble3D val="0"/>
            <c:spPr>
              <a:solidFill>
                <a:schemeClr val="accent1"/>
              </a:solidFill>
              <a:ln>
                <a:noFill/>
              </a:ln>
              <a:effectLst/>
            </c:spPr>
            <c:extLst>
              <c:ext xmlns:c16="http://schemas.microsoft.com/office/drawing/2014/chart" uri="{C3380CC4-5D6E-409C-BE32-E72D297353CC}">
                <c16:uniqueId val="{0000000D-9EFC-4F0F-937C-F932DA191B30}"/>
              </c:ext>
            </c:extLst>
          </c:dPt>
          <c:dPt>
            <c:idx val="7"/>
            <c:invertIfNegative val="0"/>
            <c:bubble3D val="0"/>
            <c:spPr>
              <a:solidFill>
                <a:schemeClr val="accent1"/>
              </a:solidFill>
              <a:ln>
                <a:noFill/>
              </a:ln>
              <a:effectLst/>
            </c:spPr>
            <c:extLst>
              <c:ext xmlns:c16="http://schemas.microsoft.com/office/drawing/2014/chart" uri="{C3380CC4-5D6E-409C-BE32-E72D297353CC}">
                <c16:uniqueId val="{0000000F-9EFC-4F0F-937C-F932DA191B30}"/>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Arial"/>
                    <a:cs typeface="Aria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numRef>
              <c:f>Sheet1!$A$4:$A$11</c:f>
              <c:numCache>
                <c:formatCode>General</c:formatCode>
                <c:ptCount val="8"/>
              </c:numCache>
            </c:numRef>
          </c:cat>
          <c:val>
            <c:numRef>
              <c:f>Sheet1!$B$3:$B$11</c:f>
              <c:numCache>
                <c:formatCode>General</c:formatCode>
                <c:ptCount val="9"/>
                <c:pt idx="0" formatCode="0">
                  <c:v>7</c:v>
                </c:pt>
                <c:pt idx="1">
                  <c:v>8</c:v>
                </c:pt>
                <c:pt idx="2">
                  <c:v>9</c:v>
                </c:pt>
                <c:pt idx="3" formatCode="0">
                  <c:v>10</c:v>
                </c:pt>
                <c:pt idx="4" formatCode="0">
                  <c:v>11</c:v>
                </c:pt>
                <c:pt idx="5">
                  <c:v>13</c:v>
                </c:pt>
                <c:pt idx="6">
                  <c:v>14</c:v>
                </c:pt>
                <c:pt idx="7">
                  <c:v>15</c:v>
                </c:pt>
              </c:numCache>
            </c:numRef>
          </c:val>
          <c:extLst>
            <c:ext xmlns:c15="http://schemas.microsoft.com/office/drawing/2012/chart" uri="{02D57815-91ED-43cb-92C2-25804820EDAC}">
              <c15:filteredSeriesTitle>
                <c15:tx>
                  <c:strRef>
                    <c:extLst xmlns:c16="http://schemas.microsoft.com/office/drawing/2014/chart">
                      <c:ext uri="{02D57815-91ED-43cb-92C2-25804820EDAC}">
                        <c15:formulaRef>
                          <c15:sqref>Sheet1!#REF!</c15:sqref>
                        </c15:formulaRef>
                      </c:ext>
                    </c:extLst>
                    <c:strCache>
                      <c:ptCount val="1"/>
                      <c:pt idx="0">
                        <c:v>#REF!</c:v>
                      </c:pt>
                    </c:strCache>
                  </c:strRef>
                </c15:tx>
              </c15:filteredSeriesTitle>
            </c:ext>
            <c:ext xmlns:c16="http://schemas.microsoft.com/office/drawing/2014/chart" uri="{C3380CC4-5D6E-409C-BE32-E72D297353CC}">
              <c16:uniqueId val="{00000010-9EFC-4F0F-937C-F932DA191B30}"/>
            </c:ext>
          </c:extLst>
        </c:ser>
        <c:dLbls>
          <c:dLblPos val="outEnd"/>
          <c:showLegendKey val="0"/>
          <c:showVal val="1"/>
          <c:showCatName val="0"/>
          <c:showSerName val="0"/>
          <c:showPercent val="0"/>
          <c:showBubbleSize val="0"/>
        </c:dLbls>
        <c:gapWidth val="50"/>
        <c:axId val="1367774768"/>
        <c:axId val="1367788368"/>
      </c:barChart>
      <c:catAx>
        <c:axId val="1367774768"/>
        <c:scaling>
          <c:orientation val="minMax"/>
        </c:scaling>
        <c:delete val="1"/>
        <c:axPos val="l"/>
        <c:numFmt formatCode="General" sourceLinked="1"/>
        <c:majorTickMark val="out"/>
        <c:minorTickMark val="none"/>
        <c:tickLblPos val="nextTo"/>
        <c:crossAx val="1367788368"/>
        <c:crosses val="autoZero"/>
        <c:auto val="1"/>
        <c:lblAlgn val="ctr"/>
        <c:lblOffset val="100"/>
        <c:noMultiLvlLbl val="0"/>
      </c:catAx>
      <c:valAx>
        <c:axId val="1367788368"/>
        <c:scaling>
          <c:orientation val="minMax"/>
          <c:max val="100"/>
          <c:min val="0"/>
        </c:scaling>
        <c:delete val="1"/>
        <c:axPos val="b"/>
        <c:numFmt formatCode="0" sourceLinked="1"/>
        <c:majorTickMark val="out"/>
        <c:minorTickMark val="none"/>
        <c:tickLblPos val="nextTo"/>
        <c:crossAx val="1367774768"/>
        <c:crosses val="autoZero"/>
        <c:crossBetween val="between"/>
      </c:valAx>
      <c:spPr>
        <a:noFill/>
        <a:ln w="25558">
          <a:noFill/>
        </a:ln>
        <a:effectLst/>
      </c:spPr>
    </c:plotArea>
    <c:plotVisOnly val="1"/>
    <c:dispBlanksAs val="gap"/>
    <c:showDLblsOverMax val="0"/>
  </c:chart>
  <c:spPr>
    <a:noFill/>
    <a:ln w="6350" cap="flat" cmpd="sng" algn="ctr">
      <a:noFill/>
      <a:prstDash val="solid"/>
      <a:miter lim="800000"/>
    </a:ln>
    <a:effectLst/>
  </c:spPr>
  <c:txPr>
    <a:bodyPr/>
    <a:lstStyle/>
    <a:p>
      <a:pPr>
        <a:defRPr sz="1400" b="0" i="0" u="none" strike="noStrike" baseline="0">
          <a:solidFill>
            <a:srgbClr val="000000"/>
          </a:solidFill>
          <a:latin typeface="Arial"/>
          <a:ea typeface="Arial"/>
          <a:cs typeface="Aria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0"/>
    <c:plotArea>
      <c:layout>
        <c:manualLayout>
          <c:layoutTarget val="inner"/>
          <c:xMode val="edge"/>
          <c:yMode val="edge"/>
          <c:x val="0"/>
          <c:y val="0.10801186109468941"/>
          <c:w val="1"/>
          <c:h val="0.85924093556450443"/>
        </c:manualLayout>
      </c:layout>
      <c:barChart>
        <c:barDir val="col"/>
        <c:grouping val="percentStacked"/>
        <c:varyColors val="0"/>
        <c:ser>
          <c:idx val="0"/>
          <c:order val="0"/>
          <c:spPr>
            <a:solidFill>
              <a:schemeClr val="accent6"/>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035F-406D-8A2A-F5D2C7B407DF}"/>
              </c:ext>
            </c:extLst>
          </c:dPt>
          <c:dPt>
            <c:idx val="3"/>
            <c:invertIfNegative val="0"/>
            <c:bubble3D val="0"/>
            <c:extLst>
              <c:ext xmlns:c16="http://schemas.microsoft.com/office/drawing/2014/chart" uri="{C3380CC4-5D6E-409C-BE32-E72D297353CC}">
                <c16:uniqueId val="{00000002-035F-406D-8A2A-F5D2C7B407DF}"/>
              </c:ext>
            </c:extLst>
          </c:dPt>
          <c:dPt>
            <c:idx val="4"/>
            <c:invertIfNegative val="0"/>
            <c:bubble3D val="0"/>
            <c:extLst>
              <c:ext xmlns:c16="http://schemas.microsoft.com/office/drawing/2014/chart" uri="{C3380CC4-5D6E-409C-BE32-E72D297353CC}">
                <c16:uniqueId val="{00000003-035F-406D-8A2A-F5D2C7B407DF}"/>
              </c:ext>
            </c:extLst>
          </c:dPt>
          <c:dPt>
            <c:idx val="5"/>
            <c:invertIfNegative val="0"/>
            <c:bubble3D val="0"/>
            <c:extLst>
              <c:ext xmlns:c16="http://schemas.microsoft.com/office/drawing/2014/chart" uri="{C3380CC4-5D6E-409C-BE32-E72D297353CC}">
                <c16:uniqueId val="{00000004-035F-406D-8A2A-F5D2C7B407DF}"/>
              </c:ext>
            </c:extLst>
          </c:dPt>
          <c:dPt>
            <c:idx val="6"/>
            <c:invertIfNegative val="0"/>
            <c:bubble3D val="0"/>
            <c:extLst>
              <c:ext xmlns:c16="http://schemas.microsoft.com/office/drawing/2014/chart" uri="{C3380CC4-5D6E-409C-BE32-E72D297353CC}">
                <c16:uniqueId val="{00000005-035F-406D-8A2A-F5D2C7B407DF}"/>
              </c:ext>
            </c:extLst>
          </c:dPt>
          <c:dPt>
            <c:idx val="8"/>
            <c:invertIfNegative val="0"/>
            <c:bubble3D val="0"/>
            <c:extLst>
              <c:ext xmlns:c16="http://schemas.microsoft.com/office/drawing/2014/chart" uri="{C3380CC4-5D6E-409C-BE32-E72D297353CC}">
                <c16:uniqueId val="{00000006-035F-406D-8A2A-F5D2C7B407DF}"/>
              </c:ext>
            </c:extLst>
          </c:dPt>
          <c:dLbls>
            <c:spPr>
              <a:noFill/>
              <a:ln>
                <a:noFill/>
              </a:ln>
              <a:effectLst/>
            </c:spPr>
            <c:txPr>
              <a:bodyPr rot="0" spcFirstLastPara="1" vertOverflow="ellipsis" vert="horz" wrap="square" anchor="ctr" anchorCtr="1"/>
              <a:lstStyle/>
              <a:p>
                <a:pPr algn="ctr">
                  <a:defRPr sz="1397" b="0" i="0" u="none" strike="noStrike" kern="1200" baseline="0">
                    <a:solidFill>
                      <a:schemeClr val="bg1"/>
                    </a:solidFill>
                    <a:latin typeface="+mn-lt"/>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f>
              <c:strCache>
                <c:ptCount val="1"/>
                <c:pt idx="0">
                  <c:v>March '21</c:v>
                </c:pt>
              </c:strCache>
            </c:strRef>
          </c:cat>
          <c:val>
            <c:numRef>
              <c:f>Sheet1!$B$2</c:f>
              <c:numCache>
                <c:formatCode>General</c:formatCode>
                <c:ptCount val="1"/>
                <c:pt idx="0">
                  <c:v>4</c:v>
                </c:pt>
              </c:numCache>
            </c:numRef>
          </c:val>
          <c:extLst>
            <c:ext xmlns:c16="http://schemas.microsoft.com/office/drawing/2014/chart" uri="{C3380CC4-5D6E-409C-BE32-E72D297353CC}">
              <c16:uniqueId val="{00000007-035F-406D-8A2A-F5D2C7B407DF}"/>
            </c:ext>
          </c:extLst>
        </c:ser>
        <c:ser>
          <c:idx val="1"/>
          <c:order val="1"/>
          <c:spPr>
            <a:solidFill>
              <a:schemeClr val="accent6">
                <a:lumMod val="60000"/>
                <a:lumOff val="40000"/>
              </a:schemeClr>
            </a:solidFill>
            <a:ln>
              <a:noFill/>
            </a:ln>
            <a:effectLst/>
          </c:spPr>
          <c:invertIfNegative val="0"/>
          <c:dPt>
            <c:idx val="0"/>
            <c:invertIfNegative val="0"/>
            <c:bubble3D val="0"/>
            <c:extLst>
              <c:ext xmlns:c16="http://schemas.microsoft.com/office/drawing/2014/chart" uri="{C3380CC4-5D6E-409C-BE32-E72D297353CC}">
                <c16:uniqueId val="{00000008-035F-406D-8A2A-F5D2C7B407DF}"/>
              </c:ext>
            </c:extLst>
          </c:dPt>
          <c:dPt>
            <c:idx val="3"/>
            <c:invertIfNegative val="0"/>
            <c:bubble3D val="0"/>
            <c:extLst>
              <c:ext xmlns:c16="http://schemas.microsoft.com/office/drawing/2014/chart" uri="{C3380CC4-5D6E-409C-BE32-E72D297353CC}">
                <c16:uniqueId val="{00000009-035F-406D-8A2A-F5D2C7B407DF}"/>
              </c:ext>
            </c:extLst>
          </c:dPt>
          <c:dPt>
            <c:idx val="4"/>
            <c:invertIfNegative val="0"/>
            <c:bubble3D val="0"/>
            <c:extLst>
              <c:ext xmlns:c16="http://schemas.microsoft.com/office/drawing/2014/chart" uri="{C3380CC4-5D6E-409C-BE32-E72D297353CC}">
                <c16:uniqueId val="{0000000A-035F-406D-8A2A-F5D2C7B407DF}"/>
              </c:ext>
            </c:extLst>
          </c:dPt>
          <c:dPt>
            <c:idx val="5"/>
            <c:invertIfNegative val="0"/>
            <c:bubble3D val="0"/>
            <c:extLst>
              <c:ext xmlns:c16="http://schemas.microsoft.com/office/drawing/2014/chart" uri="{C3380CC4-5D6E-409C-BE32-E72D297353CC}">
                <c16:uniqueId val="{0000000B-035F-406D-8A2A-F5D2C7B407DF}"/>
              </c:ext>
            </c:extLst>
          </c:dPt>
          <c:dPt>
            <c:idx val="6"/>
            <c:invertIfNegative val="0"/>
            <c:bubble3D val="0"/>
            <c:extLst>
              <c:ext xmlns:c16="http://schemas.microsoft.com/office/drawing/2014/chart" uri="{C3380CC4-5D6E-409C-BE32-E72D297353CC}">
                <c16:uniqueId val="{0000000C-035F-406D-8A2A-F5D2C7B407DF}"/>
              </c:ext>
            </c:extLst>
          </c:dPt>
          <c:dPt>
            <c:idx val="8"/>
            <c:invertIfNegative val="0"/>
            <c:bubble3D val="0"/>
            <c:extLst>
              <c:ext xmlns:c16="http://schemas.microsoft.com/office/drawing/2014/chart" uri="{C3380CC4-5D6E-409C-BE32-E72D297353CC}">
                <c16:uniqueId val="{0000000D-035F-406D-8A2A-F5D2C7B407DF}"/>
              </c:ext>
            </c:extLst>
          </c:dPt>
          <c:dLbls>
            <c:spPr>
              <a:noFill/>
              <a:ln>
                <a:noFill/>
              </a:ln>
              <a:effectLst/>
            </c:spPr>
            <c:txPr>
              <a:bodyPr rot="0" spcFirstLastPara="1" vertOverflow="ellipsis" vert="horz" wrap="square" anchor="ctr" anchorCtr="1"/>
              <a:lstStyle/>
              <a:p>
                <a:pPr algn="ctr">
                  <a:defRPr sz="1397" b="0" i="0" u="none" strike="noStrike" kern="1200" baseline="0">
                    <a:solidFill>
                      <a:schemeClr val="bg1"/>
                    </a:solidFill>
                    <a:latin typeface="+mn-lt"/>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f>
              <c:strCache>
                <c:ptCount val="1"/>
                <c:pt idx="0">
                  <c:v>March '21</c:v>
                </c:pt>
              </c:strCache>
            </c:strRef>
          </c:cat>
          <c:val>
            <c:numRef>
              <c:f>Sheet1!$B$3</c:f>
              <c:numCache>
                <c:formatCode>General</c:formatCode>
                <c:ptCount val="1"/>
                <c:pt idx="0">
                  <c:v>22</c:v>
                </c:pt>
              </c:numCache>
            </c:numRef>
          </c:val>
          <c:extLst>
            <c:ext xmlns:c16="http://schemas.microsoft.com/office/drawing/2014/chart" uri="{C3380CC4-5D6E-409C-BE32-E72D297353CC}">
              <c16:uniqueId val="{0000000E-035F-406D-8A2A-F5D2C7B407DF}"/>
            </c:ext>
          </c:extLst>
        </c:ser>
        <c:ser>
          <c:idx val="2"/>
          <c:order val="2"/>
          <c:spPr>
            <a:solidFill>
              <a:schemeClr val="accent5">
                <a:lumMod val="20000"/>
                <a:lumOff val="80000"/>
              </a:schemeClr>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12-035F-406D-8A2A-F5D2C7B407DF}"/>
              </c:ext>
            </c:extLst>
          </c:dPt>
          <c:dLbls>
            <c:spPr>
              <a:noFill/>
              <a:ln>
                <a:noFill/>
              </a:ln>
              <a:effectLst/>
            </c:spPr>
            <c:txPr>
              <a:bodyPr rot="0" spcFirstLastPara="1" vertOverflow="ellipsis" vert="horz" wrap="square" lIns="38100" tIns="19050" rIns="38100" bIns="19050" anchor="ctr" anchorCtr="1">
                <a:spAutoFit/>
              </a:bodyPr>
              <a:lstStyle/>
              <a:p>
                <a:pPr>
                  <a:defRPr sz="1397" b="0" i="0" u="none" strike="noStrike" kern="1200" baseline="0">
                    <a:solidFill>
                      <a:schemeClr val="bg1"/>
                    </a:solidFill>
                    <a:latin typeface="+mn-lt"/>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c:f>
              <c:strCache>
                <c:ptCount val="1"/>
                <c:pt idx="0">
                  <c:v>March '21</c:v>
                </c:pt>
              </c:strCache>
            </c:strRef>
          </c:cat>
          <c:val>
            <c:numRef>
              <c:f>Sheet1!$B$4</c:f>
              <c:numCache>
                <c:formatCode>General</c:formatCode>
                <c:ptCount val="1"/>
                <c:pt idx="0">
                  <c:v>23</c:v>
                </c:pt>
              </c:numCache>
            </c:numRef>
          </c:val>
          <c:extLst>
            <c:ext xmlns:c16="http://schemas.microsoft.com/office/drawing/2014/chart" uri="{C3380CC4-5D6E-409C-BE32-E72D297353CC}">
              <c16:uniqueId val="{0000000F-035F-406D-8A2A-F5D2C7B407DF}"/>
            </c:ext>
          </c:extLst>
        </c:ser>
        <c:ser>
          <c:idx val="3"/>
          <c:order val="3"/>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97" b="0" i="0" u="none" strike="noStrike" kern="1200" baseline="0">
                    <a:solidFill>
                      <a:schemeClr val="bg1"/>
                    </a:solidFill>
                    <a:latin typeface="+mn-lt"/>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c:f>
              <c:strCache>
                <c:ptCount val="1"/>
                <c:pt idx="0">
                  <c:v>March '21</c:v>
                </c:pt>
              </c:strCache>
            </c:strRef>
          </c:cat>
          <c:val>
            <c:numRef>
              <c:f>Sheet1!$B$5</c:f>
              <c:numCache>
                <c:formatCode>General</c:formatCode>
                <c:ptCount val="1"/>
                <c:pt idx="0">
                  <c:v>26</c:v>
                </c:pt>
              </c:numCache>
            </c:numRef>
          </c:val>
          <c:extLst>
            <c:ext xmlns:c16="http://schemas.microsoft.com/office/drawing/2014/chart" uri="{C3380CC4-5D6E-409C-BE32-E72D297353CC}">
              <c16:uniqueId val="{00000010-035F-406D-8A2A-F5D2C7B407DF}"/>
            </c:ext>
          </c:extLst>
        </c:ser>
        <c:ser>
          <c:idx val="4"/>
          <c:order val="4"/>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97" b="0" i="0" u="none" strike="noStrike" kern="1200" baseline="0">
                    <a:solidFill>
                      <a:schemeClr val="bg1"/>
                    </a:solidFill>
                    <a:latin typeface="+mn-lt"/>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c:f>
              <c:strCache>
                <c:ptCount val="1"/>
                <c:pt idx="0">
                  <c:v>March '21</c:v>
                </c:pt>
              </c:strCache>
            </c:strRef>
          </c:cat>
          <c:val>
            <c:numRef>
              <c:f>Sheet1!$B$6</c:f>
              <c:numCache>
                <c:formatCode>General</c:formatCode>
                <c:ptCount val="1"/>
                <c:pt idx="0">
                  <c:v>25</c:v>
                </c:pt>
              </c:numCache>
            </c:numRef>
          </c:val>
          <c:extLst>
            <c:ext xmlns:c16="http://schemas.microsoft.com/office/drawing/2014/chart" uri="{C3380CC4-5D6E-409C-BE32-E72D297353CC}">
              <c16:uniqueId val="{00000011-035F-406D-8A2A-F5D2C7B407DF}"/>
            </c:ext>
          </c:extLst>
        </c:ser>
        <c:dLbls>
          <c:dLblPos val="ctr"/>
          <c:showLegendKey val="0"/>
          <c:showVal val="1"/>
          <c:showCatName val="0"/>
          <c:showSerName val="0"/>
          <c:showPercent val="0"/>
          <c:showBubbleSize val="0"/>
        </c:dLbls>
        <c:gapWidth val="100"/>
        <c:overlap val="100"/>
        <c:axId val="1367782928"/>
        <c:axId val="1367775856"/>
      </c:barChart>
      <c:catAx>
        <c:axId val="1367782928"/>
        <c:scaling>
          <c:orientation val="minMax"/>
        </c:scaling>
        <c:delete val="1"/>
        <c:axPos val="t"/>
        <c:numFmt formatCode="General" sourceLinked="1"/>
        <c:majorTickMark val="out"/>
        <c:minorTickMark val="none"/>
        <c:tickLblPos val="nextTo"/>
        <c:crossAx val="1367775856"/>
        <c:crosses val="autoZero"/>
        <c:auto val="1"/>
        <c:lblAlgn val="ctr"/>
        <c:lblOffset val="100"/>
        <c:noMultiLvlLbl val="0"/>
      </c:catAx>
      <c:valAx>
        <c:axId val="1367775856"/>
        <c:scaling>
          <c:orientation val="maxMin"/>
        </c:scaling>
        <c:delete val="1"/>
        <c:axPos val="l"/>
        <c:numFmt formatCode="0%" sourceLinked="1"/>
        <c:majorTickMark val="out"/>
        <c:minorTickMark val="none"/>
        <c:tickLblPos val="nextTo"/>
        <c:crossAx val="1367782928"/>
        <c:crosses val="autoZero"/>
        <c:crossBetween val="between"/>
      </c:valAx>
      <c:spPr>
        <a:noFill/>
        <a:ln w="25400">
          <a:noFill/>
        </a:ln>
        <a:effectLst/>
      </c:spPr>
    </c:plotArea>
    <c:plotVisOnly val="1"/>
    <c:dispBlanksAs val="gap"/>
    <c:showDLblsOverMax val="0"/>
  </c:chart>
  <c:spPr>
    <a:noFill/>
    <a:ln w="6350" cap="flat" cmpd="sng" algn="ctr">
      <a:noFill/>
      <a:prstDash val="solid"/>
      <a:miter lim="800000"/>
    </a:ln>
    <a:effectLst/>
  </c:spPr>
  <c:txPr>
    <a:bodyPr/>
    <a:lstStyle/>
    <a:p>
      <a:pPr>
        <a:defRPr sz="1397" b="0" i="0" u="none" strike="noStrike" baseline="0">
          <a:solidFill>
            <a:schemeClr val="bg1"/>
          </a:solidFill>
          <a:latin typeface="+mn-lt"/>
          <a:ea typeface="Arial"/>
          <a:cs typeface="Aria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061588646221806"/>
          <c:y val="0.1146320711414956"/>
          <c:w val="0.56708713575983938"/>
          <c:h val="0.88536792885850435"/>
        </c:manualLayout>
      </c:layout>
      <c:doughnutChart>
        <c:varyColors val="1"/>
        <c:ser>
          <c:idx val="0"/>
          <c:order val="0"/>
          <c:tx>
            <c:strRef>
              <c:f>Sheet1!$B$1</c:f>
              <c:strCache>
                <c:ptCount val="1"/>
                <c:pt idx="0">
                  <c:v>Column1</c:v>
                </c:pt>
              </c:strCache>
            </c:strRef>
          </c:tx>
          <c:spPr>
            <a:solidFill>
              <a:schemeClr val="accent1"/>
            </a:solidFill>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6A1-4A49-A0A7-C8B116F8C744}"/>
              </c:ext>
            </c:extLst>
          </c:dPt>
          <c:dPt>
            <c:idx val="1"/>
            <c:bubble3D val="0"/>
            <c:spPr>
              <a:solidFill>
                <a:schemeClr val="bg2">
                  <a:lumMod val="60000"/>
                  <a:lumOff val="40000"/>
                </a:schemeClr>
              </a:solidFill>
              <a:ln w="19050">
                <a:solidFill>
                  <a:schemeClr val="lt1"/>
                </a:solidFill>
              </a:ln>
              <a:effectLst/>
            </c:spPr>
            <c:extLst>
              <c:ext xmlns:c16="http://schemas.microsoft.com/office/drawing/2014/chart" uri="{C3380CC4-5D6E-409C-BE32-E72D297353CC}">
                <c16:uniqueId val="{00000003-D6A1-4A49-A0A7-C8B116F8C744}"/>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D6A1-4A49-A0A7-C8B116F8C744}"/>
              </c:ext>
            </c:extLst>
          </c:dPt>
          <c:dLbls>
            <c:dLbl>
              <c:idx val="0"/>
              <c:layout>
                <c:manualLayout>
                  <c:x val="5.4780764453856556E-3"/>
                  <c:y val="-2.348007666867354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6A1-4A49-A0A7-C8B116F8C744}"/>
                </c:ext>
              </c:extLst>
            </c:dLbl>
            <c:dLbl>
              <c:idx val="1"/>
              <c:layout>
                <c:manualLayout>
                  <c:x val="-4.6605911755745154E-3"/>
                  <c:y val="-2.0350779279593598E-2"/>
                </c:manualLayout>
              </c:layout>
              <c:tx>
                <c:rich>
                  <a:bodyPr/>
                  <a:lstStyle/>
                  <a:p>
                    <a:fld id="{312B0CF6-CCF6-42FB-B5C2-0ED20291D17A}" type="VALUE">
                      <a:rPr lang="en-US">
                        <a:solidFill>
                          <a:schemeClr val="tx1"/>
                        </a:solidFill>
                      </a:rPr>
                      <a:pPr/>
                      <a:t>[VALUE]</a:t>
                    </a:fld>
                    <a:endParaRPr lang="en-IE"/>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6A1-4A49-A0A7-C8B116F8C744}"/>
                </c:ext>
              </c:extLst>
            </c:dLbl>
            <c:dLbl>
              <c:idx val="2"/>
              <c:layout>
                <c:manualLayout>
                  <c:x val="-8.5149198816621072E-3"/>
                  <c:y val="-4.4850571873915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6A1-4A49-A0A7-C8B116F8C744}"/>
                </c:ext>
              </c:extLst>
            </c:dLbl>
            <c:spPr>
              <a:noFill/>
              <a:ln>
                <a:noFill/>
              </a:ln>
              <a:effectLst/>
            </c:spPr>
            <c:txPr>
              <a:bodyPr rot="0" spcFirstLastPara="1" vertOverflow="overflow" horzOverflow="overflow" vert="horz" wrap="square"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numRef>
              <c:f>Sheet1!$A$2:$A$3</c:f>
              <c:numCache>
                <c:formatCode>General</c:formatCode>
                <c:ptCount val="2"/>
              </c:numCache>
            </c:numRef>
          </c:cat>
          <c:val>
            <c:numRef>
              <c:f>Sheet1!$B$2:$B$3</c:f>
              <c:numCache>
                <c:formatCode>General</c:formatCode>
                <c:ptCount val="2"/>
                <c:pt idx="0">
                  <c:v>26</c:v>
                </c:pt>
                <c:pt idx="1">
                  <c:v>74</c:v>
                </c:pt>
              </c:numCache>
            </c:numRef>
          </c:val>
          <c:extLst>
            <c:ext xmlns:c16="http://schemas.microsoft.com/office/drawing/2014/chart" uri="{C3380CC4-5D6E-409C-BE32-E72D297353CC}">
              <c16:uniqueId val="{00000006-D6A1-4A49-A0A7-C8B116F8C744}"/>
            </c:ext>
          </c:extLst>
        </c:ser>
        <c:dLbls>
          <c:showLegendKey val="0"/>
          <c:showVal val="1"/>
          <c:showCatName val="0"/>
          <c:showSerName val="0"/>
          <c:showPercent val="0"/>
          <c:showBubbleSize val="0"/>
          <c:showLeaderLines val="1"/>
        </c:dLbls>
        <c:firstSliceAng val="38"/>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withinLinearReversed" id="21">
  <a:schemeClr val="accent1"/>
</cs:colorStyle>
</file>

<file path=ppt/charts/colors13.xml><?xml version="1.0" encoding="utf-8"?>
<cs:colorStyle xmlns:cs="http://schemas.microsoft.com/office/drawing/2012/chartStyle" xmlns:a="http://schemas.openxmlformats.org/drawingml/2006/main" meth="withinLinear" id="15">
  <a:schemeClr val="accent2"/>
</cs:colorStyle>
</file>

<file path=ppt/charts/colors14.xml><?xml version="1.0" encoding="utf-8"?>
<cs:colorStyle xmlns:cs="http://schemas.microsoft.com/office/drawing/2012/chartStyle" xmlns:a="http://schemas.openxmlformats.org/drawingml/2006/main" meth="withinLinear" id="18">
  <a:schemeClr val="accent5"/>
</cs:colorStyle>
</file>

<file path=ppt/charts/colors15.xml><?xml version="1.0" encoding="utf-8"?>
<cs:colorStyle xmlns:cs="http://schemas.microsoft.com/office/drawing/2012/chartStyle" xmlns:a="http://schemas.openxmlformats.org/drawingml/2006/main" meth="withinLinear" id="15">
  <a:schemeClr val="accent2"/>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withinLinear" id="18">
  <a:schemeClr val="accent5"/>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withinLinearReversed" id="21">
  <a:schemeClr val="accent1"/>
</cs:colorStyle>
</file>

<file path=ppt/charts/colors26.xml><?xml version="1.0" encoding="utf-8"?>
<cs:colorStyle xmlns:cs="http://schemas.microsoft.com/office/drawing/2012/chartStyle" xmlns:a="http://schemas.openxmlformats.org/drawingml/2006/main" meth="withinLinearReversed" id="25">
  <a:schemeClr val="accent5"/>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5">
  <a:schemeClr val="accent2"/>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5">
  <a:schemeClr val="accent2"/>
</cs:colorStyle>
</file>

<file path=ppt/charts/colors7.xml><?xml version="1.0" encoding="utf-8"?>
<cs:colorStyle xmlns:cs="http://schemas.microsoft.com/office/drawing/2012/chartStyle" xmlns:a="http://schemas.openxmlformats.org/drawingml/2006/main" meth="withinLinear" id="15">
  <a:schemeClr val="accent2"/>
</cs:colorStyle>
</file>

<file path=ppt/charts/colors8.xml><?xml version="1.0" encoding="utf-8"?>
<cs:colorStyle xmlns:cs="http://schemas.microsoft.com/office/drawing/2012/chartStyle" xmlns:a="http://schemas.openxmlformats.org/drawingml/2006/main" meth="withinLinear" id="18">
  <a:schemeClr val="accent5"/>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6.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0.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6.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8056"/>
          </a:xfrm>
          <a:prstGeom prst="rect">
            <a:avLst/>
          </a:prstGeom>
        </p:spPr>
        <p:txBody>
          <a:bodyPr vert="horz" lIns="91440" tIns="45720" rIns="91440" bIns="45720" rtlCol="0"/>
          <a:lstStyle>
            <a:lvl1pPr algn="l">
              <a:defRPr sz="1200" b="0" i="0">
                <a:latin typeface="Montserrat" pitchFamily="2" charset="77"/>
              </a:defRPr>
            </a:lvl1pPr>
          </a:lstStyle>
          <a:p>
            <a:endParaRPr lang="en-ID" dirty="0"/>
          </a:p>
        </p:txBody>
      </p:sp>
      <p:sp>
        <p:nvSpPr>
          <p:cNvPr id="3" name="Date Placeholder 2"/>
          <p:cNvSpPr>
            <a:spLocks noGrp="1"/>
          </p:cNvSpPr>
          <p:nvPr>
            <p:ph type="dt" idx="1"/>
          </p:nvPr>
        </p:nvSpPr>
        <p:spPr>
          <a:xfrm>
            <a:off x="3850443" y="1"/>
            <a:ext cx="2945659" cy="498056"/>
          </a:xfrm>
          <a:prstGeom prst="rect">
            <a:avLst/>
          </a:prstGeom>
        </p:spPr>
        <p:txBody>
          <a:bodyPr vert="horz" lIns="91440" tIns="45720" rIns="91440" bIns="45720" rtlCol="0"/>
          <a:lstStyle>
            <a:lvl1pPr algn="r">
              <a:defRPr sz="1200" b="0" i="0">
                <a:latin typeface="Montserrat" pitchFamily="2" charset="77"/>
              </a:defRPr>
            </a:lvl1pPr>
          </a:lstStyle>
          <a:p>
            <a:fld id="{879C228F-7070-4819-BC59-AE46CAAA7557}" type="datetimeFigureOut">
              <a:rPr lang="en-ID" smtClean="0"/>
              <a:pPr/>
              <a:t>09/06/2023</a:t>
            </a:fld>
            <a:endParaRPr lang="en-ID"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ID"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D" dirty="0"/>
          </a:p>
        </p:txBody>
      </p:sp>
      <p:sp>
        <p:nvSpPr>
          <p:cNvPr id="6" name="Footer Placeholder 5"/>
          <p:cNvSpPr>
            <a:spLocks noGrp="1"/>
          </p:cNvSpPr>
          <p:nvPr>
            <p:ph type="ftr" sz="quarter" idx="4"/>
          </p:nvPr>
        </p:nvSpPr>
        <p:spPr>
          <a:xfrm>
            <a:off x="0" y="9428585"/>
            <a:ext cx="2945659" cy="498055"/>
          </a:xfrm>
          <a:prstGeom prst="rect">
            <a:avLst/>
          </a:prstGeom>
        </p:spPr>
        <p:txBody>
          <a:bodyPr vert="horz" lIns="91440" tIns="45720" rIns="91440" bIns="45720" rtlCol="0" anchor="b"/>
          <a:lstStyle>
            <a:lvl1pPr algn="l">
              <a:defRPr sz="1200" b="0" i="0">
                <a:latin typeface="Montserrat" pitchFamily="2" charset="77"/>
              </a:defRPr>
            </a:lvl1pPr>
          </a:lstStyle>
          <a:p>
            <a:endParaRPr lang="en-ID" dirty="0"/>
          </a:p>
        </p:txBody>
      </p:sp>
      <p:sp>
        <p:nvSpPr>
          <p:cNvPr id="7" name="Slide Number Placeholder 6"/>
          <p:cNvSpPr>
            <a:spLocks noGrp="1"/>
          </p:cNvSpPr>
          <p:nvPr>
            <p:ph type="sldNum" sz="quarter" idx="5"/>
          </p:nvPr>
        </p:nvSpPr>
        <p:spPr>
          <a:xfrm>
            <a:off x="3850443" y="9428585"/>
            <a:ext cx="2945659" cy="498055"/>
          </a:xfrm>
          <a:prstGeom prst="rect">
            <a:avLst/>
          </a:prstGeom>
        </p:spPr>
        <p:txBody>
          <a:bodyPr vert="horz" lIns="91440" tIns="45720" rIns="91440" bIns="45720" rtlCol="0" anchor="b"/>
          <a:lstStyle>
            <a:lvl1pPr algn="r">
              <a:defRPr sz="1200" b="0" i="0">
                <a:latin typeface="Montserrat" pitchFamily="2" charset="77"/>
              </a:defRPr>
            </a:lvl1pPr>
          </a:lstStyle>
          <a:p>
            <a:fld id="{8244623A-F090-4D3E-A64A-D31D2A61518A}" type="slidenum">
              <a:rPr lang="en-ID" smtClean="0"/>
              <a:pPr/>
              <a:t>‹#›</a:t>
            </a:fld>
            <a:endParaRPr lang="en-ID" dirty="0"/>
          </a:p>
        </p:txBody>
      </p:sp>
    </p:spTree>
    <p:extLst>
      <p:ext uri="{BB962C8B-B14F-4D97-AF65-F5344CB8AC3E}">
        <p14:creationId xmlns:p14="http://schemas.microsoft.com/office/powerpoint/2010/main" val="3965812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Montserrat" pitchFamily="2" charset="77"/>
        <a:ea typeface="+mn-ea"/>
        <a:cs typeface="+mn-cs"/>
      </a:defRPr>
    </a:lvl1pPr>
    <a:lvl2pPr marL="457200" algn="l" defTabSz="914400" rtl="0" eaLnBrk="1" latinLnBrk="0" hangingPunct="1">
      <a:defRPr sz="1200" b="0" i="0" kern="1200">
        <a:solidFill>
          <a:schemeClr val="tx1"/>
        </a:solidFill>
        <a:latin typeface="Montserrat" pitchFamily="2" charset="77"/>
        <a:ea typeface="+mn-ea"/>
        <a:cs typeface="+mn-cs"/>
      </a:defRPr>
    </a:lvl2pPr>
    <a:lvl3pPr marL="914400" algn="l" defTabSz="914400" rtl="0" eaLnBrk="1" latinLnBrk="0" hangingPunct="1">
      <a:defRPr sz="1200" b="0" i="0" kern="1200">
        <a:solidFill>
          <a:schemeClr val="tx1"/>
        </a:solidFill>
        <a:latin typeface="Montserrat" pitchFamily="2" charset="77"/>
        <a:ea typeface="+mn-ea"/>
        <a:cs typeface="+mn-cs"/>
      </a:defRPr>
    </a:lvl3pPr>
    <a:lvl4pPr marL="1371600" algn="l" defTabSz="914400" rtl="0" eaLnBrk="1" latinLnBrk="0" hangingPunct="1">
      <a:defRPr sz="1200" b="0" i="0" kern="1200">
        <a:solidFill>
          <a:schemeClr val="tx1"/>
        </a:solidFill>
        <a:latin typeface="Montserrat" pitchFamily="2" charset="77"/>
        <a:ea typeface="+mn-ea"/>
        <a:cs typeface="+mn-cs"/>
      </a:defRPr>
    </a:lvl4pPr>
    <a:lvl5pPr marL="1828800" algn="l" defTabSz="914400" rtl="0" eaLnBrk="1" latinLnBrk="0" hangingPunct="1">
      <a:defRPr sz="1200" b="0" i="0" kern="1200">
        <a:solidFill>
          <a:schemeClr val="tx1"/>
        </a:solidFill>
        <a:latin typeface="Montserrat"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E6F2037-E4E1-4BE4-B5D2-CDC8FC6D53D0}" type="slidenum">
              <a:rPr lang="en-US" smtClean="0"/>
              <a:pPr>
                <a:defRPr/>
              </a:pPr>
              <a:t>5</a:t>
            </a:fld>
            <a:endParaRPr lang="en-US" dirty="0"/>
          </a:p>
        </p:txBody>
      </p:sp>
    </p:spTree>
    <p:extLst>
      <p:ext uri="{BB962C8B-B14F-4D97-AF65-F5344CB8AC3E}">
        <p14:creationId xmlns:p14="http://schemas.microsoft.com/office/powerpoint/2010/main" val="684383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E6F2037-E4E1-4BE4-B5D2-CDC8FC6D53D0}" type="slidenum">
              <a:rPr lang="en-US" smtClean="0"/>
              <a:pPr>
                <a:defRPr/>
              </a:pPr>
              <a:t>19</a:t>
            </a:fld>
            <a:endParaRPr lang="en-US" dirty="0"/>
          </a:p>
        </p:txBody>
      </p:sp>
    </p:spTree>
    <p:extLst>
      <p:ext uri="{BB962C8B-B14F-4D97-AF65-F5344CB8AC3E}">
        <p14:creationId xmlns:p14="http://schemas.microsoft.com/office/powerpoint/2010/main" val="2347544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E6F2037-E4E1-4BE4-B5D2-CDC8FC6D53D0}" type="slidenum">
              <a:rPr lang="en-US" smtClean="0"/>
              <a:pPr>
                <a:defRPr/>
              </a:pPr>
              <a:t>20</a:t>
            </a:fld>
            <a:endParaRPr lang="en-US" dirty="0"/>
          </a:p>
        </p:txBody>
      </p:sp>
    </p:spTree>
    <p:extLst>
      <p:ext uri="{BB962C8B-B14F-4D97-AF65-F5344CB8AC3E}">
        <p14:creationId xmlns:p14="http://schemas.microsoft.com/office/powerpoint/2010/main" val="1374015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E6F2037-E4E1-4BE4-B5D2-CDC8FC6D53D0}" type="slidenum">
              <a:rPr lang="en-US" smtClean="0"/>
              <a:pPr>
                <a:defRPr/>
              </a:pPr>
              <a:t>21</a:t>
            </a:fld>
            <a:endParaRPr lang="en-US" dirty="0"/>
          </a:p>
        </p:txBody>
      </p:sp>
    </p:spTree>
    <p:extLst>
      <p:ext uri="{BB962C8B-B14F-4D97-AF65-F5344CB8AC3E}">
        <p14:creationId xmlns:p14="http://schemas.microsoft.com/office/powerpoint/2010/main" val="693296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E6F2037-E4E1-4BE4-B5D2-CDC8FC6D53D0}" type="slidenum">
              <a:rPr lang="en-US" smtClean="0"/>
              <a:pPr>
                <a:defRPr/>
              </a:pPr>
              <a:t>22</a:t>
            </a:fld>
            <a:endParaRPr lang="en-US" dirty="0"/>
          </a:p>
        </p:txBody>
      </p:sp>
    </p:spTree>
    <p:extLst>
      <p:ext uri="{BB962C8B-B14F-4D97-AF65-F5344CB8AC3E}">
        <p14:creationId xmlns:p14="http://schemas.microsoft.com/office/powerpoint/2010/main" val="1370808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244623A-F090-4D3E-A64A-D31D2A61518A}" type="slidenum">
              <a:rPr lang="en-ID" smtClean="0"/>
              <a:pPr/>
              <a:t>23</a:t>
            </a:fld>
            <a:endParaRPr lang="en-ID" dirty="0"/>
          </a:p>
        </p:txBody>
      </p:sp>
    </p:spTree>
    <p:extLst>
      <p:ext uri="{BB962C8B-B14F-4D97-AF65-F5344CB8AC3E}">
        <p14:creationId xmlns:p14="http://schemas.microsoft.com/office/powerpoint/2010/main" val="306197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a:defRPr/>
            </a:pPr>
            <a:fld id="{1E6F2037-E4E1-4BE4-B5D2-CDC8FC6D53D0}" type="slidenum">
              <a:rPr lang="en-US" smtClean="0"/>
              <a:pPr>
                <a:defRPr/>
              </a:pPr>
              <a:t>24</a:t>
            </a:fld>
            <a:endParaRPr lang="en-US" dirty="0"/>
          </a:p>
        </p:txBody>
      </p:sp>
    </p:spTree>
    <p:extLst>
      <p:ext uri="{BB962C8B-B14F-4D97-AF65-F5344CB8AC3E}">
        <p14:creationId xmlns:p14="http://schemas.microsoft.com/office/powerpoint/2010/main" val="1003483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a:defRPr/>
            </a:pPr>
            <a:fld id="{1E6F2037-E4E1-4BE4-B5D2-CDC8FC6D53D0}" type="slidenum">
              <a:rPr lang="en-US" smtClean="0"/>
              <a:pPr>
                <a:defRPr/>
              </a:pPr>
              <a:t>25</a:t>
            </a:fld>
            <a:endParaRPr lang="en-US" dirty="0"/>
          </a:p>
        </p:txBody>
      </p:sp>
    </p:spTree>
    <p:extLst>
      <p:ext uri="{BB962C8B-B14F-4D97-AF65-F5344CB8AC3E}">
        <p14:creationId xmlns:p14="http://schemas.microsoft.com/office/powerpoint/2010/main" val="3465534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a:defRPr/>
            </a:pPr>
            <a:fld id="{1E6F2037-E4E1-4BE4-B5D2-CDC8FC6D53D0}" type="slidenum">
              <a:rPr lang="en-US" smtClean="0"/>
              <a:pPr>
                <a:defRPr/>
              </a:pPr>
              <a:t>6</a:t>
            </a:fld>
            <a:endParaRPr lang="en-US" dirty="0"/>
          </a:p>
        </p:txBody>
      </p:sp>
    </p:spTree>
    <p:extLst>
      <p:ext uri="{BB962C8B-B14F-4D97-AF65-F5344CB8AC3E}">
        <p14:creationId xmlns:p14="http://schemas.microsoft.com/office/powerpoint/2010/main" val="676823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a:defRPr/>
            </a:pPr>
            <a:fld id="{1E6F2037-E4E1-4BE4-B5D2-CDC8FC6D53D0}" type="slidenum">
              <a:rPr lang="en-US" smtClean="0"/>
              <a:pPr>
                <a:defRPr/>
              </a:pPr>
              <a:t>7</a:t>
            </a:fld>
            <a:endParaRPr lang="en-US" dirty="0"/>
          </a:p>
        </p:txBody>
      </p:sp>
    </p:spTree>
    <p:extLst>
      <p:ext uri="{BB962C8B-B14F-4D97-AF65-F5344CB8AC3E}">
        <p14:creationId xmlns:p14="http://schemas.microsoft.com/office/powerpoint/2010/main" val="469508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a:defRPr/>
            </a:pPr>
            <a:fld id="{1E6F2037-E4E1-4BE4-B5D2-CDC8FC6D53D0}" type="slidenum">
              <a:rPr lang="en-US" smtClean="0"/>
              <a:pPr>
                <a:defRPr/>
              </a:pPr>
              <a:t>10</a:t>
            </a:fld>
            <a:endParaRPr lang="en-US" dirty="0"/>
          </a:p>
        </p:txBody>
      </p:sp>
    </p:spTree>
    <p:extLst>
      <p:ext uri="{BB962C8B-B14F-4D97-AF65-F5344CB8AC3E}">
        <p14:creationId xmlns:p14="http://schemas.microsoft.com/office/powerpoint/2010/main" val="3977088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a:defRPr/>
            </a:pPr>
            <a:fld id="{1E6F2037-E4E1-4BE4-B5D2-CDC8FC6D53D0}" type="slidenum">
              <a:rPr lang="en-US" smtClean="0"/>
              <a:pPr>
                <a:defRPr/>
              </a:pPr>
              <a:t>11</a:t>
            </a:fld>
            <a:endParaRPr lang="en-US" dirty="0"/>
          </a:p>
        </p:txBody>
      </p:sp>
    </p:spTree>
    <p:extLst>
      <p:ext uri="{BB962C8B-B14F-4D97-AF65-F5344CB8AC3E}">
        <p14:creationId xmlns:p14="http://schemas.microsoft.com/office/powerpoint/2010/main" val="1885515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a:defRPr/>
            </a:pPr>
            <a:fld id="{1E6F2037-E4E1-4BE4-B5D2-CDC8FC6D53D0}" type="slidenum">
              <a:rPr lang="en-US" smtClean="0"/>
              <a:pPr>
                <a:defRPr/>
              </a:pPr>
              <a:t>12</a:t>
            </a:fld>
            <a:endParaRPr lang="en-US" dirty="0"/>
          </a:p>
        </p:txBody>
      </p:sp>
    </p:spTree>
    <p:extLst>
      <p:ext uri="{BB962C8B-B14F-4D97-AF65-F5344CB8AC3E}">
        <p14:creationId xmlns:p14="http://schemas.microsoft.com/office/powerpoint/2010/main" val="904790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a:defRPr/>
            </a:pPr>
            <a:fld id="{1E6F2037-E4E1-4BE4-B5D2-CDC8FC6D53D0}" type="slidenum">
              <a:rPr lang="en-US" smtClean="0"/>
              <a:pPr>
                <a:defRPr/>
              </a:pPr>
              <a:t>14</a:t>
            </a:fld>
            <a:endParaRPr lang="en-US" dirty="0"/>
          </a:p>
        </p:txBody>
      </p:sp>
    </p:spTree>
    <p:extLst>
      <p:ext uri="{BB962C8B-B14F-4D97-AF65-F5344CB8AC3E}">
        <p14:creationId xmlns:p14="http://schemas.microsoft.com/office/powerpoint/2010/main" val="1003483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a:defRPr/>
            </a:pPr>
            <a:fld id="{1E6F2037-E4E1-4BE4-B5D2-CDC8FC6D53D0}" type="slidenum">
              <a:rPr lang="en-US" smtClean="0"/>
              <a:pPr>
                <a:defRPr/>
              </a:pPr>
              <a:t>15</a:t>
            </a:fld>
            <a:endParaRPr lang="en-US" dirty="0"/>
          </a:p>
        </p:txBody>
      </p:sp>
    </p:spTree>
    <p:extLst>
      <p:ext uri="{BB962C8B-B14F-4D97-AF65-F5344CB8AC3E}">
        <p14:creationId xmlns:p14="http://schemas.microsoft.com/office/powerpoint/2010/main" val="1969170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8244623A-F090-4D3E-A64A-D31D2A61518A}" type="slidenum">
              <a:rPr lang="en-ID" smtClean="0"/>
              <a:pPr/>
              <a:t>16</a:t>
            </a:fld>
            <a:endParaRPr lang="en-ID" dirty="0"/>
          </a:p>
        </p:txBody>
      </p:sp>
    </p:spTree>
    <p:extLst>
      <p:ext uri="{BB962C8B-B14F-4D97-AF65-F5344CB8AC3E}">
        <p14:creationId xmlns:p14="http://schemas.microsoft.com/office/powerpoint/2010/main" val="873107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7.jp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7.jp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7.jp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682BF-0FE6-9FE4-025A-A808C74FF735}"/>
              </a:ext>
            </a:extLst>
          </p:cNvPr>
          <p:cNvSpPr>
            <a:spLocks noGrp="1"/>
          </p:cNvSpPr>
          <p:nvPr>
            <p:ph type="title"/>
          </p:nvPr>
        </p:nvSpPr>
        <p:spPr/>
        <p:txBody>
          <a:bodyPr/>
          <a:lstStyle/>
          <a:p>
            <a:r>
              <a:rPr lang="en-GB"/>
              <a:t>Click to edit Master title style</a:t>
            </a:r>
            <a:endParaRPr lang="en-IE"/>
          </a:p>
        </p:txBody>
      </p:sp>
      <p:sp>
        <p:nvSpPr>
          <p:cNvPr id="4" name="Text Placeholder 3">
            <a:extLst>
              <a:ext uri="{FF2B5EF4-FFF2-40B4-BE49-F238E27FC236}">
                <a16:creationId xmlns:a16="http://schemas.microsoft.com/office/drawing/2014/main" id="{80A3BCE1-9A2E-3C6D-043E-A95AC3B07D5E}"/>
              </a:ext>
            </a:extLst>
          </p:cNvPr>
          <p:cNvSpPr>
            <a:spLocks noGrp="1"/>
          </p:cNvSpPr>
          <p:nvPr>
            <p:ph type="body" sz="quarter" idx="10"/>
          </p:nvPr>
        </p:nvSpPr>
        <p:spPr>
          <a:xfrm>
            <a:off x="838200" y="1887538"/>
            <a:ext cx="10515600" cy="4198937"/>
          </a:xfrm>
          <a:prstGeom prst="rect">
            <a:avLst/>
          </a:prstGeom>
        </p:spPr>
        <p:txBody>
          <a:bodyPr/>
          <a:lstStyle>
            <a:lvl1pPr>
              <a:lnSpc>
                <a:spcPct val="100000"/>
              </a:lnSpc>
              <a:spcBef>
                <a:spcPts val="600"/>
              </a:spcBef>
              <a:spcAft>
                <a:spcPts val="600"/>
              </a:spcAft>
              <a:defRPr sz="1600" b="0" i="0">
                <a:solidFill>
                  <a:schemeClr val="tx2"/>
                </a:solidFill>
                <a:latin typeface="Montserrat Light" pitchFamily="2" charset="77"/>
              </a:defRPr>
            </a:lvl1pPr>
            <a:lvl2pPr>
              <a:lnSpc>
                <a:spcPct val="100000"/>
              </a:lnSpc>
              <a:spcBef>
                <a:spcPts val="600"/>
              </a:spcBef>
              <a:spcAft>
                <a:spcPts val="600"/>
              </a:spcAft>
              <a:defRPr sz="1600" b="0" i="0">
                <a:solidFill>
                  <a:schemeClr val="tx2"/>
                </a:solidFill>
                <a:latin typeface="Montserrat Light" pitchFamily="2" charset="77"/>
              </a:defRPr>
            </a:lvl2pPr>
            <a:lvl3pPr>
              <a:lnSpc>
                <a:spcPct val="100000"/>
              </a:lnSpc>
              <a:spcBef>
                <a:spcPts val="600"/>
              </a:spcBef>
              <a:spcAft>
                <a:spcPts val="600"/>
              </a:spcAft>
              <a:defRPr sz="1600" b="0" i="0">
                <a:solidFill>
                  <a:schemeClr val="tx2"/>
                </a:solidFill>
                <a:latin typeface="Montserrat Light" pitchFamily="2" charset="77"/>
              </a:defRPr>
            </a:lvl3pPr>
            <a:lvl4pPr>
              <a:lnSpc>
                <a:spcPct val="100000"/>
              </a:lnSpc>
              <a:spcBef>
                <a:spcPts val="600"/>
              </a:spcBef>
              <a:spcAft>
                <a:spcPts val="600"/>
              </a:spcAft>
              <a:defRPr sz="1600" b="0" i="0">
                <a:solidFill>
                  <a:schemeClr val="tx2"/>
                </a:solidFill>
                <a:latin typeface="Montserrat Light" pitchFamily="2" charset="77"/>
              </a:defRPr>
            </a:lvl4pPr>
            <a:lvl5pPr>
              <a:lnSpc>
                <a:spcPct val="100000"/>
              </a:lnSpc>
              <a:spcBef>
                <a:spcPts val="600"/>
              </a:spcBef>
              <a:spcAft>
                <a:spcPts val="600"/>
              </a:spcAft>
              <a:defRPr sz="1600" b="0" i="0">
                <a:solidFill>
                  <a:schemeClr val="tx2"/>
                </a:solidFill>
                <a:latin typeface="Montserrat Ligh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Tree>
    <p:extLst>
      <p:ext uri="{BB962C8B-B14F-4D97-AF65-F5344CB8AC3E}">
        <p14:creationId xmlns:p14="http://schemas.microsoft.com/office/powerpoint/2010/main" val="1566881593"/>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68_Title Slide">
    <p:bg>
      <p:bgPr>
        <a:gradFill>
          <a:gsLst>
            <a:gs pos="0">
              <a:schemeClr val="accent5"/>
            </a:gs>
            <a:gs pos="99000">
              <a:schemeClr val="accent4"/>
            </a:gs>
          </a:gsLst>
          <a:lin ang="2700000" scaled="0"/>
        </a:gra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86F8B50-2944-3372-480A-8D4FD74B1D1B}"/>
              </a:ext>
            </a:extLst>
          </p:cNvPr>
          <p:cNvSpPr>
            <a:spLocks noGrp="1"/>
          </p:cNvSpPr>
          <p:nvPr>
            <p:ph type="pic" sz="quarter" idx="10"/>
          </p:nvPr>
        </p:nvSpPr>
        <p:spPr>
          <a:xfrm>
            <a:off x="85725" y="107950"/>
            <a:ext cx="12020550" cy="6332538"/>
          </a:xfrm>
          <a:prstGeom prst="rect">
            <a:avLst/>
          </a:prstGeom>
          <a:solidFill>
            <a:schemeClr val="bg1"/>
          </a:solidFill>
        </p:spPr>
        <p:txBody>
          <a:bodyPr/>
          <a:lstStyle>
            <a:lvl1pPr marL="0" indent="0">
              <a:buNone/>
              <a:defRPr b="0" i="0">
                <a:latin typeface="Montserrat" pitchFamily="2" charset="77"/>
              </a:defRPr>
            </a:lvl1pPr>
          </a:lstStyle>
          <a:p>
            <a:endParaRPr lang="en-IE" dirty="0"/>
          </a:p>
        </p:txBody>
      </p:sp>
      <p:pic>
        <p:nvPicPr>
          <p:cNvPr id="4" name="Picture 3">
            <a:extLst>
              <a:ext uri="{FF2B5EF4-FFF2-40B4-BE49-F238E27FC236}">
                <a16:creationId xmlns:a16="http://schemas.microsoft.com/office/drawing/2014/main" id="{8325D782-4182-ADD5-09A0-10B5BB7E7B4A}"/>
              </a:ext>
            </a:extLst>
          </p:cNvPr>
          <p:cNvPicPr>
            <a:picLocks noChangeAspect="1"/>
          </p:cNvPicPr>
          <p:nvPr userDrawn="1"/>
        </p:nvPicPr>
        <p:blipFill>
          <a:blip r:embed="rId2" cstate="print">
            <a:biLevel thresh="25000"/>
            <a:extLst>
              <a:ext uri="{BEBA8EAE-BF5A-486C-A8C5-ECC9F3942E4B}">
                <a14:imgProps xmlns:a14="http://schemas.microsoft.com/office/drawing/2010/main">
                  <a14:imgLayer r:embed="rId3">
                    <a14:imgEffect>
                      <a14:brightnessContrast bright="70000"/>
                    </a14:imgEffect>
                  </a14:imgLayer>
                </a14:imgProps>
              </a:ext>
              <a:ext uri="{28A0092B-C50C-407E-A947-70E740481C1C}">
                <a14:useLocalDpi xmlns:a14="http://schemas.microsoft.com/office/drawing/2010/main" val="0"/>
              </a:ext>
            </a:extLst>
          </a:blip>
          <a:srcRect/>
          <a:stretch/>
        </p:blipFill>
        <p:spPr>
          <a:xfrm>
            <a:off x="83136" y="6537204"/>
            <a:ext cx="691077" cy="216548"/>
          </a:xfrm>
          <a:prstGeom prst="rect">
            <a:avLst/>
          </a:prstGeom>
        </p:spPr>
      </p:pic>
    </p:spTree>
    <p:extLst>
      <p:ext uri="{BB962C8B-B14F-4D97-AF65-F5344CB8AC3E}">
        <p14:creationId xmlns:p14="http://schemas.microsoft.com/office/powerpoint/2010/main" val="1307247950"/>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0_Title Slide">
    <p:bg>
      <p:bgPr>
        <a:solidFill>
          <a:schemeClr val="accent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EF23FA0-1E07-3DF3-FC91-3A2430780402}"/>
              </a:ext>
            </a:extLst>
          </p:cNvPr>
          <p:cNvSpPr/>
          <p:nvPr userDrawn="1"/>
        </p:nvSpPr>
        <p:spPr>
          <a:xfrm>
            <a:off x="0" y="0"/>
            <a:ext cx="12192000" cy="6858000"/>
          </a:xfrm>
          <a:prstGeom prst="rect">
            <a:avLst/>
          </a:prstGeom>
          <a:gradFill>
            <a:gsLst>
              <a:gs pos="0">
                <a:schemeClr val="accent3"/>
              </a:gs>
              <a:gs pos="99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0" i="0" dirty="0">
              <a:latin typeface="Montserrat" pitchFamily="2" charset="77"/>
            </a:endParaRPr>
          </a:p>
        </p:txBody>
      </p:sp>
      <p:sp>
        <p:nvSpPr>
          <p:cNvPr id="3" name="Picture Placeholder 2">
            <a:extLst>
              <a:ext uri="{FF2B5EF4-FFF2-40B4-BE49-F238E27FC236}">
                <a16:creationId xmlns:a16="http://schemas.microsoft.com/office/drawing/2014/main" id="{9B32175A-A754-59D1-A6C7-A595CA478550}"/>
              </a:ext>
            </a:extLst>
          </p:cNvPr>
          <p:cNvSpPr>
            <a:spLocks noGrp="1"/>
          </p:cNvSpPr>
          <p:nvPr>
            <p:ph type="pic" sz="quarter" idx="10"/>
          </p:nvPr>
        </p:nvSpPr>
        <p:spPr>
          <a:xfrm>
            <a:off x="85725" y="107950"/>
            <a:ext cx="12020550" cy="6332538"/>
          </a:xfrm>
          <a:prstGeom prst="rect">
            <a:avLst/>
          </a:prstGeom>
          <a:solidFill>
            <a:schemeClr val="bg1"/>
          </a:solidFill>
        </p:spPr>
        <p:txBody>
          <a:bodyPr/>
          <a:lstStyle>
            <a:lvl1pPr marL="0" indent="0">
              <a:buNone/>
              <a:defRPr b="0" i="0">
                <a:latin typeface="Montserrat" pitchFamily="2" charset="77"/>
              </a:defRPr>
            </a:lvl1pPr>
          </a:lstStyle>
          <a:p>
            <a:endParaRPr lang="en-IE" dirty="0"/>
          </a:p>
        </p:txBody>
      </p:sp>
      <p:pic>
        <p:nvPicPr>
          <p:cNvPr id="2" name="Picture 1">
            <a:extLst>
              <a:ext uri="{FF2B5EF4-FFF2-40B4-BE49-F238E27FC236}">
                <a16:creationId xmlns:a16="http://schemas.microsoft.com/office/drawing/2014/main" id="{842B34CC-5021-783F-8A1E-EC454C10862A}"/>
              </a:ext>
            </a:extLst>
          </p:cNvPr>
          <p:cNvPicPr>
            <a:picLocks noChangeAspect="1"/>
          </p:cNvPicPr>
          <p:nvPr userDrawn="1"/>
        </p:nvPicPr>
        <p:blipFill>
          <a:blip r:embed="rId2" cstate="print">
            <a:biLevel thresh="25000"/>
            <a:extLst>
              <a:ext uri="{BEBA8EAE-BF5A-486C-A8C5-ECC9F3942E4B}">
                <a14:imgProps xmlns:a14="http://schemas.microsoft.com/office/drawing/2010/main">
                  <a14:imgLayer r:embed="rId3">
                    <a14:imgEffect>
                      <a14:brightnessContrast bright="70000"/>
                    </a14:imgEffect>
                  </a14:imgLayer>
                </a14:imgProps>
              </a:ext>
              <a:ext uri="{28A0092B-C50C-407E-A947-70E740481C1C}">
                <a14:useLocalDpi xmlns:a14="http://schemas.microsoft.com/office/drawing/2010/main" val="0"/>
              </a:ext>
            </a:extLst>
          </a:blip>
          <a:srcRect/>
          <a:stretch/>
        </p:blipFill>
        <p:spPr>
          <a:xfrm>
            <a:off x="83136" y="6537204"/>
            <a:ext cx="691077" cy="216548"/>
          </a:xfrm>
          <a:prstGeom prst="rect">
            <a:avLst/>
          </a:prstGeom>
        </p:spPr>
      </p:pic>
    </p:spTree>
    <p:extLst>
      <p:ext uri="{BB962C8B-B14F-4D97-AF65-F5344CB8AC3E}">
        <p14:creationId xmlns:p14="http://schemas.microsoft.com/office/powerpoint/2010/main" val="3409443714"/>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74_Title Slide">
    <p:bg>
      <p:bgPr>
        <a:gradFill>
          <a:gsLst>
            <a:gs pos="0">
              <a:srgbClr val="FEA44B"/>
            </a:gs>
            <a:gs pos="99000">
              <a:srgbClr val="FE438D"/>
            </a:gs>
          </a:gsLst>
          <a:lin ang="2700000" scaled="0"/>
        </a:gra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B32175A-A754-59D1-A6C7-A595CA478550}"/>
              </a:ext>
            </a:extLst>
          </p:cNvPr>
          <p:cNvSpPr>
            <a:spLocks noGrp="1"/>
          </p:cNvSpPr>
          <p:nvPr>
            <p:ph type="pic" sz="quarter" idx="10"/>
          </p:nvPr>
        </p:nvSpPr>
        <p:spPr>
          <a:xfrm>
            <a:off x="85725" y="107950"/>
            <a:ext cx="12020550" cy="6332538"/>
          </a:xfrm>
          <a:prstGeom prst="rect">
            <a:avLst/>
          </a:prstGeom>
          <a:solidFill>
            <a:schemeClr val="bg1"/>
          </a:solidFill>
        </p:spPr>
        <p:txBody>
          <a:bodyPr/>
          <a:lstStyle>
            <a:lvl1pPr marL="0" indent="0">
              <a:buNone/>
              <a:defRPr b="0" i="0">
                <a:latin typeface="Montserrat" pitchFamily="2" charset="77"/>
              </a:defRPr>
            </a:lvl1pPr>
          </a:lstStyle>
          <a:p>
            <a:endParaRPr lang="en-IE" dirty="0"/>
          </a:p>
        </p:txBody>
      </p:sp>
      <p:pic>
        <p:nvPicPr>
          <p:cNvPr id="2" name="Picture 1">
            <a:extLst>
              <a:ext uri="{FF2B5EF4-FFF2-40B4-BE49-F238E27FC236}">
                <a16:creationId xmlns:a16="http://schemas.microsoft.com/office/drawing/2014/main" id="{42E8457F-3B5F-E937-BC7C-9FF68B674FF8}"/>
              </a:ext>
            </a:extLst>
          </p:cNvPr>
          <p:cNvPicPr>
            <a:picLocks noChangeAspect="1"/>
          </p:cNvPicPr>
          <p:nvPr userDrawn="1"/>
        </p:nvPicPr>
        <p:blipFill>
          <a:blip r:embed="rId2" cstate="print">
            <a:biLevel thresh="25000"/>
            <a:extLst>
              <a:ext uri="{BEBA8EAE-BF5A-486C-A8C5-ECC9F3942E4B}">
                <a14:imgProps xmlns:a14="http://schemas.microsoft.com/office/drawing/2010/main">
                  <a14:imgLayer r:embed="rId3">
                    <a14:imgEffect>
                      <a14:brightnessContrast bright="70000"/>
                    </a14:imgEffect>
                  </a14:imgLayer>
                </a14:imgProps>
              </a:ext>
              <a:ext uri="{28A0092B-C50C-407E-A947-70E740481C1C}">
                <a14:useLocalDpi xmlns:a14="http://schemas.microsoft.com/office/drawing/2010/main" val="0"/>
              </a:ext>
            </a:extLst>
          </a:blip>
          <a:srcRect/>
          <a:stretch/>
        </p:blipFill>
        <p:spPr>
          <a:xfrm>
            <a:off x="83136" y="6537204"/>
            <a:ext cx="691077" cy="216548"/>
          </a:xfrm>
          <a:prstGeom prst="rect">
            <a:avLst/>
          </a:prstGeom>
        </p:spPr>
      </p:pic>
    </p:spTree>
    <p:extLst>
      <p:ext uri="{BB962C8B-B14F-4D97-AF65-F5344CB8AC3E}">
        <p14:creationId xmlns:p14="http://schemas.microsoft.com/office/powerpoint/2010/main" val="3879829803"/>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75_Title Slide">
    <p:bg>
      <p:bgPr>
        <a:solidFill>
          <a:srgbClr val="2A3140"/>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B32175A-A754-59D1-A6C7-A595CA478550}"/>
              </a:ext>
            </a:extLst>
          </p:cNvPr>
          <p:cNvSpPr>
            <a:spLocks noGrp="1"/>
          </p:cNvSpPr>
          <p:nvPr>
            <p:ph type="pic" sz="quarter" idx="10"/>
          </p:nvPr>
        </p:nvSpPr>
        <p:spPr>
          <a:xfrm>
            <a:off x="83136" y="104248"/>
            <a:ext cx="12020550" cy="6332538"/>
          </a:xfrm>
          <a:prstGeom prst="rect">
            <a:avLst/>
          </a:prstGeom>
          <a:solidFill>
            <a:schemeClr val="bg1"/>
          </a:solidFill>
        </p:spPr>
        <p:txBody>
          <a:bodyPr/>
          <a:lstStyle>
            <a:lvl1pPr marL="0" indent="0">
              <a:buNone/>
              <a:defRPr b="0" i="0">
                <a:latin typeface="Montserrat" pitchFamily="2" charset="77"/>
              </a:defRPr>
            </a:lvl1pPr>
          </a:lstStyle>
          <a:p>
            <a:endParaRPr lang="en-IE" dirty="0"/>
          </a:p>
        </p:txBody>
      </p:sp>
      <p:pic>
        <p:nvPicPr>
          <p:cNvPr id="2" name="Picture 1">
            <a:extLst>
              <a:ext uri="{FF2B5EF4-FFF2-40B4-BE49-F238E27FC236}">
                <a16:creationId xmlns:a16="http://schemas.microsoft.com/office/drawing/2014/main" id="{640B41C8-23A2-EABD-386D-D104886AFEAE}"/>
              </a:ext>
            </a:extLst>
          </p:cNvPr>
          <p:cNvPicPr>
            <a:picLocks noChangeAspect="1"/>
          </p:cNvPicPr>
          <p:nvPr userDrawn="1"/>
        </p:nvPicPr>
        <p:blipFill>
          <a:blip r:embed="rId2" cstate="print">
            <a:biLevel thresh="25000"/>
            <a:extLst>
              <a:ext uri="{BEBA8EAE-BF5A-486C-A8C5-ECC9F3942E4B}">
                <a14:imgProps xmlns:a14="http://schemas.microsoft.com/office/drawing/2010/main">
                  <a14:imgLayer r:embed="rId3">
                    <a14:imgEffect>
                      <a14:brightnessContrast bright="70000"/>
                    </a14:imgEffect>
                  </a14:imgLayer>
                </a14:imgProps>
              </a:ext>
              <a:ext uri="{28A0092B-C50C-407E-A947-70E740481C1C}">
                <a14:useLocalDpi xmlns:a14="http://schemas.microsoft.com/office/drawing/2010/main" val="0"/>
              </a:ext>
            </a:extLst>
          </a:blip>
          <a:srcRect/>
          <a:stretch/>
        </p:blipFill>
        <p:spPr>
          <a:xfrm>
            <a:off x="83136" y="6537204"/>
            <a:ext cx="691077" cy="216548"/>
          </a:xfrm>
          <a:prstGeom prst="rect">
            <a:avLst/>
          </a:prstGeom>
        </p:spPr>
      </p:pic>
    </p:spTree>
    <p:extLst>
      <p:ext uri="{BB962C8B-B14F-4D97-AF65-F5344CB8AC3E}">
        <p14:creationId xmlns:p14="http://schemas.microsoft.com/office/powerpoint/2010/main" val="3878190349"/>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76_Title Slid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B32175A-A754-59D1-A6C7-A595CA478550}"/>
              </a:ext>
            </a:extLst>
          </p:cNvPr>
          <p:cNvSpPr>
            <a:spLocks noGrp="1"/>
          </p:cNvSpPr>
          <p:nvPr>
            <p:ph type="pic" sz="quarter" idx="10"/>
          </p:nvPr>
        </p:nvSpPr>
        <p:spPr>
          <a:xfrm>
            <a:off x="85725" y="107950"/>
            <a:ext cx="12020550" cy="6332538"/>
          </a:xfrm>
          <a:prstGeom prst="rect">
            <a:avLst/>
          </a:prstGeom>
          <a:solidFill>
            <a:schemeClr val="bg1"/>
          </a:solidFill>
        </p:spPr>
        <p:txBody>
          <a:bodyPr/>
          <a:lstStyle>
            <a:lvl1pPr marL="0" indent="0">
              <a:buNone/>
              <a:defRPr b="0" i="0">
                <a:latin typeface="Montserrat" pitchFamily="2" charset="77"/>
              </a:defRPr>
            </a:lvl1pPr>
          </a:lstStyle>
          <a:p>
            <a:endParaRPr lang="en-IE" dirty="0"/>
          </a:p>
        </p:txBody>
      </p:sp>
      <p:pic>
        <p:nvPicPr>
          <p:cNvPr id="2" name="Picture 1">
            <a:extLst>
              <a:ext uri="{FF2B5EF4-FFF2-40B4-BE49-F238E27FC236}">
                <a16:creationId xmlns:a16="http://schemas.microsoft.com/office/drawing/2014/main" id="{1ADCC999-5417-63CB-B331-E4B6FA9869CC}"/>
              </a:ext>
            </a:extLst>
          </p:cNvPr>
          <p:cNvPicPr>
            <a:picLocks noChangeAspect="1"/>
          </p:cNvPicPr>
          <p:nvPr userDrawn="1"/>
        </p:nvPicPr>
        <p:blipFill>
          <a:blip r:embed="rId2" cstate="print">
            <a:biLevel thresh="25000"/>
            <a:extLst>
              <a:ext uri="{BEBA8EAE-BF5A-486C-A8C5-ECC9F3942E4B}">
                <a14:imgProps xmlns:a14="http://schemas.microsoft.com/office/drawing/2010/main">
                  <a14:imgLayer r:embed="rId3">
                    <a14:imgEffect>
                      <a14:brightnessContrast bright="70000"/>
                    </a14:imgEffect>
                  </a14:imgLayer>
                </a14:imgProps>
              </a:ext>
              <a:ext uri="{28A0092B-C50C-407E-A947-70E740481C1C}">
                <a14:useLocalDpi xmlns:a14="http://schemas.microsoft.com/office/drawing/2010/main" val="0"/>
              </a:ext>
            </a:extLst>
          </a:blip>
          <a:srcRect/>
          <a:stretch/>
        </p:blipFill>
        <p:spPr>
          <a:xfrm>
            <a:off x="83136" y="6537204"/>
            <a:ext cx="691077" cy="216548"/>
          </a:xfrm>
          <a:prstGeom prst="rect">
            <a:avLst/>
          </a:prstGeom>
        </p:spPr>
      </p:pic>
    </p:spTree>
    <p:extLst>
      <p:ext uri="{BB962C8B-B14F-4D97-AF65-F5344CB8AC3E}">
        <p14:creationId xmlns:p14="http://schemas.microsoft.com/office/powerpoint/2010/main" val="2444719579"/>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30_BLANK">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9FBB02A-8352-837B-A0EE-A98E75591133}"/>
              </a:ext>
            </a:extLst>
          </p:cNvPr>
          <p:cNvSpPr>
            <a:spLocks noGrp="1"/>
          </p:cNvSpPr>
          <p:nvPr>
            <p:ph type="pic" sz="quarter" idx="12"/>
          </p:nvPr>
        </p:nvSpPr>
        <p:spPr>
          <a:xfrm>
            <a:off x="6095999" y="71437"/>
            <a:ext cx="6029325" cy="6707981"/>
          </a:xfrm>
          <a:prstGeom prst="rect">
            <a:avLst/>
          </a:prstGeom>
          <a:solidFill>
            <a:schemeClr val="bg1"/>
          </a:solidFill>
        </p:spPr>
        <p:txBody>
          <a:bodyPr/>
          <a:lstStyle>
            <a:lvl1pPr marL="0" indent="0">
              <a:buNone/>
              <a:defRPr b="0" i="0">
                <a:latin typeface="Montserrat" pitchFamily="2" charset="77"/>
              </a:defRPr>
            </a:lvl1pPr>
          </a:lstStyle>
          <a:p>
            <a:endParaRPr lang="en-IE" dirty="0"/>
          </a:p>
        </p:txBody>
      </p:sp>
      <p:sp>
        <p:nvSpPr>
          <p:cNvPr id="4" name="Content Placeholder 3">
            <a:extLst>
              <a:ext uri="{FF2B5EF4-FFF2-40B4-BE49-F238E27FC236}">
                <a16:creationId xmlns:a16="http://schemas.microsoft.com/office/drawing/2014/main" id="{3D91CE44-F59F-1D2D-8F8F-82B51F0573EE}"/>
              </a:ext>
            </a:extLst>
          </p:cNvPr>
          <p:cNvSpPr>
            <a:spLocks noGrp="1"/>
          </p:cNvSpPr>
          <p:nvPr>
            <p:ph sz="quarter" idx="13"/>
          </p:nvPr>
        </p:nvSpPr>
        <p:spPr>
          <a:xfrm>
            <a:off x="322263" y="1214438"/>
            <a:ext cx="5670550" cy="5006975"/>
          </a:xfrm>
          <a:prstGeom prst="rect">
            <a:avLst/>
          </a:prstGeom>
        </p:spPr>
        <p:txBody>
          <a:bodyPr/>
          <a:lstStyle>
            <a:lvl1pPr marL="177800" indent="-177800">
              <a:buFont typeface="Arial" panose="020B0604020202020204" pitchFamily="34" charset="0"/>
              <a:buChar char="•"/>
              <a:tabLst/>
              <a:defRPr sz="1600">
                <a:solidFill>
                  <a:schemeClr val="bg1"/>
                </a:solidFill>
                <a:latin typeface="Montserrat" pitchFamily="2" charset="77"/>
              </a:defRPr>
            </a:lvl1pPr>
            <a:lvl2pPr marL="627063" indent="-342900">
              <a:buFont typeface="Arial" panose="020B0604020202020204" pitchFamily="34" charset="0"/>
              <a:buChar char="•"/>
              <a:tabLst/>
              <a:defRPr sz="1400">
                <a:solidFill>
                  <a:schemeClr val="bg1"/>
                </a:solidFill>
                <a:latin typeface="Montserrat" pitchFamily="2" charset="77"/>
              </a:defRPr>
            </a:lvl2pPr>
            <a:lvl3pPr marL="1257300" indent="-342900">
              <a:buFont typeface="Arial" panose="020B0604020202020204" pitchFamily="34" charset="0"/>
              <a:buChar char="•"/>
              <a:defRPr sz="1200">
                <a:solidFill>
                  <a:schemeClr val="bg1"/>
                </a:solidFill>
                <a:latin typeface="Montserrat" pitchFamily="2" charset="77"/>
              </a:defRPr>
            </a:lvl3pPr>
            <a:lvl4pPr marL="1657350" indent="-285750">
              <a:buFont typeface="Arial" panose="020B0604020202020204" pitchFamily="34" charset="0"/>
              <a:buChar char="•"/>
              <a:defRPr sz="1100">
                <a:solidFill>
                  <a:schemeClr val="bg1"/>
                </a:solidFill>
                <a:latin typeface="Montserrat" pitchFamily="2" charset="77"/>
              </a:defRPr>
            </a:lvl4pPr>
            <a:lvl5pPr marL="2114550" indent="-285750">
              <a:buFont typeface="Arial" panose="020B0604020202020204" pitchFamily="34" charset="0"/>
              <a:buChar char="•"/>
              <a:defRPr sz="1100">
                <a:solidFill>
                  <a:schemeClr val="bg1"/>
                </a:solidFill>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
        <p:nvSpPr>
          <p:cNvPr id="5" name="Title 4">
            <a:extLst>
              <a:ext uri="{FF2B5EF4-FFF2-40B4-BE49-F238E27FC236}">
                <a16:creationId xmlns:a16="http://schemas.microsoft.com/office/drawing/2014/main" id="{8151379C-EC80-0E4C-ED86-10C04F16D563}"/>
              </a:ext>
            </a:extLst>
          </p:cNvPr>
          <p:cNvSpPr>
            <a:spLocks noGrp="1"/>
          </p:cNvSpPr>
          <p:nvPr>
            <p:ph type="title"/>
          </p:nvPr>
        </p:nvSpPr>
        <p:spPr>
          <a:xfrm>
            <a:off x="322264" y="365125"/>
            <a:ext cx="5670550" cy="720725"/>
          </a:xfrm>
        </p:spPr>
        <p:txBody>
          <a:bodyPr>
            <a:normAutofit/>
          </a:bodyPr>
          <a:lstStyle>
            <a:lvl1pPr>
              <a:defRPr sz="2400">
                <a:solidFill>
                  <a:schemeClr val="bg1"/>
                </a:solidFill>
              </a:defRPr>
            </a:lvl1pPr>
          </a:lstStyle>
          <a:p>
            <a:r>
              <a:rPr lang="en-GB" dirty="0"/>
              <a:t>Click to edit Master title style</a:t>
            </a:r>
            <a:endParaRPr lang="en-IE" dirty="0"/>
          </a:p>
        </p:txBody>
      </p:sp>
      <p:pic>
        <p:nvPicPr>
          <p:cNvPr id="6" name="Picture 5">
            <a:extLst>
              <a:ext uri="{FF2B5EF4-FFF2-40B4-BE49-F238E27FC236}">
                <a16:creationId xmlns:a16="http://schemas.microsoft.com/office/drawing/2014/main" id="{58CC9992-EA50-EEE6-BE0E-1593161E175B}"/>
              </a:ext>
            </a:extLst>
          </p:cNvPr>
          <p:cNvPicPr>
            <a:picLocks noChangeAspect="1"/>
          </p:cNvPicPr>
          <p:nvPr userDrawn="1"/>
        </p:nvPicPr>
        <p:blipFill>
          <a:blip r:embed="rId2" cstate="print">
            <a:biLevel thresh="25000"/>
            <a:extLst>
              <a:ext uri="{BEBA8EAE-BF5A-486C-A8C5-ECC9F3942E4B}">
                <a14:imgProps xmlns:a14="http://schemas.microsoft.com/office/drawing/2010/main">
                  <a14:imgLayer r:embed="rId3">
                    <a14:imgEffect>
                      <a14:brightnessContrast bright="70000"/>
                    </a14:imgEffect>
                  </a14:imgLayer>
                </a14:imgProps>
              </a:ext>
              <a:ext uri="{28A0092B-C50C-407E-A947-70E740481C1C}">
                <a14:useLocalDpi xmlns:a14="http://schemas.microsoft.com/office/drawing/2010/main" val="0"/>
              </a:ext>
            </a:extLst>
          </a:blip>
          <a:srcRect/>
          <a:stretch/>
        </p:blipFill>
        <p:spPr>
          <a:xfrm>
            <a:off x="83136" y="6537204"/>
            <a:ext cx="691077" cy="216548"/>
          </a:xfrm>
          <a:prstGeom prst="rect">
            <a:avLst/>
          </a:prstGeom>
        </p:spPr>
      </p:pic>
    </p:spTree>
    <p:extLst>
      <p:ext uri="{BB962C8B-B14F-4D97-AF65-F5344CB8AC3E}">
        <p14:creationId xmlns:p14="http://schemas.microsoft.com/office/powerpoint/2010/main" val="2359670209"/>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1_BLANK">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9FBB02A-8352-837B-A0EE-A98E75591133}"/>
              </a:ext>
            </a:extLst>
          </p:cNvPr>
          <p:cNvSpPr>
            <a:spLocks noGrp="1"/>
          </p:cNvSpPr>
          <p:nvPr>
            <p:ph type="pic" sz="quarter" idx="12"/>
          </p:nvPr>
        </p:nvSpPr>
        <p:spPr>
          <a:xfrm>
            <a:off x="6095999" y="71437"/>
            <a:ext cx="6029325" cy="6707981"/>
          </a:xfrm>
          <a:prstGeom prst="rect">
            <a:avLst/>
          </a:prstGeom>
          <a:solidFill>
            <a:schemeClr val="bg1"/>
          </a:solidFill>
        </p:spPr>
        <p:txBody>
          <a:bodyPr/>
          <a:lstStyle>
            <a:lvl1pPr marL="0" indent="0">
              <a:buNone/>
              <a:defRPr b="0" i="0">
                <a:latin typeface="Montserrat" pitchFamily="2" charset="77"/>
              </a:defRPr>
            </a:lvl1pPr>
          </a:lstStyle>
          <a:p>
            <a:endParaRPr lang="en-IE" dirty="0"/>
          </a:p>
        </p:txBody>
      </p:sp>
      <p:sp>
        <p:nvSpPr>
          <p:cNvPr id="4" name="Content Placeholder 3">
            <a:extLst>
              <a:ext uri="{FF2B5EF4-FFF2-40B4-BE49-F238E27FC236}">
                <a16:creationId xmlns:a16="http://schemas.microsoft.com/office/drawing/2014/main" id="{3D91CE44-F59F-1D2D-8F8F-82B51F0573EE}"/>
              </a:ext>
            </a:extLst>
          </p:cNvPr>
          <p:cNvSpPr>
            <a:spLocks noGrp="1"/>
          </p:cNvSpPr>
          <p:nvPr>
            <p:ph sz="quarter" idx="13"/>
          </p:nvPr>
        </p:nvSpPr>
        <p:spPr>
          <a:xfrm>
            <a:off x="322263" y="1214438"/>
            <a:ext cx="5670550" cy="5006975"/>
          </a:xfrm>
          <a:prstGeom prst="rect">
            <a:avLst/>
          </a:prstGeom>
        </p:spPr>
        <p:txBody>
          <a:bodyPr/>
          <a:lstStyle>
            <a:lvl1pPr marL="177800" indent="-177800">
              <a:buFont typeface="Arial" panose="020B0604020202020204" pitchFamily="34" charset="0"/>
              <a:buChar char="•"/>
              <a:tabLst/>
              <a:defRPr sz="1600">
                <a:solidFill>
                  <a:schemeClr val="bg1"/>
                </a:solidFill>
                <a:latin typeface="Montserrat" pitchFamily="2" charset="77"/>
              </a:defRPr>
            </a:lvl1pPr>
            <a:lvl2pPr marL="627063" indent="-342900">
              <a:buFont typeface="Arial" panose="020B0604020202020204" pitchFamily="34" charset="0"/>
              <a:buChar char="•"/>
              <a:tabLst/>
              <a:defRPr sz="1400">
                <a:solidFill>
                  <a:schemeClr val="bg1"/>
                </a:solidFill>
                <a:latin typeface="Montserrat" pitchFamily="2" charset="77"/>
              </a:defRPr>
            </a:lvl2pPr>
            <a:lvl3pPr marL="1257300" indent="-342900">
              <a:buFont typeface="Arial" panose="020B0604020202020204" pitchFamily="34" charset="0"/>
              <a:buChar char="•"/>
              <a:defRPr sz="1200">
                <a:solidFill>
                  <a:schemeClr val="bg1"/>
                </a:solidFill>
                <a:latin typeface="Montserrat" pitchFamily="2" charset="77"/>
              </a:defRPr>
            </a:lvl3pPr>
            <a:lvl4pPr marL="1657350" indent="-285750">
              <a:buFont typeface="Arial" panose="020B0604020202020204" pitchFamily="34" charset="0"/>
              <a:buChar char="•"/>
              <a:defRPr sz="1100">
                <a:solidFill>
                  <a:schemeClr val="bg1"/>
                </a:solidFill>
                <a:latin typeface="Montserrat" pitchFamily="2" charset="77"/>
              </a:defRPr>
            </a:lvl4pPr>
            <a:lvl5pPr marL="2114550" indent="-285750">
              <a:buFont typeface="Arial" panose="020B0604020202020204" pitchFamily="34" charset="0"/>
              <a:buChar char="•"/>
              <a:defRPr sz="1100">
                <a:solidFill>
                  <a:schemeClr val="bg1"/>
                </a:solidFill>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
        <p:nvSpPr>
          <p:cNvPr id="5" name="Title 4">
            <a:extLst>
              <a:ext uri="{FF2B5EF4-FFF2-40B4-BE49-F238E27FC236}">
                <a16:creationId xmlns:a16="http://schemas.microsoft.com/office/drawing/2014/main" id="{8151379C-EC80-0E4C-ED86-10C04F16D563}"/>
              </a:ext>
            </a:extLst>
          </p:cNvPr>
          <p:cNvSpPr>
            <a:spLocks noGrp="1"/>
          </p:cNvSpPr>
          <p:nvPr>
            <p:ph type="title"/>
          </p:nvPr>
        </p:nvSpPr>
        <p:spPr>
          <a:xfrm>
            <a:off x="322264" y="365125"/>
            <a:ext cx="5670550" cy="720725"/>
          </a:xfrm>
        </p:spPr>
        <p:txBody>
          <a:bodyPr>
            <a:normAutofit/>
          </a:bodyPr>
          <a:lstStyle>
            <a:lvl1pPr>
              <a:defRPr sz="2400">
                <a:solidFill>
                  <a:schemeClr val="bg1"/>
                </a:solidFill>
              </a:defRPr>
            </a:lvl1pPr>
          </a:lstStyle>
          <a:p>
            <a:r>
              <a:rPr lang="en-GB" dirty="0"/>
              <a:t>Click to edit Master title style</a:t>
            </a:r>
            <a:endParaRPr lang="en-IE" dirty="0"/>
          </a:p>
        </p:txBody>
      </p:sp>
      <p:pic>
        <p:nvPicPr>
          <p:cNvPr id="6" name="Picture 5">
            <a:extLst>
              <a:ext uri="{FF2B5EF4-FFF2-40B4-BE49-F238E27FC236}">
                <a16:creationId xmlns:a16="http://schemas.microsoft.com/office/drawing/2014/main" id="{82A4839D-359D-CF15-8CB6-E73EE7FD672E}"/>
              </a:ext>
            </a:extLst>
          </p:cNvPr>
          <p:cNvPicPr>
            <a:picLocks noChangeAspect="1"/>
          </p:cNvPicPr>
          <p:nvPr userDrawn="1"/>
        </p:nvPicPr>
        <p:blipFill>
          <a:blip r:embed="rId2" cstate="print">
            <a:biLevel thresh="25000"/>
            <a:extLst>
              <a:ext uri="{BEBA8EAE-BF5A-486C-A8C5-ECC9F3942E4B}">
                <a14:imgProps xmlns:a14="http://schemas.microsoft.com/office/drawing/2010/main">
                  <a14:imgLayer r:embed="rId3">
                    <a14:imgEffect>
                      <a14:brightnessContrast bright="70000"/>
                    </a14:imgEffect>
                  </a14:imgLayer>
                </a14:imgProps>
              </a:ext>
              <a:ext uri="{28A0092B-C50C-407E-A947-70E740481C1C}">
                <a14:useLocalDpi xmlns:a14="http://schemas.microsoft.com/office/drawing/2010/main" val="0"/>
              </a:ext>
            </a:extLst>
          </a:blip>
          <a:srcRect/>
          <a:stretch/>
        </p:blipFill>
        <p:spPr>
          <a:xfrm>
            <a:off x="83136" y="6537204"/>
            <a:ext cx="691077" cy="216548"/>
          </a:xfrm>
          <a:prstGeom prst="rect">
            <a:avLst/>
          </a:prstGeom>
        </p:spPr>
      </p:pic>
    </p:spTree>
    <p:extLst>
      <p:ext uri="{BB962C8B-B14F-4D97-AF65-F5344CB8AC3E}">
        <p14:creationId xmlns:p14="http://schemas.microsoft.com/office/powerpoint/2010/main" val="326047139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2_BLANK">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9FBB02A-8352-837B-A0EE-A98E75591133}"/>
              </a:ext>
            </a:extLst>
          </p:cNvPr>
          <p:cNvSpPr>
            <a:spLocks noGrp="1"/>
          </p:cNvSpPr>
          <p:nvPr>
            <p:ph type="pic" sz="quarter" idx="12"/>
          </p:nvPr>
        </p:nvSpPr>
        <p:spPr>
          <a:xfrm>
            <a:off x="6095999" y="71437"/>
            <a:ext cx="6029325" cy="6707981"/>
          </a:xfrm>
          <a:prstGeom prst="rect">
            <a:avLst/>
          </a:prstGeom>
          <a:solidFill>
            <a:schemeClr val="bg1"/>
          </a:solidFill>
        </p:spPr>
        <p:txBody>
          <a:bodyPr/>
          <a:lstStyle>
            <a:lvl1pPr marL="0" indent="0">
              <a:buNone/>
              <a:defRPr b="0" i="0">
                <a:latin typeface="Montserrat" pitchFamily="2" charset="77"/>
              </a:defRPr>
            </a:lvl1pPr>
          </a:lstStyle>
          <a:p>
            <a:endParaRPr lang="en-IE" dirty="0"/>
          </a:p>
        </p:txBody>
      </p:sp>
      <p:sp>
        <p:nvSpPr>
          <p:cNvPr id="4" name="Content Placeholder 3">
            <a:extLst>
              <a:ext uri="{FF2B5EF4-FFF2-40B4-BE49-F238E27FC236}">
                <a16:creationId xmlns:a16="http://schemas.microsoft.com/office/drawing/2014/main" id="{3D91CE44-F59F-1D2D-8F8F-82B51F0573EE}"/>
              </a:ext>
            </a:extLst>
          </p:cNvPr>
          <p:cNvSpPr>
            <a:spLocks noGrp="1"/>
          </p:cNvSpPr>
          <p:nvPr>
            <p:ph sz="quarter" idx="13"/>
          </p:nvPr>
        </p:nvSpPr>
        <p:spPr>
          <a:xfrm>
            <a:off x="322263" y="1214438"/>
            <a:ext cx="5670550" cy="5006975"/>
          </a:xfrm>
          <a:prstGeom prst="rect">
            <a:avLst/>
          </a:prstGeom>
        </p:spPr>
        <p:txBody>
          <a:bodyPr/>
          <a:lstStyle>
            <a:lvl1pPr marL="177800" indent="-177800">
              <a:buFont typeface="Arial" panose="020B0604020202020204" pitchFamily="34" charset="0"/>
              <a:buChar char="•"/>
              <a:tabLst/>
              <a:defRPr sz="1600">
                <a:solidFill>
                  <a:schemeClr val="bg1"/>
                </a:solidFill>
                <a:latin typeface="Montserrat" pitchFamily="2" charset="77"/>
              </a:defRPr>
            </a:lvl1pPr>
            <a:lvl2pPr marL="627063" indent="-342900">
              <a:buFont typeface="Arial" panose="020B0604020202020204" pitchFamily="34" charset="0"/>
              <a:buChar char="•"/>
              <a:tabLst/>
              <a:defRPr sz="1400">
                <a:solidFill>
                  <a:schemeClr val="bg1"/>
                </a:solidFill>
                <a:latin typeface="Montserrat" pitchFamily="2" charset="77"/>
              </a:defRPr>
            </a:lvl2pPr>
            <a:lvl3pPr marL="1257300" indent="-342900">
              <a:buFont typeface="Arial" panose="020B0604020202020204" pitchFamily="34" charset="0"/>
              <a:buChar char="•"/>
              <a:defRPr sz="1200">
                <a:solidFill>
                  <a:schemeClr val="bg1"/>
                </a:solidFill>
                <a:latin typeface="Montserrat" pitchFamily="2" charset="77"/>
              </a:defRPr>
            </a:lvl3pPr>
            <a:lvl4pPr marL="1657350" indent="-285750">
              <a:buFont typeface="Arial" panose="020B0604020202020204" pitchFamily="34" charset="0"/>
              <a:buChar char="•"/>
              <a:defRPr sz="1100">
                <a:solidFill>
                  <a:schemeClr val="bg1"/>
                </a:solidFill>
                <a:latin typeface="Montserrat" pitchFamily="2" charset="77"/>
              </a:defRPr>
            </a:lvl4pPr>
            <a:lvl5pPr marL="2114550" indent="-285750">
              <a:buFont typeface="Arial" panose="020B0604020202020204" pitchFamily="34" charset="0"/>
              <a:buChar char="•"/>
              <a:defRPr sz="1100">
                <a:solidFill>
                  <a:schemeClr val="bg1"/>
                </a:solidFill>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
        <p:nvSpPr>
          <p:cNvPr id="5" name="Title 4">
            <a:extLst>
              <a:ext uri="{FF2B5EF4-FFF2-40B4-BE49-F238E27FC236}">
                <a16:creationId xmlns:a16="http://schemas.microsoft.com/office/drawing/2014/main" id="{8151379C-EC80-0E4C-ED86-10C04F16D563}"/>
              </a:ext>
            </a:extLst>
          </p:cNvPr>
          <p:cNvSpPr>
            <a:spLocks noGrp="1"/>
          </p:cNvSpPr>
          <p:nvPr>
            <p:ph type="title"/>
          </p:nvPr>
        </p:nvSpPr>
        <p:spPr>
          <a:xfrm>
            <a:off x="322264" y="365125"/>
            <a:ext cx="5670550" cy="720725"/>
          </a:xfrm>
        </p:spPr>
        <p:txBody>
          <a:bodyPr>
            <a:normAutofit/>
          </a:bodyPr>
          <a:lstStyle>
            <a:lvl1pPr>
              <a:defRPr sz="2400">
                <a:solidFill>
                  <a:schemeClr val="bg1"/>
                </a:solidFill>
              </a:defRPr>
            </a:lvl1pPr>
          </a:lstStyle>
          <a:p>
            <a:r>
              <a:rPr lang="en-GB" dirty="0"/>
              <a:t>Click to edit Master title style</a:t>
            </a:r>
            <a:endParaRPr lang="en-IE" dirty="0"/>
          </a:p>
        </p:txBody>
      </p:sp>
      <p:pic>
        <p:nvPicPr>
          <p:cNvPr id="6" name="Picture 5">
            <a:extLst>
              <a:ext uri="{FF2B5EF4-FFF2-40B4-BE49-F238E27FC236}">
                <a16:creationId xmlns:a16="http://schemas.microsoft.com/office/drawing/2014/main" id="{C6A91EEF-9BF0-785C-FD4B-3D0EC1B2014F}"/>
              </a:ext>
            </a:extLst>
          </p:cNvPr>
          <p:cNvPicPr>
            <a:picLocks noChangeAspect="1"/>
          </p:cNvPicPr>
          <p:nvPr userDrawn="1"/>
        </p:nvPicPr>
        <p:blipFill>
          <a:blip r:embed="rId2" cstate="print">
            <a:biLevel thresh="25000"/>
            <a:extLst>
              <a:ext uri="{BEBA8EAE-BF5A-486C-A8C5-ECC9F3942E4B}">
                <a14:imgProps xmlns:a14="http://schemas.microsoft.com/office/drawing/2010/main">
                  <a14:imgLayer r:embed="rId3">
                    <a14:imgEffect>
                      <a14:brightnessContrast bright="70000"/>
                    </a14:imgEffect>
                  </a14:imgLayer>
                </a14:imgProps>
              </a:ext>
              <a:ext uri="{28A0092B-C50C-407E-A947-70E740481C1C}">
                <a14:useLocalDpi xmlns:a14="http://schemas.microsoft.com/office/drawing/2010/main" val="0"/>
              </a:ext>
            </a:extLst>
          </a:blip>
          <a:srcRect/>
          <a:stretch/>
        </p:blipFill>
        <p:spPr>
          <a:xfrm>
            <a:off x="83136" y="6537204"/>
            <a:ext cx="691077" cy="216548"/>
          </a:xfrm>
          <a:prstGeom prst="rect">
            <a:avLst/>
          </a:prstGeom>
        </p:spPr>
      </p:pic>
    </p:spTree>
    <p:extLst>
      <p:ext uri="{BB962C8B-B14F-4D97-AF65-F5344CB8AC3E}">
        <p14:creationId xmlns:p14="http://schemas.microsoft.com/office/powerpoint/2010/main" val="1428269437"/>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9_BLANK">
    <p:bg>
      <p:bgPr>
        <a:gradFill>
          <a:gsLst>
            <a:gs pos="0">
              <a:schemeClr val="accent4"/>
            </a:gs>
            <a:gs pos="99000">
              <a:schemeClr val="accent1"/>
            </a:gs>
          </a:gsLst>
          <a:lin ang="2700000" scaled="0"/>
        </a:gra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9FBB02A-8352-837B-A0EE-A98E75591133}"/>
              </a:ext>
            </a:extLst>
          </p:cNvPr>
          <p:cNvSpPr>
            <a:spLocks noGrp="1"/>
          </p:cNvSpPr>
          <p:nvPr>
            <p:ph type="pic" sz="quarter" idx="12"/>
          </p:nvPr>
        </p:nvSpPr>
        <p:spPr>
          <a:xfrm>
            <a:off x="6095999" y="71437"/>
            <a:ext cx="6029325" cy="6707981"/>
          </a:xfrm>
          <a:prstGeom prst="rect">
            <a:avLst/>
          </a:prstGeom>
          <a:solidFill>
            <a:schemeClr val="bg1"/>
          </a:solidFill>
        </p:spPr>
        <p:txBody>
          <a:bodyPr/>
          <a:lstStyle>
            <a:lvl1pPr marL="0" indent="0">
              <a:buNone/>
              <a:defRPr b="0" i="0">
                <a:latin typeface="Montserrat" pitchFamily="2" charset="77"/>
              </a:defRPr>
            </a:lvl1pPr>
          </a:lstStyle>
          <a:p>
            <a:endParaRPr lang="en-IE" dirty="0"/>
          </a:p>
        </p:txBody>
      </p:sp>
      <p:sp>
        <p:nvSpPr>
          <p:cNvPr id="4" name="Content Placeholder 3">
            <a:extLst>
              <a:ext uri="{FF2B5EF4-FFF2-40B4-BE49-F238E27FC236}">
                <a16:creationId xmlns:a16="http://schemas.microsoft.com/office/drawing/2014/main" id="{3D91CE44-F59F-1D2D-8F8F-82B51F0573EE}"/>
              </a:ext>
            </a:extLst>
          </p:cNvPr>
          <p:cNvSpPr>
            <a:spLocks noGrp="1"/>
          </p:cNvSpPr>
          <p:nvPr>
            <p:ph sz="quarter" idx="13"/>
          </p:nvPr>
        </p:nvSpPr>
        <p:spPr>
          <a:xfrm>
            <a:off x="322263" y="1214438"/>
            <a:ext cx="5670550" cy="5006975"/>
          </a:xfrm>
          <a:prstGeom prst="rect">
            <a:avLst/>
          </a:prstGeom>
        </p:spPr>
        <p:txBody>
          <a:bodyPr/>
          <a:lstStyle>
            <a:lvl1pPr marL="177800" indent="-177800">
              <a:buFont typeface="Arial" panose="020B0604020202020204" pitchFamily="34" charset="0"/>
              <a:buChar char="•"/>
              <a:tabLst/>
              <a:defRPr sz="1600">
                <a:solidFill>
                  <a:schemeClr val="bg1"/>
                </a:solidFill>
                <a:latin typeface="Montserrat" pitchFamily="2" charset="77"/>
              </a:defRPr>
            </a:lvl1pPr>
            <a:lvl2pPr marL="627063" indent="-342900">
              <a:buFont typeface="Arial" panose="020B0604020202020204" pitchFamily="34" charset="0"/>
              <a:buChar char="•"/>
              <a:tabLst/>
              <a:defRPr sz="1400">
                <a:solidFill>
                  <a:schemeClr val="bg1"/>
                </a:solidFill>
                <a:latin typeface="Montserrat" pitchFamily="2" charset="77"/>
              </a:defRPr>
            </a:lvl2pPr>
            <a:lvl3pPr marL="1257300" indent="-342900">
              <a:buFont typeface="Arial" panose="020B0604020202020204" pitchFamily="34" charset="0"/>
              <a:buChar char="•"/>
              <a:defRPr sz="1200">
                <a:solidFill>
                  <a:schemeClr val="bg1"/>
                </a:solidFill>
                <a:latin typeface="Montserrat" pitchFamily="2" charset="77"/>
              </a:defRPr>
            </a:lvl3pPr>
            <a:lvl4pPr marL="1657350" indent="-285750">
              <a:buFont typeface="Arial" panose="020B0604020202020204" pitchFamily="34" charset="0"/>
              <a:buChar char="•"/>
              <a:defRPr sz="1100">
                <a:solidFill>
                  <a:schemeClr val="bg1"/>
                </a:solidFill>
                <a:latin typeface="Montserrat" pitchFamily="2" charset="77"/>
              </a:defRPr>
            </a:lvl4pPr>
            <a:lvl5pPr marL="2114550" indent="-285750">
              <a:buFont typeface="Arial" panose="020B0604020202020204" pitchFamily="34" charset="0"/>
              <a:buChar char="•"/>
              <a:defRPr sz="1100">
                <a:solidFill>
                  <a:schemeClr val="bg1"/>
                </a:solidFill>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
        <p:nvSpPr>
          <p:cNvPr id="5" name="Title 4">
            <a:extLst>
              <a:ext uri="{FF2B5EF4-FFF2-40B4-BE49-F238E27FC236}">
                <a16:creationId xmlns:a16="http://schemas.microsoft.com/office/drawing/2014/main" id="{8151379C-EC80-0E4C-ED86-10C04F16D563}"/>
              </a:ext>
            </a:extLst>
          </p:cNvPr>
          <p:cNvSpPr>
            <a:spLocks noGrp="1"/>
          </p:cNvSpPr>
          <p:nvPr>
            <p:ph type="title"/>
          </p:nvPr>
        </p:nvSpPr>
        <p:spPr>
          <a:xfrm>
            <a:off x="322264" y="365125"/>
            <a:ext cx="5670550" cy="720725"/>
          </a:xfrm>
        </p:spPr>
        <p:txBody>
          <a:bodyPr>
            <a:normAutofit/>
          </a:bodyPr>
          <a:lstStyle>
            <a:lvl1pPr>
              <a:defRPr sz="2400">
                <a:solidFill>
                  <a:schemeClr val="bg1"/>
                </a:solidFill>
              </a:defRPr>
            </a:lvl1pPr>
          </a:lstStyle>
          <a:p>
            <a:r>
              <a:rPr lang="en-GB" dirty="0"/>
              <a:t>Click to edit Master title style</a:t>
            </a:r>
            <a:endParaRPr lang="en-IE" dirty="0"/>
          </a:p>
        </p:txBody>
      </p:sp>
      <p:pic>
        <p:nvPicPr>
          <p:cNvPr id="2" name="Picture 1">
            <a:extLst>
              <a:ext uri="{FF2B5EF4-FFF2-40B4-BE49-F238E27FC236}">
                <a16:creationId xmlns:a16="http://schemas.microsoft.com/office/drawing/2014/main" id="{49450411-E11A-A83E-74D7-930D71B04F4B}"/>
              </a:ext>
            </a:extLst>
          </p:cNvPr>
          <p:cNvPicPr>
            <a:picLocks noChangeAspect="1"/>
          </p:cNvPicPr>
          <p:nvPr userDrawn="1"/>
        </p:nvPicPr>
        <p:blipFill>
          <a:blip r:embed="rId2" cstate="print">
            <a:biLevel thresh="25000"/>
            <a:extLst>
              <a:ext uri="{BEBA8EAE-BF5A-486C-A8C5-ECC9F3942E4B}">
                <a14:imgProps xmlns:a14="http://schemas.microsoft.com/office/drawing/2010/main">
                  <a14:imgLayer r:embed="rId3">
                    <a14:imgEffect>
                      <a14:brightnessContrast bright="70000"/>
                    </a14:imgEffect>
                  </a14:imgLayer>
                </a14:imgProps>
              </a:ext>
              <a:ext uri="{28A0092B-C50C-407E-A947-70E740481C1C}">
                <a14:useLocalDpi xmlns:a14="http://schemas.microsoft.com/office/drawing/2010/main" val="0"/>
              </a:ext>
            </a:extLst>
          </a:blip>
          <a:srcRect/>
          <a:stretch/>
        </p:blipFill>
        <p:spPr>
          <a:xfrm>
            <a:off x="83136" y="6537204"/>
            <a:ext cx="691077" cy="216548"/>
          </a:xfrm>
          <a:prstGeom prst="rect">
            <a:avLst/>
          </a:prstGeom>
        </p:spPr>
      </p:pic>
    </p:spTree>
    <p:extLst>
      <p:ext uri="{BB962C8B-B14F-4D97-AF65-F5344CB8AC3E}">
        <p14:creationId xmlns:p14="http://schemas.microsoft.com/office/powerpoint/2010/main" val="3914229014"/>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1_Title Slide">
    <p:bg>
      <p:bgPr>
        <a:solidFill>
          <a:srgbClr val="2A3140"/>
        </a:solidFill>
        <a:effectLst/>
      </p:bgPr>
    </p:bg>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5337D7E1-8E0B-E0A8-D337-9E7C109DD131}"/>
              </a:ext>
            </a:extLst>
          </p:cNvPr>
          <p:cNvSpPr txBox="1"/>
          <p:nvPr userDrawn="1"/>
        </p:nvSpPr>
        <p:spPr>
          <a:xfrm>
            <a:off x="10584962" y="6588655"/>
            <a:ext cx="1586690" cy="276999"/>
          </a:xfrm>
          <a:prstGeom prst="rect">
            <a:avLst/>
          </a:prstGeom>
          <a:noFill/>
        </p:spPr>
        <p:txBody>
          <a:bodyPr wrap="square" rtlCol="0">
            <a:spAutoFit/>
          </a:bodyPr>
          <a:lstStyle/>
          <a:p>
            <a:pPr algn="r"/>
            <a:fld id="{260E2A6B-A809-4840-BF14-8648BC0BDF87}" type="slidenum">
              <a:rPr lang="id-ID" sz="1200" b="0" i="0" strike="noStrike" spc="0" smtClean="0">
                <a:solidFill>
                  <a:schemeClr val="accent1"/>
                </a:solidFill>
                <a:latin typeface="Montserrat" pitchFamily="2" charset="77"/>
                <a:ea typeface="Open Sans Semibold" panose="020B0706030804020204" pitchFamily="34" charset="0"/>
                <a:cs typeface="Poppins" panose="00000500000000000000" pitchFamily="2" charset="0"/>
              </a:rPr>
              <a:pPr algn="r"/>
              <a:t>‹#›</a:t>
            </a:fld>
            <a:endParaRPr lang="id-ID" sz="600" b="0" i="0" strike="noStrike" spc="0" dirty="0">
              <a:solidFill>
                <a:schemeClr val="accent1"/>
              </a:solidFill>
              <a:latin typeface="Montserrat" pitchFamily="2" charset="77"/>
              <a:ea typeface="Open Sans Semibold" panose="020B0706030804020204" pitchFamily="34" charset="0"/>
              <a:cs typeface="Poppins" panose="00000500000000000000" pitchFamily="2" charset="0"/>
            </a:endParaRPr>
          </a:p>
        </p:txBody>
      </p:sp>
      <p:pic>
        <p:nvPicPr>
          <p:cNvPr id="2" name="Picture 1">
            <a:extLst>
              <a:ext uri="{FF2B5EF4-FFF2-40B4-BE49-F238E27FC236}">
                <a16:creationId xmlns:a16="http://schemas.microsoft.com/office/drawing/2014/main" id="{75441D27-0CA4-3D32-7C2F-EE782B849A97}"/>
              </a:ext>
            </a:extLst>
          </p:cNvPr>
          <p:cNvPicPr>
            <a:picLocks noChangeAspect="1"/>
          </p:cNvPicPr>
          <p:nvPr userDrawn="1"/>
        </p:nvPicPr>
        <p:blipFill>
          <a:blip r:embed="rId2" cstate="print">
            <a:biLevel thresh="25000"/>
            <a:extLst>
              <a:ext uri="{BEBA8EAE-BF5A-486C-A8C5-ECC9F3942E4B}">
                <a14:imgProps xmlns:a14="http://schemas.microsoft.com/office/drawing/2010/main">
                  <a14:imgLayer r:embed="rId3">
                    <a14:imgEffect>
                      <a14:brightnessContrast bright="70000"/>
                    </a14:imgEffect>
                  </a14:imgLayer>
                </a14:imgProps>
              </a:ext>
              <a:ext uri="{28A0092B-C50C-407E-A947-70E740481C1C}">
                <a14:useLocalDpi xmlns:a14="http://schemas.microsoft.com/office/drawing/2010/main" val="0"/>
              </a:ext>
            </a:extLst>
          </a:blip>
          <a:srcRect/>
          <a:stretch/>
        </p:blipFill>
        <p:spPr>
          <a:xfrm>
            <a:off x="83136" y="6537204"/>
            <a:ext cx="691077" cy="216548"/>
          </a:xfrm>
          <a:prstGeom prst="rect">
            <a:avLst/>
          </a:prstGeom>
        </p:spPr>
      </p:pic>
    </p:spTree>
    <p:extLst>
      <p:ext uri="{BB962C8B-B14F-4D97-AF65-F5344CB8AC3E}">
        <p14:creationId xmlns:p14="http://schemas.microsoft.com/office/powerpoint/2010/main" val="3110243062"/>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B8FC3-905A-6329-21C2-1B6C52A826B3}"/>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IE"/>
          </a:p>
        </p:txBody>
      </p:sp>
    </p:spTree>
    <p:extLst>
      <p:ext uri="{BB962C8B-B14F-4D97-AF65-F5344CB8AC3E}">
        <p14:creationId xmlns:p14="http://schemas.microsoft.com/office/powerpoint/2010/main" val="3553283991"/>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2_Title Slide">
    <p:bg>
      <p:bgPr>
        <a:solidFill>
          <a:srgbClr val="2A3140"/>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E5A02C4-8579-4105-903B-853EBCEF727E}"/>
              </a:ext>
            </a:extLst>
          </p:cNvPr>
          <p:cNvSpPr>
            <a:spLocks noGrp="1"/>
          </p:cNvSpPr>
          <p:nvPr>
            <p:ph type="pic" sz="quarter" idx="10"/>
          </p:nvPr>
        </p:nvSpPr>
        <p:spPr>
          <a:xfrm>
            <a:off x="5199185" y="0"/>
            <a:ext cx="6726115" cy="6858000"/>
          </a:xfrm>
          <a:custGeom>
            <a:avLst/>
            <a:gdLst>
              <a:gd name="connsiteX0" fmla="*/ 0 w 5829300"/>
              <a:gd name="connsiteY0" fmla="*/ 0 h 5943600"/>
              <a:gd name="connsiteX1" fmla="*/ 5829300 w 5829300"/>
              <a:gd name="connsiteY1" fmla="*/ 0 h 5943600"/>
              <a:gd name="connsiteX2" fmla="*/ 5829300 w 5829300"/>
              <a:gd name="connsiteY2" fmla="*/ 5943600 h 5943600"/>
              <a:gd name="connsiteX3" fmla="*/ 0 w 5829300"/>
              <a:gd name="connsiteY3" fmla="*/ 5943600 h 5943600"/>
            </a:gdLst>
            <a:ahLst/>
            <a:cxnLst>
              <a:cxn ang="0">
                <a:pos x="connsiteX0" y="connsiteY0"/>
              </a:cxn>
              <a:cxn ang="0">
                <a:pos x="connsiteX1" y="connsiteY1"/>
              </a:cxn>
              <a:cxn ang="0">
                <a:pos x="connsiteX2" y="connsiteY2"/>
              </a:cxn>
              <a:cxn ang="0">
                <a:pos x="connsiteX3" y="connsiteY3"/>
              </a:cxn>
            </a:cxnLst>
            <a:rect l="l" t="t" r="r" b="b"/>
            <a:pathLst>
              <a:path w="5829300" h="5943600">
                <a:moveTo>
                  <a:pt x="0" y="0"/>
                </a:moveTo>
                <a:lnTo>
                  <a:pt x="5829300" y="0"/>
                </a:lnTo>
                <a:lnTo>
                  <a:pt x="5829300" y="5943600"/>
                </a:lnTo>
                <a:lnTo>
                  <a:pt x="0" y="5943600"/>
                </a:lnTo>
                <a:close/>
              </a:path>
            </a:pathLst>
          </a:custGeom>
          <a:noFill/>
          <a:effectLst>
            <a:outerShdw blurRad="381000" dist="38100" algn="l" rotWithShape="0">
              <a:prstClr val="black">
                <a:alpha val="19000"/>
              </a:prstClr>
            </a:outerShdw>
          </a:effectLst>
        </p:spPr>
        <p:txBody>
          <a:bodyPr wrap="square" anchor="ctr">
            <a:noAutofit/>
          </a:bodyPr>
          <a:lstStyle>
            <a:lvl1pPr>
              <a:defRPr lang="en-ID" sz="1200" b="0" i="0">
                <a:solidFill>
                  <a:schemeClr val="bg1"/>
                </a:solidFill>
                <a:latin typeface="Montserrat" pitchFamily="2" charset="77"/>
              </a:defRPr>
            </a:lvl1pPr>
          </a:lstStyle>
          <a:p>
            <a:pPr marL="0" lvl="0" indent="0" algn="ctr">
              <a:buNone/>
            </a:pPr>
            <a:endParaRPr lang="en-ID" dirty="0"/>
          </a:p>
        </p:txBody>
      </p:sp>
      <p:pic>
        <p:nvPicPr>
          <p:cNvPr id="2" name="Picture 1">
            <a:extLst>
              <a:ext uri="{FF2B5EF4-FFF2-40B4-BE49-F238E27FC236}">
                <a16:creationId xmlns:a16="http://schemas.microsoft.com/office/drawing/2014/main" id="{2BCE53C2-4D01-576A-4DE5-C5DEB1376A62}"/>
              </a:ext>
            </a:extLst>
          </p:cNvPr>
          <p:cNvPicPr>
            <a:picLocks noChangeAspect="1"/>
          </p:cNvPicPr>
          <p:nvPr userDrawn="1"/>
        </p:nvPicPr>
        <p:blipFill>
          <a:blip r:embed="rId2" cstate="print">
            <a:biLevel thresh="25000"/>
            <a:extLst>
              <a:ext uri="{BEBA8EAE-BF5A-486C-A8C5-ECC9F3942E4B}">
                <a14:imgProps xmlns:a14="http://schemas.microsoft.com/office/drawing/2010/main">
                  <a14:imgLayer r:embed="rId3">
                    <a14:imgEffect>
                      <a14:brightnessContrast bright="70000"/>
                    </a14:imgEffect>
                  </a14:imgLayer>
                </a14:imgProps>
              </a:ext>
              <a:ext uri="{28A0092B-C50C-407E-A947-70E740481C1C}">
                <a14:useLocalDpi xmlns:a14="http://schemas.microsoft.com/office/drawing/2010/main" val="0"/>
              </a:ext>
            </a:extLst>
          </a:blip>
          <a:srcRect/>
          <a:stretch/>
        </p:blipFill>
        <p:spPr>
          <a:xfrm>
            <a:off x="83136" y="6537204"/>
            <a:ext cx="691077" cy="216548"/>
          </a:xfrm>
          <a:prstGeom prst="rect">
            <a:avLst/>
          </a:prstGeom>
        </p:spPr>
      </p:pic>
    </p:spTree>
    <p:extLst>
      <p:ext uri="{BB962C8B-B14F-4D97-AF65-F5344CB8AC3E}">
        <p14:creationId xmlns:p14="http://schemas.microsoft.com/office/powerpoint/2010/main" val="2416320236"/>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73_Title Slide">
    <p:bg>
      <p:bgPr>
        <a:solidFill>
          <a:srgbClr val="2A314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50CC83-5C67-20F8-1338-C23CD7E7D54A}"/>
              </a:ext>
            </a:extLst>
          </p:cNvPr>
          <p:cNvPicPr>
            <a:picLocks noChangeAspect="1"/>
          </p:cNvPicPr>
          <p:nvPr userDrawn="1"/>
        </p:nvPicPr>
        <p:blipFill>
          <a:blip r:embed="rId2" cstate="print">
            <a:biLevel thresh="25000"/>
            <a:extLst>
              <a:ext uri="{BEBA8EAE-BF5A-486C-A8C5-ECC9F3942E4B}">
                <a14:imgProps xmlns:a14="http://schemas.microsoft.com/office/drawing/2010/main">
                  <a14:imgLayer r:embed="rId3">
                    <a14:imgEffect>
                      <a14:brightnessContrast bright="70000"/>
                    </a14:imgEffect>
                  </a14:imgLayer>
                </a14:imgProps>
              </a:ext>
              <a:ext uri="{28A0092B-C50C-407E-A947-70E740481C1C}">
                <a14:useLocalDpi xmlns:a14="http://schemas.microsoft.com/office/drawing/2010/main" val="0"/>
              </a:ext>
            </a:extLst>
          </a:blip>
          <a:srcRect/>
          <a:stretch/>
        </p:blipFill>
        <p:spPr>
          <a:xfrm>
            <a:off x="83136" y="6537204"/>
            <a:ext cx="691077" cy="216548"/>
          </a:xfrm>
          <a:prstGeom prst="rect">
            <a:avLst/>
          </a:prstGeom>
        </p:spPr>
      </p:pic>
    </p:spTree>
    <p:extLst>
      <p:ext uri="{BB962C8B-B14F-4D97-AF65-F5344CB8AC3E}">
        <p14:creationId xmlns:p14="http://schemas.microsoft.com/office/powerpoint/2010/main" val="783863958"/>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61_Title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8E918F-E022-5816-AE84-8E5F5FA859AF}"/>
              </a:ext>
            </a:extLst>
          </p:cNvPr>
          <p:cNvPicPr>
            <a:picLocks noChangeAspect="1"/>
          </p:cNvPicPr>
          <p:nvPr userDrawn="1"/>
        </p:nvPicPr>
        <p:blipFill>
          <a:blip r:embed="rId2" cstate="print">
            <a:biLevel thresh="25000"/>
            <a:extLst>
              <a:ext uri="{BEBA8EAE-BF5A-486C-A8C5-ECC9F3942E4B}">
                <a14:imgProps xmlns:a14="http://schemas.microsoft.com/office/drawing/2010/main">
                  <a14:imgLayer r:embed="rId3">
                    <a14:imgEffect>
                      <a14:brightnessContrast bright="70000"/>
                    </a14:imgEffect>
                  </a14:imgLayer>
                </a14:imgProps>
              </a:ext>
              <a:ext uri="{28A0092B-C50C-407E-A947-70E740481C1C}">
                <a14:useLocalDpi xmlns:a14="http://schemas.microsoft.com/office/drawing/2010/main" val="0"/>
              </a:ext>
            </a:extLst>
          </a:blip>
          <a:srcRect/>
          <a:stretch/>
        </p:blipFill>
        <p:spPr>
          <a:xfrm>
            <a:off x="83136" y="6537204"/>
            <a:ext cx="691077" cy="216548"/>
          </a:xfrm>
          <a:prstGeom prst="rect">
            <a:avLst/>
          </a:prstGeom>
        </p:spPr>
      </p:pic>
    </p:spTree>
    <p:extLst>
      <p:ext uri="{BB962C8B-B14F-4D97-AF65-F5344CB8AC3E}">
        <p14:creationId xmlns:p14="http://schemas.microsoft.com/office/powerpoint/2010/main" val="3082704724"/>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62_Title Slide">
    <p:bg>
      <p:bgPr>
        <a:solidFill>
          <a:schemeClr val="tx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2499DD-0F49-4754-74BC-902DB99C811E}"/>
              </a:ext>
            </a:extLst>
          </p:cNvPr>
          <p:cNvPicPr>
            <a:picLocks noChangeAspect="1"/>
          </p:cNvPicPr>
          <p:nvPr userDrawn="1"/>
        </p:nvPicPr>
        <p:blipFill>
          <a:blip r:embed="rId2" cstate="print">
            <a:biLevel thresh="25000"/>
            <a:extLst>
              <a:ext uri="{BEBA8EAE-BF5A-486C-A8C5-ECC9F3942E4B}">
                <a14:imgProps xmlns:a14="http://schemas.microsoft.com/office/drawing/2010/main">
                  <a14:imgLayer r:embed="rId3">
                    <a14:imgEffect>
                      <a14:brightnessContrast bright="70000"/>
                    </a14:imgEffect>
                  </a14:imgLayer>
                </a14:imgProps>
              </a:ext>
              <a:ext uri="{28A0092B-C50C-407E-A947-70E740481C1C}">
                <a14:useLocalDpi xmlns:a14="http://schemas.microsoft.com/office/drawing/2010/main" val="0"/>
              </a:ext>
            </a:extLst>
          </a:blip>
          <a:srcRect/>
          <a:stretch/>
        </p:blipFill>
        <p:spPr>
          <a:xfrm>
            <a:off x="83136" y="6537204"/>
            <a:ext cx="691077" cy="216548"/>
          </a:xfrm>
          <a:prstGeom prst="rect">
            <a:avLst/>
          </a:prstGeom>
        </p:spPr>
      </p:pic>
    </p:spTree>
    <p:extLst>
      <p:ext uri="{BB962C8B-B14F-4D97-AF65-F5344CB8AC3E}">
        <p14:creationId xmlns:p14="http://schemas.microsoft.com/office/powerpoint/2010/main" val="567055141"/>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71_Title Slide">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DAFD03-1CB0-E04D-5F3A-6640ABC46522}"/>
              </a:ext>
            </a:extLst>
          </p:cNvPr>
          <p:cNvPicPr>
            <a:picLocks noChangeAspect="1"/>
          </p:cNvPicPr>
          <p:nvPr userDrawn="1"/>
        </p:nvPicPr>
        <p:blipFill>
          <a:blip r:embed="rId2" cstate="print">
            <a:biLevel thresh="25000"/>
            <a:extLst>
              <a:ext uri="{BEBA8EAE-BF5A-486C-A8C5-ECC9F3942E4B}">
                <a14:imgProps xmlns:a14="http://schemas.microsoft.com/office/drawing/2010/main">
                  <a14:imgLayer r:embed="rId3">
                    <a14:imgEffect>
                      <a14:brightnessContrast bright="70000"/>
                    </a14:imgEffect>
                  </a14:imgLayer>
                </a14:imgProps>
              </a:ext>
              <a:ext uri="{28A0092B-C50C-407E-A947-70E740481C1C}">
                <a14:useLocalDpi xmlns:a14="http://schemas.microsoft.com/office/drawing/2010/main" val="0"/>
              </a:ext>
            </a:extLst>
          </a:blip>
          <a:srcRect/>
          <a:stretch/>
        </p:blipFill>
        <p:spPr>
          <a:xfrm>
            <a:off x="83136" y="6537204"/>
            <a:ext cx="691077" cy="216548"/>
          </a:xfrm>
          <a:prstGeom prst="rect">
            <a:avLst/>
          </a:prstGeom>
        </p:spPr>
      </p:pic>
    </p:spTree>
    <p:extLst>
      <p:ext uri="{BB962C8B-B14F-4D97-AF65-F5344CB8AC3E}">
        <p14:creationId xmlns:p14="http://schemas.microsoft.com/office/powerpoint/2010/main" val="3591870313"/>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72_Title Slide">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B35C61-182E-EF95-C0E8-A3C32336E6E5}"/>
              </a:ext>
            </a:extLst>
          </p:cNvPr>
          <p:cNvPicPr>
            <a:picLocks noChangeAspect="1"/>
          </p:cNvPicPr>
          <p:nvPr userDrawn="1"/>
        </p:nvPicPr>
        <p:blipFill>
          <a:blip r:embed="rId2" cstate="print">
            <a:biLevel thresh="25000"/>
            <a:extLst>
              <a:ext uri="{BEBA8EAE-BF5A-486C-A8C5-ECC9F3942E4B}">
                <a14:imgProps xmlns:a14="http://schemas.microsoft.com/office/drawing/2010/main">
                  <a14:imgLayer r:embed="rId3">
                    <a14:imgEffect>
                      <a14:brightnessContrast bright="70000"/>
                    </a14:imgEffect>
                  </a14:imgLayer>
                </a14:imgProps>
              </a:ext>
              <a:ext uri="{28A0092B-C50C-407E-A947-70E740481C1C}">
                <a14:useLocalDpi xmlns:a14="http://schemas.microsoft.com/office/drawing/2010/main" val="0"/>
              </a:ext>
            </a:extLst>
          </a:blip>
          <a:srcRect/>
          <a:stretch/>
        </p:blipFill>
        <p:spPr>
          <a:xfrm>
            <a:off x="83136" y="6537204"/>
            <a:ext cx="691077" cy="216548"/>
          </a:xfrm>
          <a:prstGeom prst="rect">
            <a:avLst/>
          </a:prstGeom>
        </p:spPr>
      </p:pic>
    </p:spTree>
    <p:extLst>
      <p:ext uri="{BB962C8B-B14F-4D97-AF65-F5344CB8AC3E}">
        <p14:creationId xmlns:p14="http://schemas.microsoft.com/office/powerpoint/2010/main" val="1194989418"/>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60_Title Slide">
    <p:bg>
      <p:bgPr>
        <a:solidFill>
          <a:schemeClr val="accent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FDA008-F37A-D44A-955C-B7EA811CCCB2}"/>
              </a:ext>
            </a:extLst>
          </p:cNvPr>
          <p:cNvPicPr>
            <a:picLocks noChangeAspect="1"/>
          </p:cNvPicPr>
          <p:nvPr userDrawn="1"/>
        </p:nvPicPr>
        <p:blipFill>
          <a:blip r:embed="rId2" cstate="print">
            <a:biLevel thresh="25000"/>
            <a:extLst>
              <a:ext uri="{BEBA8EAE-BF5A-486C-A8C5-ECC9F3942E4B}">
                <a14:imgProps xmlns:a14="http://schemas.microsoft.com/office/drawing/2010/main">
                  <a14:imgLayer r:embed="rId3">
                    <a14:imgEffect>
                      <a14:brightnessContrast bright="70000"/>
                    </a14:imgEffect>
                  </a14:imgLayer>
                </a14:imgProps>
              </a:ext>
              <a:ext uri="{28A0092B-C50C-407E-A947-70E740481C1C}">
                <a14:useLocalDpi xmlns:a14="http://schemas.microsoft.com/office/drawing/2010/main" val="0"/>
              </a:ext>
            </a:extLst>
          </a:blip>
          <a:srcRect/>
          <a:stretch/>
        </p:blipFill>
        <p:spPr>
          <a:xfrm>
            <a:off x="83136" y="6537204"/>
            <a:ext cx="691077" cy="216548"/>
          </a:xfrm>
          <a:prstGeom prst="rect">
            <a:avLst/>
          </a:prstGeom>
        </p:spPr>
      </p:pic>
    </p:spTree>
    <p:extLst>
      <p:ext uri="{BB962C8B-B14F-4D97-AF65-F5344CB8AC3E}">
        <p14:creationId xmlns:p14="http://schemas.microsoft.com/office/powerpoint/2010/main" val="1854629800"/>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64_Title Slide">
    <p:bg>
      <p:bgPr>
        <a:solidFill>
          <a:schemeClr val="accent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EF23FA0-1E07-3DF3-FC91-3A2430780402}"/>
              </a:ext>
            </a:extLst>
          </p:cNvPr>
          <p:cNvSpPr/>
          <p:nvPr userDrawn="1"/>
        </p:nvSpPr>
        <p:spPr>
          <a:xfrm>
            <a:off x="0" y="0"/>
            <a:ext cx="12192000" cy="6858000"/>
          </a:xfrm>
          <a:prstGeom prst="rect">
            <a:avLst/>
          </a:prstGeom>
          <a:gradFill>
            <a:gsLst>
              <a:gs pos="0">
                <a:schemeClr val="accent5"/>
              </a:gs>
              <a:gs pos="99000">
                <a:schemeClr val="accent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0" i="0" dirty="0">
              <a:latin typeface="Montserrat" pitchFamily="2" charset="77"/>
            </a:endParaRPr>
          </a:p>
        </p:txBody>
      </p:sp>
      <p:pic>
        <p:nvPicPr>
          <p:cNvPr id="4" name="Picture 3">
            <a:extLst>
              <a:ext uri="{FF2B5EF4-FFF2-40B4-BE49-F238E27FC236}">
                <a16:creationId xmlns:a16="http://schemas.microsoft.com/office/drawing/2014/main" id="{97440C0A-DF39-5CC3-7C2D-871B47E36BA5}"/>
              </a:ext>
            </a:extLst>
          </p:cNvPr>
          <p:cNvPicPr>
            <a:picLocks noChangeAspect="1"/>
          </p:cNvPicPr>
          <p:nvPr userDrawn="1"/>
        </p:nvPicPr>
        <p:blipFill>
          <a:blip r:embed="rId2" cstate="print">
            <a:biLevel thresh="25000"/>
            <a:extLst>
              <a:ext uri="{BEBA8EAE-BF5A-486C-A8C5-ECC9F3942E4B}">
                <a14:imgProps xmlns:a14="http://schemas.microsoft.com/office/drawing/2010/main">
                  <a14:imgLayer r:embed="rId3">
                    <a14:imgEffect>
                      <a14:brightnessContrast bright="70000"/>
                    </a14:imgEffect>
                  </a14:imgLayer>
                </a14:imgProps>
              </a:ext>
              <a:ext uri="{28A0092B-C50C-407E-A947-70E740481C1C}">
                <a14:useLocalDpi xmlns:a14="http://schemas.microsoft.com/office/drawing/2010/main" val="0"/>
              </a:ext>
            </a:extLst>
          </a:blip>
          <a:srcRect/>
          <a:stretch/>
        </p:blipFill>
        <p:spPr>
          <a:xfrm>
            <a:off x="83136" y="6537204"/>
            <a:ext cx="691077" cy="216548"/>
          </a:xfrm>
          <a:prstGeom prst="rect">
            <a:avLst/>
          </a:prstGeom>
        </p:spPr>
      </p:pic>
    </p:spTree>
    <p:extLst>
      <p:ext uri="{BB962C8B-B14F-4D97-AF65-F5344CB8AC3E}">
        <p14:creationId xmlns:p14="http://schemas.microsoft.com/office/powerpoint/2010/main" val="1141967791"/>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66_Title Slide">
    <p:bg>
      <p:bgPr>
        <a:solidFill>
          <a:schemeClr val="accent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EF23FA0-1E07-3DF3-FC91-3A2430780402}"/>
              </a:ext>
            </a:extLst>
          </p:cNvPr>
          <p:cNvSpPr/>
          <p:nvPr userDrawn="1"/>
        </p:nvSpPr>
        <p:spPr>
          <a:xfrm>
            <a:off x="0" y="0"/>
            <a:ext cx="12192000" cy="6858000"/>
          </a:xfrm>
          <a:prstGeom prst="rect">
            <a:avLst/>
          </a:prstGeom>
          <a:gradFill>
            <a:gsLst>
              <a:gs pos="0">
                <a:schemeClr val="accent3"/>
              </a:gs>
              <a:gs pos="99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0" i="0" dirty="0">
              <a:latin typeface="Montserrat" pitchFamily="2" charset="77"/>
            </a:endParaRPr>
          </a:p>
        </p:txBody>
      </p:sp>
      <p:pic>
        <p:nvPicPr>
          <p:cNvPr id="4" name="Picture 3">
            <a:extLst>
              <a:ext uri="{FF2B5EF4-FFF2-40B4-BE49-F238E27FC236}">
                <a16:creationId xmlns:a16="http://schemas.microsoft.com/office/drawing/2014/main" id="{BE98C112-B1AF-E616-0314-C27D142AD2A2}"/>
              </a:ext>
            </a:extLst>
          </p:cNvPr>
          <p:cNvPicPr>
            <a:picLocks noChangeAspect="1"/>
          </p:cNvPicPr>
          <p:nvPr userDrawn="1"/>
        </p:nvPicPr>
        <p:blipFill>
          <a:blip r:embed="rId2" cstate="print">
            <a:biLevel thresh="25000"/>
            <a:extLst>
              <a:ext uri="{BEBA8EAE-BF5A-486C-A8C5-ECC9F3942E4B}">
                <a14:imgProps xmlns:a14="http://schemas.microsoft.com/office/drawing/2010/main">
                  <a14:imgLayer r:embed="rId3">
                    <a14:imgEffect>
                      <a14:brightnessContrast bright="70000"/>
                    </a14:imgEffect>
                  </a14:imgLayer>
                </a14:imgProps>
              </a:ext>
              <a:ext uri="{28A0092B-C50C-407E-A947-70E740481C1C}">
                <a14:useLocalDpi xmlns:a14="http://schemas.microsoft.com/office/drawing/2010/main" val="0"/>
              </a:ext>
            </a:extLst>
          </a:blip>
          <a:srcRect/>
          <a:stretch/>
        </p:blipFill>
        <p:spPr>
          <a:xfrm>
            <a:off x="83136" y="6537204"/>
            <a:ext cx="691077" cy="216548"/>
          </a:xfrm>
          <a:prstGeom prst="rect">
            <a:avLst/>
          </a:prstGeom>
        </p:spPr>
      </p:pic>
    </p:spTree>
    <p:extLst>
      <p:ext uri="{BB962C8B-B14F-4D97-AF65-F5344CB8AC3E}">
        <p14:creationId xmlns:p14="http://schemas.microsoft.com/office/powerpoint/2010/main" val="17515473"/>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63_Title Slide">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EF9FDC-7603-FBBA-FB3A-362C00406A76}"/>
              </a:ext>
            </a:extLst>
          </p:cNvPr>
          <p:cNvPicPr>
            <a:picLocks noChangeAspect="1"/>
          </p:cNvPicPr>
          <p:nvPr userDrawn="1"/>
        </p:nvPicPr>
        <p:blipFill>
          <a:blip r:embed="rId2" cstate="print">
            <a:biLevel thresh="25000"/>
            <a:extLst>
              <a:ext uri="{BEBA8EAE-BF5A-486C-A8C5-ECC9F3942E4B}">
                <a14:imgProps xmlns:a14="http://schemas.microsoft.com/office/drawing/2010/main">
                  <a14:imgLayer r:embed="rId3">
                    <a14:imgEffect>
                      <a14:brightnessContrast bright="70000"/>
                    </a14:imgEffect>
                  </a14:imgLayer>
                </a14:imgProps>
              </a:ext>
              <a:ext uri="{28A0092B-C50C-407E-A947-70E740481C1C}">
                <a14:useLocalDpi xmlns:a14="http://schemas.microsoft.com/office/drawing/2010/main" val="0"/>
              </a:ext>
            </a:extLst>
          </a:blip>
          <a:srcRect/>
          <a:stretch/>
        </p:blipFill>
        <p:spPr>
          <a:xfrm>
            <a:off x="83136" y="6537204"/>
            <a:ext cx="691077" cy="216548"/>
          </a:xfrm>
          <a:prstGeom prst="rect">
            <a:avLst/>
          </a:prstGeom>
        </p:spPr>
      </p:pic>
    </p:spTree>
    <p:extLst>
      <p:ext uri="{BB962C8B-B14F-4D97-AF65-F5344CB8AC3E}">
        <p14:creationId xmlns:p14="http://schemas.microsoft.com/office/powerpoint/2010/main" val="2353660237"/>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5_BLANK">
    <p:bg>
      <p:bgPr>
        <a:solidFill>
          <a:schemeClr val="bg1"/>
        </a:solidFill>
        <a:effectLst/>
      </p:bgPr>
    </p:bg>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3BDA20A5-A9E5-27EA-E580-068942AD7579}"/>
              </a:ext>
            </a:extLst>
          </p:cNvPr>
          <p:cNvSpPr>
            <a:spLocks noGrp="1"/>
          </p:cNvSpPr>
          <p:nvPr>
            <p:ph type="pic" sz="quarter" idx="10"/>
          </p:nvPr>
        </p:nvSpPr>
        <p:spPr>
          <a:xfrm>
            <a:off x="102000" y="114300"/>
            <a:ext cx="11988000" cy="6629400"/>
          </a:xfrm>
          <a:prstGeom prst="rect">
            <a:avLst/>
          </a:prstGeom>
        </p:spPr>
        <p:txBody>
          <a:bodyPr/>
          <a:lstStyle>
            <a:lvl1pPr>
              <a:defRPr b="0" i="0">
                <a:latin typeface="Montserrat" pitchFamily="2" charset="77"/>
              </a:defRPr>
            </a:lvl1pPr>
          </a:lstStyle>
          <a:p>
            <a:endParaRPr lang="en-IE" dirty="0"/>
          </a:p>
        </p:txBody>
      </p:sp>
    </p:spTree>
    <p:extLst>
      <p:ext uri="{BB962C8B-B14F-4D97-AF65-F5344CB8AC3E}">
        <p14:creationId xmlns:p14="http://schemas.microsoft.com/office/powerpoint/2010/main" val="1608571139"/>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accent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EF23FA0-1E07-3DF3-FC91-3A2430780402}"/>
              </a:ext>
            </a:extLst>
          </p:cNvPr>
          <p:cNvSpPr/>
          <p:nvPr userDrawn="1"/>
        </p:nvSpPr>
        <p:spPr>
          <a:xfrm>
            <a:off x="0" y="0"/>
            <a:ext cx="12192000" cy="6858000"/>
          </a:xfrm>
          <a:prstGeom prst="rect">
            <a:avLst/>
          </a:prstGeom>
          <a:gradFill>
            <a:gsLst>
              <a:gs pos="0">
                <a:srgbClr val="FEA44B"/>
              </a:gs>
              <a:gs pos="99000">
                <a:srgbClr val="FE438D"/>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0" i="0" dirty="0">
              <a:latin typeface="Montserrat" pitchFamily="2" charset="77"/>
            </a:endParaRPr>
          </a:p>
        </p:txBody>
      </p:sp>
      <p:pic>
        <p:nvPicPr>
          <p:cNvPr id="2" name="Picture 1">
            <a:extLst>
              <a:ext uri="{FF2B5EF4-FFF2-40B4-BE49-F238E27FC236}">
                <a16:creationId xmlns:a16="http://schemas.microsoft.com/office/drawing/2014/main" id="{4EDAA52F-F54C-4781-2E8F-DC59D56A0CF1}"/>
              </a:ext>
            </a:extLst>
          </p:cNvPr>
          <p:cNvPicPr>
            <a:picLocks noChangeAspect="1"/>
          </p:cNvPicPr>
          <p:nvPr userDrawn="1"/>
        </p:nvPicPr>
        <p:blipFill>
          <a:blip r:embed="rId2" cstate="print">
            <a:biLevel thresh="25000"/>
            <a:extLst>
              <a:ext uri="{BEBA8EAE-BF5A-486C-A8C5-ECC9F3942E4B}">
                <a14:imgProps xmlns:a14="http://schemas.microsoft.com/office/drawing/2010/main">
                  <a14:imgLayer r:embed="rId3">
                    <a14:imgEffect>
                      <a14:brightnessContrast bright="70000"/>
                    </a14:imgEffect>
                  </a14:imgLayer>
                </a14:imgProps>
              </a:ext>
              <a:ext uri="{28A0092B-C50C-407E-A947-70E740481C1C}">
                <a14:useLocalDpi xmlns:a14="http://schemas.microsoft.com/office/drawing/2010/main" val="0"/>
              </a:ext>
            </a:extLst>
          </a:blip>
          <a:srcRect/>
          <a:stretch/>
        </p:blipFill>
        <p:spPr>
          <a:xfrm>
            <a:off x="83136" y="6537204"/>
            <a:ext cx="691077" cy="216548"/>
          </a:xfrm>
          <a:prstGeom prst="rect">
            <a:avLst/>
          </a:prstGeom>
        </p:spPr>
      </p:pic>
    </p:spTree>
    <p:extLst>
      <p:ext uri="{BB962C8B-B14F-4D97-AF65-F5344CB8AC3E}">
        <p14:creationId xmlns:p14="http://schemas.microsoft.com/office/powerpoint/2010/main" val="2976533923"/>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9060786"/>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23BD077-79A2-4A68-A83C-A878486D601D}"/>
              </a:ext>
            </a:extLst>
          </p:cNvPr>
          <p:cNvSpPr/>
          <p:nvPr userDrawn="1"/>
        </p:nvSpPr>
        <p:spPr>
          <a:xfrm>
            <a:off x="9984432" y="0"/>
            <a:ext cx="220756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0" b="0" i="0" dirty="0">
              <a:latin typeface="Montserrat" pitchFamily="2" charset="77"/>
            </a:endParaRPr>
          </a:p>
        </p:txBody>
      </p:sp>
      <p:sp>
        <p:nvSpPr>
          <p:cNvPr id="2" name="Title 1">
            <a:extLst>
              <a:ext uri="{FF2B5EF4-FFF2-40B4-BE49-F238E27FC236}">
                <a16:creationId xmlns:a16="http://schemas.microsoft.com/office/drawing/2014/main" id="{895B3C9B-15C9-48F0-5391-33D13FD49CCB}"/>
              </a:ext>
            </a:extLst>
          </p:cNvPr>
          <p:cNvSpPr>
            <a:spLocks noGrp="1"/>
          </p:cNvSpPr>
          <p:nvPr>
            <p:ph type="title"/>
          </p:nvPr>
        </p:nvSpPr>
        <p:spPr>
          <a:xfrm>
            <a:off x="443372" y="524245"/>
            <a:ext cx="8640960" cy="1039588"/>
          </a:xfrm>
        </p:spPr>
        <p:txBody>
          <a:bodyPr/>
          <a:lstStyle>
            <a:lvl1pPr>
              <a:lnSpc>
                <a:spcPct val="100000"/>
              </a:lnSpc>
              <a:defRPr sz="3200" b="0" i="0">
                <a:latin typeface="Montserrat"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41A744A6-B580-1FD9-37D8-871561B28BCB}"/>
              </a:ext>
            </a:extLst>
          </p:cNvPr>
          <p:cNvSpPr>
            <a:spLocks noGrp="1"/>
          </p:cNvSpPr>
          <p:nvPr>
            <p:ph sz="quarter" idx="11"/>
          </p:nvPr>
        </p:nvSpPr>
        <p:spPr>
          <a:xfrm>
            <a:off x="443707" y="1801813"/>
            <a:ext cx="7813675" cy="4427537"/>
          </a:xfrm>
          <a:prstGeom prst="rect">
            <a:avLst/>
          </a:prstGeom>
        </p:spPr>
        <p:txBody>
          <a:bodyPr/>
          <a:lstStyle>
            <a:lvl1pPr>
              <a:defRPr sz="1800">
                <a:solidFill>
                  <a:schemeClr val="bg2">
                    <a:lumMod val="75000"/>
                  </a:schemeClr>
                </a:solidFill>
                <a:latin typeface="Montserrat" pitchFamily="2" charset="77"/>
              </a:defRPr>
            </a:lvl1pPr>
            <a:lvl2pPr>
              <a:defRPr sz="1600">
                <a:solidFill>
                  <a:schemeClr val="bg2">
                    <a:lumMod val="75000"/>
                  </a:schemeClr>
                </a:solidFill>
                <a:latin typeface="Montserrat" pitchFamily="2" charset="77"/>
              </a:defRPr>
            </a:lvl2pPr>
            <a:lvl3pPr>
              <a:defRPr sz="1400">
                <a:solidFill>
                  <a:schemeClr val="bg2">
                    <a:lumMod val="75000"/>
                  </a:schemeClr>
                </a:solidFill>
                <a:latin typeface="Montserrat" pitchFamily="2" charset="77"/>
              </a:defRPr>
            </a:lvl3pPr>
            <a:lvl4pPr>
              <a:defRPr sz="1200">
                <a:solidFill>
                  <a:schemeClr val="bg2">
                    <a:lumMod val="75000"/>
                  </a:schemeClr>
                </a:solidFill>
                <a:latin typeface="Montserrat" pitchFamily="2" charset="77"/>
              </a:defRPr>
            </a:lvl4pPr>
            <a:lvl5pPr>
              <a:defRPr sz="1200">
                <a:solidFill>
                  <a:schemeClr val="bg2">
                    <a:lumMod val="75000"/>
                  </a:schemeClr>
                </a:solidFill>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Tree>
    <p:extLst>
      <p:ext uri="{BB962C8B-B14F-4D97-AF65-F5344CB8AC3E}">
        <p14:creationId xmlns:p14="http://schemas.microsoft.com/office/powerpoint/2010/main" val="286846751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25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6" presetClass="emph" presetSubtype="0" accel="50000" decel="50000" autoRev="1" fill="hold" grpId="1" nodeType="withEffect">
                                  <p:stCondLst>
                                    <p:cond delay="250"/>
                                  </p:stCondLst>
                                  <p:childTnLst>
                                    <p:animScale>
                                      <p:cBhvr>
                                        <p:cTn id="9" dur="50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4_Title Only">
    <p:bg>
      <p:bgPr>
        <a:solidFill>
          <a:schemeClr val="tx1"/>
        </a:solidFill>
        <a:effectLst/>
      </p:bgPr>
    </p:bg>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41A07443-E142-CA3C-2CED-AD9572F04E1B}"/>
              </a:ext>
            </a:extLst>
          </p:cNvPr>
          <p:cNvSpPr>
            <a:spLocks noGrp="1"/>
          </p:cNvSpPr>
          <p:nvPr>
            <p:ph type="title"/>
          </p:nvPr>
        </p:nvSpPr>
        <p:spPr/>
        <p:txBody>
          <a:bodyPr/>
          <a:lstStyle>
            <a:lvl1pPr>
              <a:defRPr b="0" i="0">
                <a:solidFill>
                  <a:schemeClr val="bg1"/>
                </a:solidFill>
                <a:latin typeface="Montserrat" pitchFamily="2" charset="77"/>
              </a:defRPr>
            </a:lvl1pPr>
          </a:lstStyle>
          <a:p>
            <a:r>
              <a:rPr lang="en-GB"/>
              <a:t>Click to edit Master title style</a:t>
            </a:r>
            <a:endParaRPr lang="en-IE" dirty="0"/>
          </a:p>
        </p:txBody>
      </p:sp>
      <p:pic>
        <p:nvPicPr>
          <p:cNvPr id="3" name="Picture 2">
            <a:extLst>
              <a:ext uri="{FF2B5EF4-FFF2-40B4-BE49-F238E27FC236}">
                <a16:creationId xmlns:a16="http://schemas.microsoft.com/office/drawing/2014/main" id="{1CBE3845-48D6-866B-FC11-81819FF92BB8}"/>
              </a:ext>
            </a:extLst>
          </p:cNvPr>
          <p:cNvPicPr>
            <a:picLocks noChangeAspect="1"/>
          </p:cNvPicPr>
          <p:nvPr userDrawn="1"/>
        </p:nvPicPr>
        <p:blipFill>
          <a:blip r:embed="rId2" cstate="print">
            <a:biLevel thresh="25000"/>
            <a:extLst>
              <a:ext uri="{BEBA8EAE-BF5A-486C-A8C5-ECC9F3942E4B}">
                <a14:imgProps xmlns:a14="http://schemas.microsoft.com/office/drawing/2010/main">
                  <a14:imgLayer r:embed="rId3">
                    <a14:imgEffect>
                      <a14:brightnessContrast bright="70000"/>
                    </a14:imgEffect>
                  </a14:imgLayer>
                </a14:imgProps>
              </a:ext>
              <a:ext uri="{28A0092B-C50C-407E-A947-70E740481C1C}">
                <a14:useLocalDpi xmlns:a14="http://schemas.microsoft.com/office/drawing/2010/main" val="0"/>
              </a:ext>
            </a:extLst>
          </a:blip>
          <a:srcRect/>
          <a:stretch/>
        </p:blipFill>
        <p:spPr>
          <a:xfrm>
            <a:off x="83136" y="6537204"/>
            <a:ext cx="691077" cy="216548"/>
          </a:xfrm>
          <a:prstGeom prst="rect">
            <a:avLst/>
          </a:prstGeom>
        </p:spPr>
      </p:pic>
    </p:spTree>
    <p:extLst>
      <p:ext uri="{BB962C8B-B14F-4D97-AF65-F5344CB8AC3E}">
        <p14:creationId xmlns:p14="http://schemas.microsoft.com/office/powerpoint/2010/main" val="142393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Title Only">
    <p:bg>
      <p:bgPr>
        <a:solidFill>
          <a:schemeClr val="bg1"/>
        </a:solidFill>
        <a:effectLst/>
      </p:bgPr>
    </p:bg>
    <p:spTree>
      <p:nvGrpSpPr>
        <p:cNvPr id="1" name=""/>
        <p:cNvGrpSpPr/>
        <p:nvPr/>
      </p:nvGrpSpPr>
      <p:grpSpPr>
        <a:xfrm>
          <a:off x="0" y="0"/>
          <a:ext cx="0" cy="0"/>
          <a:chOff x="0" y="0"/>
          <a:chExt cx="0" cy="0"/>
        </a:xfrm>
      </p:grpSpPr>
      <p:sp>
        <p:nvSpPr>
          <p:cNvPr id="40" name="Title 39">
            <a:extLst>
              <a:ext uri="{FF2B5EF4-FFF2-40B4-BE49-F238E27FC236}">
                <a16:creationId xmlns:a16="http://schemas.microsoft.com/office/drawing/2014/main" id="{5687D8C3-41A9-B20F-34A8-03ABBA06326A}"/>
              </a:ext>
            </a:extLst>
          </p:cNvPr>
          <p:cNvSpPr>
            <a:spLocks noGrp="1"/>
          </p:cNvSpPr>
          <p:nvPr>
            <p:ph type="title"/>
          </p:nvPr>
        </p:nvSpPr>
        <p:spPr/>
        <p:txBody>
          <a:bodyPr/>
          <a:lstStyle>
            <a:lvl1pPr>
              <a:defRPr b="0" i="0">
                <a:latin typeface="Montserrat" pitchFamily="2" charset="77"/>
              </a:defRPr>
            </a:lvl1pPr>
          </a:lstStyle>
          <a:p>
            <a:r>
              <a:rPr lang="en-GB"/>
              <a:t>Click to edit Master title style</a:t>
            </a:r>
            <a:endParaRPr lang="en-IE"/>
          </a:p>
        </p:txBody>
      </p:sp>
    </p:spTree>
    <p:extLst>
      <p:ext uri="{BB962C8B-B14F-4D97-AF65-F5344CB8AC3E}">
        <p14:creationId xmlns:p14="http://schemas.microsoft.com/office/powerpoint/2010/main" val="2386693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C292A631-BFCD-40F4-B97F-D1C698B7AFC8}"/>
              </a:ext>
            </a:extLst>
          </p:cNvPr>
          <p:cNvSpPr>
            <a:spLocks noGrp="1"/>
          </p:cNvSpPr>
          <p:nvPr>
            <p:ph type="pic" sz="quarter" idx="10" hasCustomPrompt="1"/>
          </p:nvPr>
        </p:nvSpPr>
        <p:spPr>
          <a:xfrm>
            <a:off x="0" y="0"/>
            <a:ext cx="12192000" cy="6858000"/>
          </a:xfrm>
          <a:prstGeom prst="rect">
            <a:avLst/>
          </a:prstGeom>
          <a:solidFill>
            <a:schemeClr val="bg1">
              <a:lumMod val="95000"/>
            </a:schemeClr>
          </a:solidFill>
        </p:spPr>
        <p:txBody>
          <a:bodyPr/>
          <a:lstStyle>
            <a:lvl1pPr marL="0" indent="0">
              <a:buNone/>
              <a:defRPr sz="1800" b="0" i="0">
                <a:solidFill>
                  <a:schemeClr val="bg1">
                    <a:lumMod val="50000"/>
                  </a:schemeClr>
                </a:solidFill>
                <a:latin typeface="Montserrat" pitchFamily="2" charset="77"/>
                <a:ea typeface="Open Sans" panose="020B0606030504020204" pitchFamily="34" charset="0"/>
                <a:cs typeface="Open Sans" panose="020B0606030504020204" pitchFamily="34" charset="0"/>
              </a:defRPr>
            </a:lvl1pPr>
          </a:lstStyle>
          <a:p>
            <a:r>
              <a:rPr lang="en-ID" dirty="0"/>
              <a:t>Image Placeholder</a:t>
            </a:r>
          </a:p>
        </p:txBody>
      </p:sp>
      <p:pic>
        <p:nvPicPr>
          <p:cNvPr id="2" name="Picture 1">
            <a:extLst>
              <a:ext uri="{FF2B5EF4-FFF2-40B4-BE49-F238E27FC236}">
                <a16:creationId xmlns:a16="http://schemas.microsoft.com/office/drawing/2014/main" id="{B4F9E02F-4EF1-AAEB-7EDF-F603803FDB71}"/>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63035" y="6539959"/>
            <a:ext cx="691077" cy="216426"/>
          </a:xfrm>
          <a:prstGeom prst="rect">
            <a:avLst/>
          </a:prstGeom>
        </p:spPr>
      </p:pic>
    </p:spTree>
    <p:extLst>
      <p:ext uri="{BB962C8B-B14F-4D97-AF65-F5344CB8AC3E}">
        <p14:creationId xmlns:p14="http://schemas.microsoft.com/office/powerpoint/2010/main" val="4126269494"/>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80_Custom Layout">
    <p:spTree>
      <p:nvGrpSpPr>
        <p:cNvPr id="1" name=""/>
        <p:cNvGrpSpPr/>
        <p:nvPr/>
      </p:nvGrpSpPr>
      <p:grpSpPr>
        <a:xfrm>
          <a:off x="0" y="0"/>
          <a:ext cx="0" cy="0"/>
          <a:chOff x="0" y="0"/>
          <a:chExt cx="0" cy="0"/>
        </a:xfrm>
      </p:grpSpPr>
      <p:pic>
        <p:nvPicPr>
          <p:cNvPr id="4" name="Image" descr="Image">
            <a:extLst>
              <a:ext uri="{FF2B5EF4-FFF2-40B4-BE49-F238E27FC236}">
                <a16:creationId xmlns:a16="http://schemas.microsoft.com/office/drawing/2014/main" id="{903ADD5E-7A42-603C-F98B-D36C625C91CA}"/>
              </a:ext>
            </a:extLst>
          </p:cNvPr>
          <p:cNvPicPr>
            <a:picLocks noChangeAspect="1"/>
          </p:cNvPicPr>
          <p:nvPr userDrawn="1"/>
        </p:nvPicPr>
        <p:blipFill rotWithShape="1">
          <a:blip r:embed="rId2" cstate="email">
            <a:alphaModFix amt="15000"/>
            <a:extLst>
              <a:ext uri="{28A0092B-C50C-407E-A947-70E740481C1C}">
                <a14:useLocalDpi xmlns:a14="http://schemas.microsoft.com/office/drawing/2010/main"/>
              </a:ext>
            </a:extLst>
          </a:blip>
          <a:srcRect/>
          <a:stretch/>
        </p:blipFill>
        <p:spPr>
          <a:xfrm rot="5400000" flipH="1">
            <a:off x="67209" y="2243089"/>
            <a:ext cx="2604727" cy="2739145"/>
          </a:xfrm>
          <a:prstGeom prst="rect">
            <a:avLst/>
          </a:prstGeom>
          <a:ln w="12700">
            <a:miter lim="400000"/>
          </a:ln>
        </p:spPr>
      </p:pic>
      <p:sp>
        <p:nvSpPr>
          <p:cNvPr id="12" name="Freeform 11">
            <a:extLst>
              <a:ext uri="{FF2B5EF4-FFF2-40B4-BE49-F238E27FC236}">
                <a16:creationId xmlns:a16="http://schemas.microsoft.com/office/drawing/2014/main" id="{F23BD077-79A2-4A68-A83C-A878486D601D}"/>
              </a:ext>
            </a:extLst>
          </p:cNvPr>
          <p:cNvSpPr/>
          <p:nvPr userDrawn="1"/>
        </p:nvSpPr>
        <p:spPr>
          <a:xfrm>
            <a:off x="0" y="1"/>
            <a:ext cx="7250366" cy="3853999"/>
          </a:xfrm>
          <a:custGeom>
            <a:avLst/>
            <a:gdLst>
              <a:gd name="connsiteX0" fmla="*/ 0 w 7250366"/>
              <a:gd name="connsiteY0" fmla="*/ 0 h 3853999"/>
              <a:gd name="connsiteX1" fmla="*/ 7250366 w 7250366"/>
              <a:gd name="connsiteY1" fmla="*/ 0 h 3853999"/>
              <a:gd name="connsiteX2" fmla="*/ 7241324 w 7250366"/>
              <a:gd name="connsiteY2" fmla="*/ 179052 h 3853999"/>
              <a:gd name="connsiteX3" fmla="*/ 3168976 w 7250366"/>
              <a:gd name="connsiteY3" fmla="*/ 3853999 h 3853999"/>
              <a:gd name="connsiteX4" fmla="*/ 155478 w 7250366"/>
              <a:gd name="connsiteY4" fmla="*/ 2531006 h 3853999"/>
              <a:gd name="connsiteX5" fmla="*/ 0 w 7250366"/>
              <a:gd name="connsiteY5" fmla="*/ 2346002 h 38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50366" h="3853999">
                <a:moveTo>
                  <a:pt x="0" y="0"/>
                </a:moveTo>
                <a:lnTo>
                  <a:pt x="7250366" y="0"/>
                </a:lnTo>
                <a:lnTo>
                  <a:pt x="7241324" y="179052"/>
                </a:lnTo>
                <a:cubicBezTo>
                  <a:pt x="7031697" y="2243215"/>
                  <a:pt x="5288446" y="3853999"/>
                  <a:pt x="3168976" y="3853999"/>
                </a:cubicBezTo>
                <a:cubicBezTo>
                  <a:pt x="1976774" y="3853999"/>
                  <a:pt x="903611" y="3344337"/>
                  <a:pt x="155478" y="2531006"/>
                </a:cubicBezTo>
                <a:lnTo>
                  <a:pt x="0" y="234600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0" b="0" i="0" dirty="0">
              <a:latin typeface="Montserrat" pitchFamily="2" charset="77"/>
            </a:endParaRPr>
          </a:p>
        </p:txBody>
      </p:sp>
      <p:sp>
        <p:nvSpPr>
          <p:cNvPr id="2" name="Title 1">
            <a:extLst>
              <a:ext uri="{FF2B5EF4-FFF2-40B4-BE49-F238E27FC236}">
                <a16:creationId xmlns:a16="http://schemas.microsoft.com/office/drawing/2014/main" id="{35E55C32-7A8B-885A-7B24-D77A683AA2B7}"/>
              </a:ext>
            </a:extLst>
          </p:cNvPr>
          <p:cNvSpPr>
            <a:spLocks noGrp="1"/>
          </p:cNvSpPr>
          <p:nvPr>
            <p:ph type="title"/>
          </p:nvPr>
        </p:nvSpPr>
        <p:spPr>
          <a:xfrm>
            <a:off x="6781800" y="2039788"/>
            <a:ext cx="3695700" cy="1039588"/>
          </a:xfrm>
        </p:spPr>
        <p:txBody>
          <a:bodyPr/>
          <a:lstStyle>
            <a:lvl1pPr>
              <a:lnSpc>
                <a:spcPct val="100000"/>
              </a:lnSpc>
              <a:defRPr sz="3200" b="0" i="0">
                <a:solidFill>
                  <a:schemeClr val="tx2"/>
                </a:solidFill>
                <a:latin typeface="Montserrat" pitchFamily="2" charset="77"/>
              </a:defRPr>
            </a:lvl1pPr>
          </a:lstStyle>
          <a:p>
            <a:r>
              <a:rPr lang="en-US" dirty="0"/>
              <a:t>Click to edit Master title style</a:t>
            </a:r>
          </a:p>
        </p:txBody>
      </p:sp>
      <p:sp>
        <p:nvSpPr>
          <p:cNvPr id="5" name="Content Placeholder 2">
            <a:extLst>
              <a:ext uri="{FF2B5EF4-FFF2-40B4-BE49-F238E27FC236}">
                <a16:creationId xmlns:a16="http://schemas.microsoft.com/office/drawing/2014/main" id="{B657E8CE-B29D-0FB2-6A40-97BFBD6F7616}"/>
              </a:ext>
            </a:extLst>
          </p:cNvPr>
          <p:cNvSpPr>
            <a:spLocks noGrp="1"/>
          </p:cNvSpPr>
          <p:nvPr>
            <p:ph sz="quarter" idx="11"/>
          </p:nvPr>
        </p:nvSpPr>
        <p:spPr>
          <a:xfrm>
            <a:off x="6781801" y="3274999"/>
            <a:ext cx="3695700" cy="2604727"/>
          </a:xfrm>
          <a:prstGeom prst="rect">
            <a:avLst/>
          </a:prstGeom>
        </p:spPr>
        <p:txBody>
          <a:bodyPr/>
          <a:lstStyle>
            <a:lvl1pPr marL="0" indent="0">
              <a:buNone/>
              <a:defRPr sz="1800">
                <a:solidFill>
                  <a:schemeClr val="bg2">
                    <a:lumMod val="75000"/>
                  </a:schemeClr>
                </a:solidFill>
                <a:latin typeface="Montserrat" pitchFamily="2" charset="77"/>
              </a:defRPr>
            </a:lvl1pPr>
            <a:lvl2pPr>
              <a:defRPr sz="1600">
                <a:solidFill>
                  <a:schemeClr val="bg2">
                    <a:lumMod val="75000"/>
                  </a:schemeClr>
                </a:solidFill>
                <a:latin typeface="Montserrat" pitchFamily="2" charset="77"/>
              </a:defRPr>
            </a:lvl2pPr>
            <a:lvl3pPr>
              <a:defRPr sz="1400">
                <a:solidFill>
                  <a:schemeClr val="bg2">
                    <a:lumMod val="75000"/>
                  </a:schemeClr>
                </a:solidFill>
                <a:latin typeface="Montserrat" pitchFamily="2" charset="77"/>
              </a:defRPr>
            </a:lvl3pPr>
            <a:lvl4pPr>
              <a:defRPr sz="1200">
                <a:solidFill>
                  <a:schemeClr val="bg2">
                    <a:lumMod val="75000"/>
                  </a:schemeClr>
                </a:solidFill>
                <a:latin typeface="Montserrat" pitchFamily="2" charset="77"/>
              </a:defRPr>
            </a:lvl4pPr>
            <a:lvl5pPr>
              <a:defRPr sz="1200">
                <a:solidFill>
                  <a:schemeClr val="bg2">
                    <a:lumMod val="75000"/>
                  </a:schemeClr>
                </a:solidFill>
                <a:latin typeface="Montserrat" pitchFamily="2" charset="77"/>
              </a:defRPr>
            </a:lvl5pPr>
          </a:lstStyle>
          <a:p>
            <a:pPr lvl="0"/>
            <a:r>
              <a:rPr lang="en-GB" dirty="0"/>
              <a:t>Click to edit Master text styles</a:t>
            </a:r>
          </a:p>
        </p:txBody>
      </p:sp>
      <p:grpSp>
        <p:nvGrpSpPr>
          <p:cNvPr id="11" name="Group 10">
            <a:extLst>
              <a:ext uri="{FF2B5EF4-FFF2-40B4-BE49-F238E27FC236}">
                <a16:creationId xmlns:a16="http://schemas.microsoft.com/office/drawing/2014/main" id="{409360E1-923C-2F24-1FFB-02A0680237A5}"/>
              </a:ext>
            </a:extLst>
          </p:cNvPr>
          <p:cNvGrpSpPr/>
          <p:nvPr userDrawn="1"/>
        </p:nvGrpSpPr>
        <p:grpSpPr>
          <a:xfrm>
            <a:off x="0" y="0"/>
            <a:ext cx="12196800" cy="6858000"/>
            <a:chOff x="0" y="0"/>
            <a:chExt cx="12196800" cy="6858000"/>
          </a:xfrm>
        </p:grpSpPr>
        <p:sp>
          <p:nvSpPr>
            <p:cNvPr id="13" name="Rectangle 12">
              <a:extLst>
                <a:ext uri="{FF2B5EF4-FFF2-40B4-BE49-F238E27FC236}">
                  <a16:creationId xmlns:a16="http://schemas.microsoft.com/office/drawing/2014/main" id="{08E36724-E827-52EC-5C12-6BEEA698AABB}"/>
                </a:ext>
              </a:extLst>
            </p:cNvPr>
            <p:cNvSpPr/>
            <p:nvPr userDrawn="1"/>
          </p:nvSpPr>
          <p:spPr>
            <a:xfrm>
              <a:off x="0" y="6354375"/>
              <a:ext cx="12192000" cy="5036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0" i="0" dirty="0">
                <a:latin typeface="Montserrat" pitchFamily="2" charset="77"/>
              </a:endParaRPr>
            </a:p>
          </p:txBody>
        </p:sp>
        <p:sp>
          <p:nvSpPr>
            <p:cNvPr id="15" name="Frame 14">
              <a:extLst>
                <a:ext uri="{FF2B5EF4-FFF2-40B4-BE49-F238E27FC236}">
                  <a16:creationId xmlns:a16="http://schemas.microsoft.com/office/drawing/2014/main" id="{FA9677CE-2ED9-38CB-5A76-2A58A3A6A9E6}"/>
                </a:ext>
              </a:extLst>
            </p:cNvPr>
            <p:cNvSpPr/>
            <p:nvPr userDrawn="1"/>
          </p:nvSpPr>
          <p:spPr>
            <a:xfrm>
              <a:off x="0" y="0"/>
              <a:ext cx="12196800" cy="6858000"/>
            </a:xfrm>
            <a:prstGeom prst="frame">
              <a:avLst>
                <a:gd name="adj1" fmla="val 132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0" i="0" dirty="0">
                <a:solidFill>
                  <a:schemeClr val="tx1"/>
                </a:solidFill>
                <a:latin typeface="Montserrat" pitchFamily="2" charset="77"/>
              </a:endParaRPr>
            </a:p>
          </p:txBody>
        </p:sp>
      </p:grpSp>
      <p:sp>
        <p:nvSpPr>
          <p:cNvPr id="6" name="Picture Placeholder 5">
            <a:extLst>
              <a:ext uri="{FF2B5EF4-FFF2-40B4-BE49-F238E27FC236}">
                <a16:creationId xmlns:a16="http://schemas.microsoft.com/office/drawing/2014/main" id="{10D281EC-C850-10A8-7554-49E199947027}"/>
              </a:ext>
            </a:extLst>
          </p:cNvPr>
          <p:cNvSpPr>
            <a:spLocks noGrp="1"/>
          </p:cNvSpPr>
          <p:nvPr>
            <p:ph type="pic" sz="quarter" idx="12"/>
          </p:nvPr>
        </p:nvSpPr>
        <p:spPr>
          <a:xfrm>
            <a:off x="1600200" y="93663"/>
            <a:ext cx="3657600" cy="6261100"/>
          </a:xfrm>
          <a:prstGeom prst="rect">
            <a:avLst/>
          </a:prstGeom>
        </p:spPr>
        <p:txBody>
          <a:bodyPr/>
          <a:lstStyle>
            <a:lvl1pPr>
              <a:defRPr b="0" i="0">
                <a:latin typeface="Montserrat" pitchFamily="2" charset="77"/>
              </a:defRPr>
            </a:lvl1pPr>
          </a:lstStyle>
          <a:p>
            <a:endParaRPr lang="en-IE" dirty="0"/>
          </a:p>
        </p:txBody>
      </p:sp>
      <p:pic>
        <p:nvPicPr>
          <p:cNvPr id="7" name="Picture 6">
            <a:extLst>
              <a:ext uri="{FF2B5EF4-FFF2-40B4-BE49-F238E27FC236}">
                <a16:creationId xmlns:a16="http://schemas.microsoft.com/office/drawing/2014/main" id="{ED0449C1-E83E-D74B-AEE3-32A54D3D1827}"/>
              </a:ext>
            </a:extLst>
          </p:cNvPr>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63035" y="6539959"/>
            <a:ext cx="691077" cy="216426"/>
          </a:xfrm>
          <a:prstGeom prst="rect">
            <a:avLst/>
          </a:prstGeom>
        </p:spPr>
      </p:pic>
    </p:spTree>
    <p:extLst>
      <p:ext uri="{BB962C8B-B14F-4D97-AF65-F5344CB8AC3E}">
        <p14:creationId xmlns:p14="http://schemas.microsoft.com/office/powerpoint/2010/main" val="32122984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25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6" presetClass="emph" presetSubtype="0" accel="50000" decel="50000" autoRev="1" fill="hold" grpId="1" nodeType="withEffect">
                                  <p:stCondLst>
                                    <p:cond delay="250"/>
                                  </p:stCondLst>
                                  <p:childTnLst>
                                    <p:animScale>
                                      <p:cBhvr>
                                        <p:cTn id="9" dur="50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31DBC580-6AD1-488A-A415-2B89C1C05850}"/>
              </a:ext>
            </a:extLst>
          </p:cNvPr>
          <p:cNvSpPr>
            <a:spLocks noGrp="1"/>
          </p:cNvSpPr>
          <p:nvPr>
            <p:ph type="pic" sz="quarter" idx="10" hasCustomPrompt="1"/>
          </p:nvPr>
        </p:nvSpPr>
        <p:spPr>
          <a:xfrm>
            <a:off x="7767638" y="1895474"/>
            <a:ext cx="3475038" cy="3987801"/>
          </a:xfrm>
          <a:prstGeom prst="rect">
            <a:avLst/>
          </a:prstGeom>
          <a:solidFill>
            <a:schemeClr val="bg1">
              <a:lumMod val="95000"/>
            </a:schemeClr>
          </a:solidFill>
        </p:spPr>
        <p:txBody>
          <a:bodyPr/>
          <a:lstStyle>
            <a:lvl1pPr marL="0" indent="0">
              <a:buNone/>
              <a:defRPr sz="1800" b="0" i="0">
                <a:solidFill>
                  <a:schemeClr val="bg1">
                    <a:lumMod val="50000"/>
                  </a:schemeClr>
                </a:solidFill>
                <a:latin typeface="Montserrat" pitchFamily="2" charset="77"/>
                <a:ea typeface="Open Sans" panose="020B0606030504020204" pitchFamily="34" charset="0"/>
                <a:cs typeface="Open Sans" panose="020B0606030504020204" pitchFamily="34" charset="0"/>
              </a:defRPr>
            </a:lvl1pPr>
          </a:lstStyle>
          <a:p>
            <a:r>
              <a:rPr lang="en-ID" dirty="0"/>
              <a:t>Image Placeholder</a:t>
            </a:r>
          </a:p>
        </p:txBody>
      </p:sp>
      <p:grpSp>
        <p:nvGrpSpPr>
          <p:cNvPr id="2" name="Group 1">
            <a:extLst>
              <a:ext uri="{FF2B5EF4-FFF2-40B4-BE49-F238E27FC236}">
                <a16:creationId xmlns:a16="http://schemas.microsoft.com/office/drawing/2014/main" id="{55033BB2-ACBB-CC17-E51D-B02866A35DEB}"/>
              </a:ext>
            </a:extLst>
          </p:cNvPr>
          <p:cNvGrpSpPr/>
          <p:nvPr userDrawn="1"/>
        </p:nvGrpSpPr>
        <p:grpSpPr>
          <a:xfrm>
            <a:off x="0" y="0"/>
            <a:ext cx="12196800" cy="6858000"/>
            <a:chOff x="0" y="0"/>
            <a:chExt cx="12196800" cy="6858000"/>
          </a:xfrm>
        </p:grpSpPr>
        <p:sp>
          <p:nvSpPr>
            <p:cNvPr id="3" name="Rectangle 2">
              <a:extLst>
                <a:ext uri="{FF2B5EF4-FFF2-40B4-BE49-F238E27FC236}">
                  <a16:creationId xmlns:a16="http://schemas.microsoft.com/office/drawing/2014/main" id="{43C4D6C1-8DAB-63ED-18ED-DEB43E40E83A}"/>
                </a:ext>
              </a:extLst>
            </p:cNvPr>
            <p:cNvSpPr/>
            <p:nvPr userDrawn="1"/>
          </p:nvSpPr>
          <p:spPr>
            <a:xfrm>
              <a:off x="0" y="6354375"/>
              <a:ext cx="12192000" cy="5036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0" i="0" dirty="0">
                <a:latin typeface="Montserrat" pitchFamily="2" charset="77"/>
              </a:endParaRPr>
            </a:p>
          </p:txBody>
        </p:sp>
        <p:sp>
          <p:nvSpPr>
            <p:cNvPr id="5" name="Frame 4">
              <a:extLst>
                <a:ext uri="{FF2B5EF4-FFF2-40B4-BE49-F238E27FC236}">
                  <a16:creationId xmlns:a16="http://schemas.microsoft.com/office/drawing/2014/main" id="{826CE564-B3C6-CF5C-C3AE-D9E6CC0C555C}"/>
                </a:ext>
              </a:extLst>
            </p:cNvPr>
            <p:cNvSpPr/>
            <p:nvPr userDrawn="1"/>
          </p:nvSpPr>
          <p:spPr>
            <a:xfrm>
              <a:off x="0" y="0"/>
              <a:ext cx="12196800" cy="6858000"/>
            </a:xfrm>
            <a:prstGeom prst="frame">
              <a:avLst>
                <a:gd name="adj1" fmla="val 132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0" i="0" dirty="0">
                <a:solidFill>
                  <a:schemeClr val="tx1"/>
                </a:solidFill>
                <a:latin typeface="Montserrat" pitchFamily="2" charset="77"/>
              </a:endParaRPr>
            </a:p>
          </p:txBody>
        </p:sp>
      </p:grpSp>
      <p:pic>
        <p:nvPicPr>
          <p:cNvPr id="7" name="Picture 6">
            <a:extLst>
              <a:ext uri="{FF2B5EF4-FFF2-40B4-BE49-F238E27FC236}">
                <a16:creationId xmlns:a16="http://schemas.microsoft.com/office/drawing/2014/main" id="{BF7F0F2A-C3F6-1CAC-77E4-1F6A23DDF5AE}"/>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63035" y="6539959"/>
            <a:ext cx="691077" cy="216426"/>
          </a:xfrm>
          <a:prstGeom prst="rect">
            <a:avLst/>
          </a:prstGeom>
        </p:spPr>
      </p:pic>
    </p:spTree>
    <p:extLst>
      <p:ext uri="{BB962C8B-B14F-4D97-AF65-F5344CB8AC3E}">
        <p14:creationId xmlns:p14="http://schemas.microsoft.com/office/powerpoint/2010/main" val="2499095321"/>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E845E0E5-976C-44F5-98CD-2AC808B24910}"/>
              </a:ext>
            </a:extLst>
          </p:cNvPr>
          <p:cNvSpPr>
            <a:spLocks noGrp="1"/>
          </p:cNvSpPr>
          <p:nvPr>
            <p:ph type="pic" sz="quarter" idx="10" hasCustomPrompt="1"/>
          </p:nvPr>
        </p:nvSpPr>
        <p:spPr>
          <a:xfrm>
            <a:off x="8495086" y="96644"/>
            <a:ext cx="3589337" cy="6257730"/>
          </a:xfrm>
          <a:prstGeom prst="rect">
            <a:avLst/>
          </a:prstGeom>
          <a:solidFill>
            <a:schemeClr val="bg1">
              <a:lumMod val="95000"/>
            </a:schemeClr>
          </a:solidFill>
        </p:spPr>
        <p:txBody>
          <a:bodyPr/>
          <a:lstStyle>
            <a:lvl1pPr marL="0" indent="0">
              <a:buNone/>
              <a:defRPr sz="1800" b="0" i="0">
                <a:solidFill>
                  <a:schemeClr val="bg1">
                    <a:lumMod val="50000"/>
                  </a:schemeClr>
                </a:solidFill>
                <a:latin typeface="Montserrat" pitchFamily="2" charset="77"/>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620528911"/>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EEA92B9C-1A9C-4C61-9294-2BEB1D84C727}"/>
              </a:ext>
            </a:extLst>
          </p:cNvPr>
          <p:cNvSpPr>
            <a:spLocks noGrp="1"/>
          </p:cNvSpPr>
          <p:nvPr>
            <p:ph type="pic" sz="quarter" idx="10" hasCustomPrompt="1"/>
          </p:nvPr>
        </p:nvSpPr>
        <p:spPr>
          <a:xfrm>
            <a:off x="1087438" y="3878263"/>
            <a:ext cx="2959100" cy="1362075"/>
          </a:xfrm>
          <a:prstGeom prst="rect">
            <a:avLst/>
          </a:prstGeom>
          <a:solidFill>
            <a:schemeClr val="bg1">
              <a:lumMod val="95000"/>
            </a:schemeClr>
          </a:solidFill>
        </p:spPr>
        <p:txBody>
          <a:bodyPr/>
          <a:lstStyle>
            <a:lvl1pPr marL="0" indent="0">
              <a:buNone/>
              <a:defRPr sz="1800" b="0" i="0">
                <a:solidFill>
                  <a:schemeClr val="bg1">
                    <a:lumMod val="50000"/>
                  </a:schemeClr>
                </a:solidFill>
                <a:latin typeface="Montserrat" pitchFamily="2" charset="77"/>
                <a:ea typeface="Open Sans" panose="020B0606030504020204" pitchFamily="34" charset="0"/>
                <a:cs typeface="Open Sans" panose="020B0606030504020204" pitchFamily="34" charset="0"/>
              </a:defRPr>
            </a:lvl1pPr>
          </a:lstStyle>
          <a:p>
            <a:r>
              <a:rPr lang="en-ID" dirty="0"/>
              <a:t>Image Placeholder</a:t>
            </a:r>
          </a:p>
        </p:txBody>
      </p:sp>
      <p:sp>
        <p:nvSpPr>
          <p:cNvPr id="9" name="Picture Placeholder 2">
            <a:extLst>
              <a:ext uri="{FF2B5EF4-FFF2-40B4-BE49-F238E27FC236}">
                <a16:creationId xmlns:a16="http://schemas.microsoft.com/office/drawing/2014/main" id="{AC48A475-C48C-48EE-A3DA-4A3949A8E493}"/>
              </a:ext>
            </a:extLst>
          </p:cNvPr>
          <p:cNvSpPr>
            <a:spLocks noGrp="1"/>
          </p:cNvSpPr>
          <p:nvPr>
            <p:ph type="pic" sz="quarter" idx="11" hasCustomPrompt="1"/>
          </p:nvPr>
        </p:nvSpPr>
        <p:spPr>
          <a:xfrm>
            <a:off x="4616449" y="3868737"/>
            <a:ext cx="2959100" cy="1362075"/>
          </a:xfrm>
          <a:prstGeom prst="rect">
            <a:avLst/>
          </a:prstGeom>
          <a:solidFill>
            <a:schemeClr val="bg1">
              <a:lumMod val="95000"/>
            </a:schemeClr>
          </a:solidFill>
        </p:spPr>
        <p:txBody>
          <a:bodyPr/>
          <a:lstStyle>
            <a:lvl1pPr marL="0" indent="0">
              <a:buNone/>
              <a:defRPr sz="1800" b="0" i="0">
                <a:solidFill>
                  <a:schemeClr val="bg1">
                    <a:lumMod val="50000"/>
                  </a:schemeClr>
                </a:solidFill>
                <a:latin typeface="Montserrat" pitchFamily="2" charset="77"/>
                <a:ea typeface="Open Sans" panose="020B0606030504020204" pitchFamily="34" charset="0"/>
                <a:cs typeface="Open Sans" panose="020B0606030504020204" pitchFamily="34" charset="0"/>
              </a:defRPr>
            </a:lvl1pPr>
          </a:lstStyle>
          <a:p>
            <a:r>
              <a:rPr lang="en-ID" dirty="0"/>
              <a:t>Image Placeholder</a:t>
            </a:r>
          </a:p>
        </p:txBody>
      </p:sp>
      <p:sp>
        <p:nvSpPr>
          <p:cNvPr id="10" name="Picture Placeholder 2">
            <a:extLst>
              <a:ext uri="{FF2B5EF4-FFF2-40B4-BE49-F238E27FC236}">
                <a16:creationId xmlns:a16="http://schemas.microsoft.com/office/drawing/2014/main" id="{B5D080C0-B615-4219-9946-46FB4900DAD2}"/>
              </a:ext>
            </a:extLst>
          </p:cNvPr>
          <p:cNvSpPr>
            <a:spLocks noGrp="1"/>
          </p:cNvSpPr>
          <p:nvPr>
            <p:ph type="pic" sz="quarter" idx="12" hasCustomPrompt="1"/>
          </p:nvPr>
        </p:nvSpPr>
        <p:spPr>
          <a:xfrm>
            <a:off x="8145463" y="3878263"/>
            <a:ext cx="2959100" cy="1362075"/>
          </a:xfrm>
          <a:prstGeom prst="rect">
            <a:avLst/>
          </a:prstGeom>
          <a:solidFill>
            <a:schemeClr val="bg1">
              <a:lumMod val="95000"/>
            </a:schemeClr>
          </a:solidFill>
        </p:spPr>
        <p:txBody>
          <a:bodyPr/>
          <a:lstStyle>
            <a:lvl1pPr marL="0" indent="0">
              <a:buNone/>
              <a:defRPr sz="1800" b="0" i="0">
                <a:solidFill>
                  <a:schemeClr val="bg1">
                    <a:lumMod val="50000"/>
                  </a:schemeClr>
                </a:solidFill>
                <a:latin typeface="Montserrat" pitchFamily="2" charset="77"/>
                <a:ea typeface="Open Sans" panose="020B0606030504020204" pitchFamily="34" charset="0"/>
                <a:cs typeface="Open Sans" panose="020B0606030504020204" pitchFamily="34" charset="0"/>
              </a:defRPr>
            </a:lvl1pPr>
          </a:lstStyle>
          <a:p>
            <a:r>
              <a:rPr lang="en-ID" dirty="0"/>
              <a:t>Image Placeholder</a:t>
            </a:r>
          </a:p>
        </p:txBody>
      </p:sp>
      <p:grpSp>
        <p:nvGrpSpPr>
          <p:cNvPr id="2" name="Group 1">
            <a:extLst>
              <a:ext uri="{FF2B5EF4-FFF2-40B4-BE49-F238E27FC236}">
                <a16:creationId xmlns:a16="http://schemas.microsoft.com/office/drawing/2014/main" id="{523EE2E5-5EEA-D121-4B9B-0D432C853C75}"/>
              </a:ext>
            </a:extLst>
          </p:cNvPr>
          <p:cNvGrpSpPr/>
          <p:nvPr userDrawn="1"/>
        </p:nvGrpSpPr>
        <p:grpSpPr>
          <a:xfrm>
            <a:off x="0" y="0"/>
            <a:ext cx="12196800" cy="6858000"/>
            <a:chOff x="0" y="0"/>
            <a:chExt cx="12196800" cy="6858000"/>
          </a:xfrm>
        </p:grpSpPr>
        <p:sp>
          <p:nvSpPr>
            <p:cNvPr id="3" name="Rectangle 2">
              <a:extLst>
                <a:ext uri="{FF2B5EF4-FFF2-40B4-BE49-F238E27FC236}">
                  <a16:creationId xmlns:a16="http://schemas.microsoft.com/office/drawing/2014/main" id="{444C11FC-5AC7-38CA-1870-03D6407D901E}"/>
                </a:ext>
              </a:extLst>
            </p:cNvPr>
            <p:cNvSpPr/>
            <p:nvPr userDrawn="1"/>
          </p:nvSpPr>
          <p:spPr>
            <a:xfrm>
              <a:off x="0" y="6354375"/>
              <a:ext cx="12192000" cy="5036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0" i="0" dirty="0">
                <a:latin typeface="Montserrat" pitchFamily="2" charset="77"/>
              </a:endParaRPr>
            </a:p>
          </p:txBody>
        </p:sp>
        <p:sp>
          <p:nvSpPr>
            <p:cNvPr id="5" name="Frame 4">
              <a:extLst>
                <a:ext uri="{FF2B5EF4-FFF2-40B4-BE49-F238E27FC236}">
                  <a16:creationId xmlns:a16="http://schemas.microsoft.com/office/drawing/2014/main" id="{3B616FD4-0C83-853D-AF3E-0F4E7B0A44A5}"/>
                </a:ext>
              </a:extLst>
            </p:cNvPr>
            <p:cNvSpPr/>
            <p:nvPr userDrawn="1"/>
          </p:nvSpPr>
          <p:spPr>
            <a:xfrm>
              <a:off x="0" y="0"/>
              <a:ext cx="12196800" cy="6858000"/>
            </a:xfrm>
            <a:prstGeom prst="frame">
              <a:avLst>
                <a:gd name="adj1" fmla="val 132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0" i="0" dirty="0">
                <a:solidFill>
                  <a:schemeClr val="tx1"/>
                </a:solidFill>
                <a:latin typeface="Montserrat" pitchFamily="2" charset="77"/>
              </a:endParaRPr>
            </a:p>
          </p:txBody>
        </p:sp>
      </p:grpSp>
      <p:pic>
        <p:nvPicPr>
          <p:cNvPr id="6" name="Picture 5">
            <a:extLst>
              <a:ext uri="{FF2B5EF4-FFF2-40B4-BE49-F238E27FC236}">
                <a16:creationId xmlns:a16="http://schemas.microsoft.com/office/drawing/2014/main" id="{AFD3707C-D3E5-885D-9D54-ED097BB42755}"/>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63035" y="6539959"/>
            <a:ext cx="691077" cy="216426"/>
          </a:xfrm>
          <a:prstGeom prst="rect">
            <a:avLst/>
          </a:prstGeom>
        </p:spPr>
      </p:pic>
    </p:spTree>
    <p:extLst>
      <p:ext uri="{BB962C8B-B14F-4D97-AF65-F5344CB8AC3E}">
        <p14:creationId xmlns:p14="http://schemas.microsoft.com/office/powerpoint/2010/main" val="3347698827"/>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End Pag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31B21A-AA79-6E67-DAC4-5ADAD6263304}"/>
              </a:ext>
            </a:extLst>
          </p:cNvPr>
          <p:cNvSpPr/>
          <p:nvPr userDrawn="1"/>
        </p:nvSpPr>
        <p:spPr>
          <a:xfrm>
            <a:off x="73819" y="57150"/>
            <a:ext cx="12044363" cy="63293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0" i="0" dirty="0">
              <a:latin typeface="Montserrat" pitchFamily="2" charset="77"/>
            </a:endParaRPr>
          </a:p>
        </p:txBody>
      </p:sp>
    </p:spTree>
    <p:extLst>
      <p:ext uri="{BB962C8B-B14F-4D97-AF65-F5344CB8AC3E}">
        <p14:creationId xmlns:p14="http://schemas.microsoft.com/office/powerpoint/2010/main" val="4170386084"/>
      </p:ext>
    </p:extLst>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91CAD18-5F63-4479-AF63-A1C32EE96D14}"/>
              </a:ext>
            </a:extLst>
          </p:cNvPr>
          <p:cNvSpPr>
            <a:spLocks noGrp="1"/>
          </p:cNvSpPr>
          <p:nvPr>
            <p:ph type="pic" sz="quarter" idx="10" hasCustomPrompt="1"/>
          </p:nvPr>
        </p:nvSpPr>
        <p:spPr>
          <a:xfrm>
            <a:off x="5207131" y="2872898"/>
            <a:ext cx="6272443" cy="1751396"/>
          </a:xfrm>
          <a:prstGeom prst="rect">
            <a:avLst/>
          </a:prstGeom>
          <a:solidFill>
            <a:schemeClr val="bg1">
              <a:lumMod val="95000"/>
            </a:schemeClr>
          </a:solidFill>
        </p:spPr>
        <p:txBody>
          <a:bodyPr/>
          <a:lstStyle>
            <a:lvl1pPr marL="0" indent="0">
              <a:buNone/>
              <a:defRPr sz="1800" b="0" i="0">
                <a:solidFill>
                  <a:schemeClr val="bg1">
                    <a:lumMod val="50000"/>
                  </a:schemeClr>
                </a:solidFill>
                <a:latin typeface="Montserrat" pitchFamily="2" charset="77"/>
                <a:ea typeface="Open Sans" panose="020B0606030504020204" pitchFamily="34" charset="0"/>
                <a:cs typeface="Open Sans" panose="020B0606030504020204" pitchFamily="34" charset="0"/>
              </a:defRPr>
            </a:lvl1pPr>
          </a:lstStyle>
          <a:p>
            <a:r>
              <a:rPr lang="en-ID" dirty="0"/>
              <a:t>Image Placeholder</a:t>
            </a:r>
          </a:p>
        </p:txBody>
      </p:sp>
      <p:grpSp>
        <p:nvGrpSpPr>
          <p:cNvPr id="2" name="Group 1">
            <a:extLst>
              <a:ext uri="{FF2B5EF4-FFF2-40B4-BE49-F238E27FC236}">
                <a16:creationId xmlns:a16="http://schemas.microsoft.com/office/drawing/2014/main" id="{0D377FA5-96E7-89DF-0D0E-09D87D920969}"/>
              </a:ext>
            </a:extLst>
          </p:cNvPr>
          <p:cNvGrpSpPr/>
          <p:nvPr userDrawn="1"/>
        </p:nvGrpSpPr>
        <p:grpSpPr>
          <a:xfrm>
            <a:off x="0" y="0"/>
            <a:ext cx="12196800" cy="6858000"/>
            <a:chOff x="0" y="0"/>
            <a:chExt cx="12196800" cy="6858000"/>
          </a:xfrm>
        </p:grpSpPr>
        <p:sp>
          <p:nvSpPr>
            <p:cNvPr id="3" name="Rectangle 2">
              <a:extLst>
                <a:ext uri="{FF2B5EF4-FFF2-40B4-BE49-F238E27FC236}">
                  <a16:creationId xmlns:a16="http://schemas.microsoft.com/office/drawing/2014/main" id="{3247B745-94BD-9442-A738-A44A777FD52A}"/>
                </a:ext>
              </a:extLst>
            </p:cNvPr>
            <p:cNvSpPr/>
            <p:nvPr userDrawn="1"/>
          </p:nvSpPr>
          <p:spPr>
            <a:xfrm>
              <a:off x="0" y="6354375"/>
              <a:ext cx="12192000" cy="5036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0" i="0" dirty="0">
                <a:latin typeface="Montserrat" pitchFamily="2" charset="77"/>
              </a:endParaRPr>
            </a:p>
          </p:txBody>
        </p:sp>
        <p:sp>
          <p:nvSpPr>
            <p:cNvPr id="6" name="Frame 5">
              <a:extLst>
                <a:ext uri="{FF2B5EF4-FFF2-40B4-BE49-F238E27FC236}">
                  <a16:creationId xmlns:a16="http://schemas.microsoft.com/office/drawing/2014/main" id="{D919D302-57F4-8382-1237-0272E70B77F8}"/>
                </a:ext>
              </a:extLst>
            </p:cNvPr>
            <p:cNvSpPr/>
            <p:nvPr userDrawn="1"/>
          </p:nvSpPr>
          <p:spPr>
            <a:xfrm>
              <a:off x="0" y="0"/>
              <a:ext cx="12196800" cy="6858000"/>
            </a:xfrm>
            <a:prstGeom prst="frame">
              <a:avLst>
                <a:gd name="adj1" fmla="val 132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0" i="0" dirty="0">
                <a:solidFill>
                  <a:schemeClr val="tx1"/>
                </a:solidFill>
                <a:latin typeface="Montserrat" pitchFamily="2" charset="77"/>
              </a:endParaRPr>
            </a:p>
          </p:txBody>
        </p:sp>
      </p:grpSp>
      <p:pic>
        <p:nvPicPr>
          <p:cNvPr id="7" name="Picture 6">
            <a:extLst>
              <a:ext uri="{FF2B5EF4-FFF2-40B4-BE49-F238E27FC236}">
                <a16:creationId xmlns:a16="http://schemas.microsoft.com/office/drawing/2014/main" id="{76718E1D-66FC-022A-8F2D-ACA2AE71E13D}"/>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63035" y="6539959"/>
            <a:ext cx="691077" cy="216426"/>
          </a:xfrm>
          <a:prstGeom prst="rect">
            <a:avLst/>
          </a:prstGeom>
        </p:spPr>
      </p:pic>
    </p:spTree>
    <p:extLst>
      <p:ext uri="{BB962C8B-B14F-4D97-AF65-F5344CB8AC3E}">
        <p14:creationId xmlns:p14="http://schemas.microsoft.com/office/powerpoint/2010/main" val="3844247893"/>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665AC982-D54D-4141-A781-C2A34CEA4BDF}"/>
              </a:ext>
            </a:extLst>
          </p:cNvPr>
          <p:cNvSpPr>
            <a:spLocks noGrp="1"/>
          </p:cNvSpPr>
          <p:nvPr>
            <p:ph type="pic" sz="quarter" idx="10" hasCustomPrompt="1"/>
          </p:nvPr>
        </p:nvSpPr>
        <p:spPr>
          <a:xfrm>
            <a:off x="5397500" y="1128519"/>
            <a:ext cx="6794500" cy="4097337"/>
          </a:xfrm>
          <a:prstGeom prst="rect">
            <a:avLst/>
          </a:prstGeom>
          <a:solidFill>
            <a:schemeClr val="bg1">
              <a:lumMod val="95000"/>
            </a:schemeClr>
          </a:solidFill>
        </p:spPr>
        <p:txBody>
          <a:bodyPr/>
          <a:lstStyle>
            <a:lvl1pPr marL="0" indent="0">
              <a:buNone/>
              <a:defRPr sz="1800" b="0" i="0">
                <a:solidFill>
                  <a:schemeClr val="bg1">
                    <a:lumMod val="50000"/>
                  </a:schemeClr>
                </a:solidFill>
                <a:latin typeface="Montserrat" pitchFamily="2" charset="77"/>
                <a:ea typeface="Open Sans" panose="020B0606030504020204" pitchFamily="34" charset="0"/>
                <a:cs typeface="Open Sans" panose="020B0606030504020204" pitchFamily="34" charset="0"/>
              </a:defRPr>
            </a:lvl1pPr>
          </a:lstStyle>
          <a:p>
            <a:r>
              <a:rPr lang="en-ID" dirty="0"/>
              <a:t>Image Placeholder</a:t>
            </a:r>
          </a:p>
        </p:txBody>
      </p:sp>
      <p:grpSp>
        <p:nvGrpSpPr>
          <p:cNvPr id="2" name="Group 1">
            <a:extLst>
              <a:ext uri="{FF2B5EF4-FFF2-40B4-BE49-F238E27FC236}">
                <a16:creationId xmlns:a16="http://schemas.microsoft.com/office/drawing/2014/main" id="{B353FD54-1C2B-A6CD-89D3-8B3CD389E96F}"/>
              </a:ext>
            </a:extLst>
          </p:cNvPr>
          <p:cNvGrpSpPr/>
          <p:nvPr userDrawn="1"/>
        </p:nvGrpSpPr>
        <p:grpSpPr>
          <a:xfrm>
            <a:off x="0" y="0"/>
            <a:ext cx="12196800" cy="6858000"/>
            <a:chOff x="0" y="0"/>
            <a:chExt cx="12196800" cy="6858000"/>
          </a:xfrm>
        </p:grpSpPr>
        <p:sp>
          <p:nvSpPr>
            <p:cNvPr id="3" name="Rectangle 2">
              <a:extLst>
                <a:ext uri="{FF2B5EF4-FFF2-40B4-BE49-F238E27FC236}">
                  <a16:creationId xmlns:a16="http://schemas.microsoft.com/office/drawing/2014/main" id="{9AD26785-A830-06BB-5522-C402237CCEE7}"/>
                </a:ext>
              </a:extLst>
            </p:cNvPr>
            <p:cNvSpPr/>
            <p:nvPr userDrawn="1"/>
          </p:nvSpPr>
          <p:spPr>
            <a:xfrm>
              <a:off x="0" y="6354375"/>
              <a:ext cx="12192000" cy="5036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0" i="0" dirty="0">
                <a:latin typeface="Montserrat" pitchFamily="2" charset="77"/>
              </a:endParaRPr>
            </a:p>
          </p:txBody>
        </p:sp>
        <p:sp>
          <p:nvSpPr>
            <p:cNvPr id="6" name="Frame 5">
              <a:extLst>
                <a:ext uri="{FF2B5EF4-FFF2-40B4-BE49-F238E27FC236}">
                  <a16:creationId xmlns:a16="http://schemas.microsoft.com/office/drawing/2014/main" id="{F7531AF8-953A-30BC-7F25-F1CE5B20BB44}"/>
                </a:ext>
              </a:extLst>
            </p:cNvPr>
            <p:cNvSpPr/>
            <p:nvPr userDrawn="1"/>
          </p:nvSpPr>
          <p:spPr>
            <a:xfrm>
              <a:off x="0" y="0"/>
              <a:ext cx="12196800" cy="6858000"/>
            </a:xfrm>
            <a:prstGeom prst="frame">
              <a:avLst>
                <a:gd name="adj1" fmla="val 132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0" i="0" dirty="0">
                <a:solidFill>
                  <a:schemeClr val="tx1"/>
                </a:solidFill>
                <a:latin typeface="Montserrat" pitchFamily="2" charset="77"/>
              </a:endParaRPr>
            </a:p>
          </p:txBody>
        </p:sp>
      </p:grpSp>
      <p:pic>
        <p:nvPicPr>
          <p:cNvPr id="7" name="Picture 6">
            <a:extLst>
              <a:ext uri="{FF2B5EF4-FFF2-40B4-BE49-F238E27FC236}">
                <a16:creationId xmlns:a16="http://schemas.microsoft.com/office/drawing/2014/main" id="{61D4F348-B75F-A568-5BDB-28F13F098124}"/>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63035" y="6539959"/>
            <a:ext cx="691077" cy="216426"/>
          </a:xfrm>
          <a:prstGeom prst="rect">
            <a:avLst/>
          </a:prstGeom>
        </p:spPr>
      </p:pic>
    </p:spTree>
    <p:extLst>
      <p:ext uri="{BB962C8B-B14F-4D97-AF65-F5344CB8AC3E}">
        <p14:creationId xmlns:p14="http://schemas.microsoft.com/office/powerpoint/2010/main" val="520192469"/>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70DE01C5-ADFD-48B4-AB65-8A868505BD3D}"/>
              </a:ext>
            </a:extLst>
          </p:cNvPr>
          <p:cNvSpPr>
            <a:spLocks noGrp="1"/>
          </p:cNvSpPr>
          <p:nvPr>
            <p:ph type="pic" sz="quarter" idx="10" hasCustomPrompt="1"/>
          </p:nvPr>
        </p:nvSpPr>
        <p:spPr>
          <a:xfrm>
            <a:off x="5722060" y="867634"/>
            <a:ext cx="5600363" cy="2186799"/>
          </a:xfrm>
          <a:prstGeom prst="rect">
            <a:avLst/>
          </a:prstGeom>
          <a:solidFill>
            <a:schemeClr val="bg1">
              <a:lumMod val="95000"/>
            </a:schemeClr>
          </a:solidFill>
        </p:spPr>
        <p:txBody>
          <a:bodyPr/>
          <a:lstStyle>
            <a:lvl1pPr marL="0" indent="0">
              <a:buNone/>
              <a:defRPr sz="1800" b="0" i="0">
                <a:solidFill>
                  <a:schemeClr val="bg1">
                    <a:lumMod val="50000"/>
                  </a:schemeClr>
                </a:solidFill>
                <a:latin typeface="Montserrat" pitchFamily="2" charset="77"/>
                <a:ea typeface="Open Sans" panose="020B0606030504020204" pitchFamily="34" charset="0"/>
                <a:cs typeface="Open Sans" panose="020B0606030504020204" pitchFamily="34" charset="0"/>
              </a:defRPr>
            </a:lvl1pPr>
          </a:lstStyle>
          <a:p>
            <a:r>
              <a:rPr lang="en-ID" dirty="0"/>
              <a:t>Image Placeholder</a:t>
            </a:r>
          </a:p>
        </p:txBody>
      </p:sp>
      <p:sp>
        <p:nvSpPr>
          <p:cNvPr id="6" name="Picture Placeholder 2">
            <a:extLst>
              <a:ext uri="{FF2B5EF4-FFF2-40B4-BE49-F238E27FC236}">
                <a16:creationId xmlns:a16="http://schemas.microsoft.com/office/drawing/2014/main" id="{E601AD1D-EEA7-417F-963A-84D92A4A403F}"/>
              </a:ext>
            </a:extLst>
          </p:cNvPr>
          <p:cNvSpPr>
            <a:spLocks noGrp="1"/>
          </p:cNvSpPr>
          <p:nvPr>
            <p:ph type="pic" sz="quarter" idx="11" hasCustomPrompt="1"/>
          </p:nvPr>
        </p:nvSpPr>
        <p:spPr>
          <a:xfrm>
            <a:off x="5722059" y="3299943"/>
            <a:ext cx="5600363" cy="2186799"/>
          </a:xfrm>
          <a:prstGeom prst="rect">
            <a:avLst/>
          </a:prstGeom>
          <a:solidFill>
            <a:schemeClr val="bg1">
              <a:lumMod val="95000"/>
            </a:schemeClr>
          </a:solidFill>
        </p:spPr>
        <p:txBody>
          <a:bodyPr/>
          <a:lstStyle>
            <a:lvl1pPr marL="0" indent="0">
              <a:buNone/>
              <a:defRPr sz="1800" b="0" i="0">
                <a:solidFill>
                  <a:schemeClr val="bg1">
                    <a:lumMod val="50000"/>
                  </a:schemeClr>
                </a:solidFill>
                <a:latin typeface="Montserrat" pitchFamily="2" charset="77"/>
                <a:ea typeface="Open Sans" panose="020B0606030504020204" pitchFamily="34" charset="0"/>
                <a:cs typeface="Open Sans" panose="020B0606030504020204" pitchFamily="34" charset="0"/>
              </a:defRPr>
            </a:lvl1pPr>
          </a:lstStyle>
          <a:p>
            <a:r>
              <a:rPr lang="en-ID" dirty="0"/>
              <a:t>Image Placeholder</a:t>
            </a:r>
          </a:p>
        </p:txBody>
      </p:sp>
      <p:grpSp>
        <p:nvGrpSpPr>
          <p:cNvPr id="2" name="Group 1">
            <a:extLst>
              <a:ext uri="{FF2B5EF4-FFF2-40B4-BE49-F238E27FC236}">
                <a16:creationId xmlns:a16="http://schemas.microsoft.com/office/drawing/2014/main" id="{E2FD2721-2706-F5D6-D06A-EC18134E004B}"/>
              </a:ext>
            </a:extLst>
          </p:cNvPr>
          <p:cNvGrpSpPr/>
          <p:nvPr userDrawn="1"/>
        </p:nvGrpSpPr>
        <p:grpSpPr>
          <a:xfrm>
            <a:off x="0" y="0"/>
            <a:ext cx="12196800" cy="6858000"/>
            <a:chOff x="0" y="0"/>
            <a:chExt cx="12196800" cy="6858000"/>
          </a:xfrm>
        </p:grpSpPr>
        <p:sp>
          <p:nvSpPr>
            <p:cNvPr id="3" name="Rectangle 2">
              <a:extLst>
                <a:ext uri="{FF2B5EF4-FFF2-40B4-BE49-F238E27FC236}">
                  <a16:creationId xmlns:a16="http://schemas.microsoft.com/office/drawing/2014/main" id="{DE755D8D-0968-E1BD-1298-0BF7566611B6}"/>
                </a:ext>
              </a:extLst>
            </p:cNvPr>
            <p:cNvSpPr/>
            <p:nvPr userDrawn="1"/>
          </p:nvSpPr>
          <p:spPr>
            <a:xfrm>
              <a:off x="0" y="6354375"/>
              <a:ext cx="12192000" cy="5036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0" i="0" dirty="0">
                <a:latin typeface="Montserrat" pitchFamily="2" charset="77"/>
              </a:endParaRPr>
            </a:p>
          </p:txBody>
        </p:sp>
        <p:sp>
          <p:nvSpPr>
            <p:cNvPr id="7" name="Frame 6">
              <a:extLst>
                <a:ext uri="{FF2B5EF4-FFF2-40B4-BE49-F238E27FC236}">
                  <a16:creationId xmlns:a16="http://schemas.microsoft.com/office/drawing/2014/main" id="{C37CCA2C-8202-3990-3159-5B2ECEE422A4}"/>
                </a:ext>
              </a:extLst>
            </p:cNvPr>
            <p:cNvSpPr/>
            <p:nvPr userDrawn="1"/>
          </p:nvSpPr>
          <p:spPr>
            <a:xfrm>
              <a:off x="0" y="0"/>
              <a:ext cx="12196800" cy="6858000"/>
            </a:xfrm>
            <a:prstGeom prst="frame">
              <a:avLst>
                <a:gd name="adj1" fmla="val 132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0" i="0" dirty="0">
                <a:solidFill>
                  <a:schemeClr val="tx1"/>
                </a:solidFill>
                <a:latin typeface="Montserrat" pitchFamily="2" charset="77"/>
              </a:endParaRPr>
            </a:p>
          </p:txBody>
        </p:sp>
      </p:grpSp>
      <p:pic>
        <p:nvPicPr>
          <p:cNvPr id="8" name="Picture 7">
            <a:extLst>
              <a:ext uri="{FF2B5EF4-FFF2-40B4-BE49-F238E27FC236}">
                <a16:creationId xmlns:a16="http://schemas.microsoft.com/office/drawing/2014/main" id="{F673FBB1-3177-B6C2-D8E4-3D2161131423}"/>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63035" y="6539959"/>
            <a:ext cx="691077" cy="216426"/>
          </a:xfrm>
          <a:prstGeom prst="rect">
            <a:avLst/>
          </a:prstGeom>
        </p:spPr>
      </p:pic>
    </p:spTree>
    <p:extLst>
      <p:ext uri="{BB962C8B-B14F-4D97-AF65-F5344CB8AC3E}">
        <p14:creationId xmlns:p14="http://schemas.microsoft.com/office/powerpoint/2010/main" val="2708792058"/>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99828E37-393B-4A83-9DF9-C33835F1F65A}"/>
              </a:ext>
            </a:extLst>
          </p:cNvPr>
          <p:cNvSpPr>
            <a:spLocks noGrp="1"/>
          </p:cNvSpPr>
          <p:nvPr>
            <p:ph type="pic" sz="quarter" idx="10" hasCustomPrompt="1"/>
          </p:nvPr>
        </p:nvSpPr>
        <p:spPr>
          <a:xfrm>
            <a:off x="5451475" y="1224563"/>
            <a:ext cx="6740525" cy="3905250"/>
          </a:xfrm>
          <a:prstGeom prst="rect">
            <a:avLst/>
          </a:prstGeom>
          <a:solidFill>
            <a:schemeClr val="bg1">
              <a:lumMod val="95000"/>
            </a:schemeClr>
          </a:solidFill>
        </p:spPr>
        <p:txBody>
          <a:bodyPr/>
          <a:lstStyle>
            <a:lvl1pPr marL="0" indent="0">
              <a:buNone/>
              <a:defRPr sz="1800" b="0" i="0">
                <a:solidFill>
                  <a:schemeClr val="bg1">
                    <a:lumMod val="50000"/>
                  </a:schemeClr>
                </a:solidFill>
                <a:latin typeface="Montserrat" pitchFamily="2" charset="77"/>
                <a:ea typeface="Open Sans" panose="020B0606030504020204" pitchFamily="34" charset="0"/>
                <a:cs typeface="Open Sans" panose="020B0606030504020204" pitchFamily="34" charset="0"/>
              </a:defRPr>
            </a:lvl1pPr>
          </a:lstStyle>
          <a:p>
            <a:r>
              <a:rPr lang="en-ID" dirty="0"/>
              <a:t>Image Placeholder</a:t>
            </a:r>
          </a:p>
        </p:txBody>
      </p:sp>
      <p:grpSp>
        <p:nvGrpSpPr>
          <p:cNvPr id="2" name="Group 1">
            <a:extLst>
              <a:ext uri="{FF2B5EF4-FFF2-40B4-BE49-F238E27FC236}">
                <a16:creationId xmlns:a16="http://schemas.microsoft.com/office/drawing/2014/main" id="{97E0B1F4-AF24-8DF5-2AE7-2C20623880BC}"/>
              </a:ext>
            </a:extLst>
          </p:cNvPr>
          <p:cNvGrpSpPr/>
          <p:nvPr userDrawn="1"/>
        </p:nvGrpSpPr>
        <p:grpSpPr>
          <a:xfrm>
            <a:off x="0" y="0"/>
            <a:ext cx="12196800" cy="6858000"/>
            <a:chOff x="0" y="0"/>
            <a:chExt cx="12196800" cy="6858000"/>
          </a:xfrm>
        </p:grpSpPr>
        <p:sp>
          <p:nvSpPr>
            <p:cNvPr id="3" name="Rectangle 2">
              <a:extLst>
                <a:ext uri="{FF2B5EF4-FFF2-40B4-BE49-F238E27FC236}">
                  <a16:creationId xmlns:a16="http://schemas.microsoft.com/office/drawing/2014/main" id="{AC4D7C39-44BA-E178-CACA-EAB8F4BB23A4}"/>
                </a:ext>
              </a:extLst>
            </p:cNvPr>
            <p:cNvSpPr/>
            <p:nvPr userDrawn="1"/>
          </p:nvSpPr>
          <p:spPr>
            <a:xfrm>
              <a:off x="0" y="6354375"/>
              <a:ext cx="12192000" cy="5036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0" i="0" dirty="0">
                <a:latin typeface="Montserrat" pitchFamily="2" charset="77"/>
              </a:endParaRPr>
            </a:p>
          </p:txBody>
        </p:sp>
        <p:sp>
          <p:nvSpPr>
            <p:cNvPr id="6" name="Frame 5">
              <a:extLst>
                <a:ext uri="{FF2B5EF4-FFF2-40B4-BE49-F238E27FC236}">
                  <a16:creationId xmlns:a16="http://schemas.microsoft.com/office/drawing/2014/main" id="{7820F8E0-5B50-624E-E349-B78F20F51948}"/>
                </a:ext>
              </a:extLst>
            </p:cNvPr>
            <p:cNvSpPr/>
            <p:nvPr userDrawn="1"/>
          </p:nvSpPr>
          <p:spPr>
            <a:xfrm>
              <a:off x="0" y="0"/>
              <a:ext cx="12196800" cy="6858000"/>
            </a:xfrm>
            <a:prstGeom prst="frame">
              <a:avLst>
                <a:gd name="adj1" fmla="val 132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0" i="0" dirty="0">
                <a:solidFill>
                  <a:schemeClr val="tx1"/>
                </a:solidFill>
                <a:latin typeface="Montserrat" pitchFamily="2" charset="77"/>
              </a:endParaRPr>
            </a:p>
          </p:txBody>
        </p:sp>
      </p:grpSp>
      <p:pic>
        <p:nvPicPr>
          <p:cNvPr id="7" name="Picture 6">
            <a:extLst>
              <a:ext uri="{FF2B5EF4-FFF2-40B4-BE49-F238E27FC236}">
                <a16:creationId xmlns:a16="http://schemas.microsoft.com/office/drawing/2014/main" id="{BBFBAB9C-4BB7-0F41-C60E-D4790109F3CC}"/>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63035" y="6539959"/>
            <a:ext cx="691077" cy="216426"/>
          </a:xfrm>
          <a:prstGeom prst="rect">
            <a:avLst/>
          </a:prstGeom>
        </p:spPr>
      </p:pic>
    </p:spTree>
    <p:extLst>
      <p:ext uri="{BB962C8B-B14F-4D97-AF65-F5344CB8AC3E}">
        <p14:creationId xmlns:p14="http://schemas.microsoft.com/office/powerpoint/2010/main" val="1774232040"/>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21FACDEF-6AD3-42C1-89C5-EC6DAE624D5E}"/>
              </a:ext>
            </a:extLst>
          </p:cNvPr>
          <p:cNvSpPr>
            <a:spLocks noGrp="1"/>
          </p:cNvSpPr>
          <p:nvPr>
            <p:ph type="pic" sz="quarter" idx="10" hasCustomPrompt="1"/>
          </p:nvPr>
        </p:nvSpPr>
        <p:spPr>
          <a:xfrm>
            <a:off x="5521326" y="1525394"/>
            <a:ext cx="5221288" cy="3303587"/>
          </a:xfrm>
          <a:prstGeom prst="rect">
            <a:avLst/>
          </a:prstGeom>
          <a:solidFill>
            <a:schemeClr val="bg1">
              <a:lumMod val="95000"/>
            </a:schemeClr>
          </a:solidFill>
        </p:spPr>
        <p:txBody>
          <a:bodyPr/>
          <a:lstStyle>
            <a:lvl1pPr marL="0" indent="0">
              <a:buNone/>
              <a:defRPr sz="1800" b="0" i="0">
                <a:solidFill>
                  <a:schemeClr val="bg1">
                    <a:lumMod val="50000"/>
                  </a:schemeClr>
                </a:solidFill>
                <a:latin typeface="Montserrat" pitchFamily="2" charset="77"/>
                <a:ea typeface="Open Sans" panose="020B0606030504020204" pitchFamily="34" charset="0"/>
                <a:cs typeface="Open Sans" panose="020B0606030504020204" pitchFamily="34" charset="0"/>
              </a:defRPr>
            </a:lvl1pPr>
          </a:lstStyle>
          <a:p>
            <a:r>
              <a:rPr lang="en-ID" dirty="0"/>
              <a:t>Image Placeholder</a:t>
            </a:r>
          </a:p>
        </p:txBody>
      </p:sp>
      <p:grpSp>
        <p:nvGrpSpPr>
          <p:cNvPr id="2" name="Group 1">
            <a:extLst>
              <a:ext uri="{FF2B5EF4-FFF2-40B4-BE49-F238E27FC236}">
                <a16:creationId xmlns:a16="http://schemas.microsoft.com/office/drawing/2014/main" id="{FA37C050-9A0B-48C9-6FB4-4565FEAEC8C6}"/>
              </a:ext>
            </a:extLst>
          </p:cNvPr>
          <p:cNvGrpSpPr/>
          <p:nvPr userDrawn="1"/>
        </p:nvGrpSpPr>
        <p:grpSpPr>
          <a:xfrm>
            <a:off x="0" y="0"/>
            <a:ext cx="12196800" cy="6858000"/>
            <a:chOff x="0" y="0"/>
            <a:chExt cx="12196800" cy="6858000"/>
          </a:xfrm>
        </p:grpSpPr>
        <p:sp>
          <p:nvSpPr>
            <p:cNvPr id="3" name="Rectangle 2">
              <a:extLst>
                <a:ext uri="{FF2B5EF4-FFF2-40B4-BE49-F238E27FC236}">
                  <a16:creationId xmlns:a16="http://schemas.microsoft.com/office/drawing/2014/main" id="{F4417695-45F2-4504-4881-A685022A0789}"/>
                </a:ext>
              </a:extLst>
            </p:cNvPr>
            <p:cNvSpPr/>
            <p:nvPr userDrawn="1"/>
          </p:nvSpPr>
          <p:spPr>
            <a:xfrm>
              <a:off x="0" y="6354375"/>
              <a:ext cx="12192000" cy="5036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0" i="0" dirty="0">
                <a:latin typeface="Montserrat" pitchFamily="2" charset="77"/>
              </a:endParaRPr>
            </a:p>
          </p:txBody>
        </p:sp>
        <p:sp>
          <p:nvSpPr>
            <p:cNvPr id="6" name="Frame 5">
              <a:extLst>
                <a:ext uri="{FF2B5EF4-FFF2-40B4-BE49-F238E27FC236}">
                  <a16:creationId xmlns:a16="http://schemas.microsoft.com/office/drawing/2014/main" id="{505D61B5-F39B-EA68-9290-4B4D8A2239B8}"/>
                </a:ext>
              </a:extLst>
            </p:cNvPr>
            <p:cNvSpPr/>
            <p:nvPr userDrawn="1"/>
          </p:nvSpPr>
          <p:spPr>
            <a:xfrm>
              <a:off x="0" y="0"/>
              <a:ext cx="12196800" cy="6858000"/>
            </a:xfrm>
            <a:prstGeom prst="frame">
              <a:avLst>
                <a:gd name="adj1" fmla="val 132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0" i="0" dirty="0">
                <a:solidFill>
                  <a:schemeClr val="tx1"/>
                </a:solidFill>
                <a:latin typeface="Montserrat" pitchFamily="2" charset="77"/>
              </a:endParaRPr>
            </a:p>
          </p:txBody>
        </p:sp>
      </p:grpSp>
      <p:pic>
        <p:nvPicPr>
          <p:cNvPr id="7" name="Picture 6">
            <a:extLst>
              <a:ext uri="{FF2B5EF4-FFF2-40B4-BE49-F238E27FC236}">
                <a16:creationId xmlns:a16="http://schemas.microsoft.com/office/drawing/2014/main" id="{24BB8EE9-A146-4660-D725-0419EE418A00}"/>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63035" y="6539959"/>
            <a:ext cx="691077" cy="216426"/>
          </a:xfrm>
          <a:prstGeom prst="rect">
            <a:avLst/>
          </a:prstGeom>
        </p:spPr>
      </p:pic>
    </p:spTree>
    <p:extLst>
      <p:ext uri="{BB962C8B-B14F-4D97-AF65-F5344CB8AC3E}">
        <p14:creationId xmlns:p14="http://schemas.microsoft.com/office/powerpoint/2010/main" val="3549985605"/>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5CBA6E84-34D4-48E3-BA0F-0FC583437239}"/>
              </a:ext>
            </a:extLst>
          </p:cNvPr>
          <p:cNvSpPr>
            <a:spLocks noGrp="1"/>
          </p:cNvSpPr>
          <p:nvPr>
            <p:ph type="pic" sz="quarter" idx="10" hasCustomPrompt="1"/>
          </p:nvPr>
        </p:nvSpPr>
        <p:spPr>
          <a:xfrm>
            <a:off x="5965825" y="1885950"/>
            <a:ext cx="4997450" cy="2740025"/>
          </a:xfrm>
          <a:prstGeom prst="rect">
            <a:avLst/>
          </a:prstGeom>
          <a:solidFill>
            <a:schemeClr val="bg1">
              <a:lumMod val="95000"/>
            </a:schemeClr>
          </a:solidFill>
        </p:spPr>
        <p:txBody>
          <a:bodyPr/>
          <a:lstStyle>
            <a:lvl1pPr marL="0" indent="0">
              <a:buNone/>
              <a:defRPr sz="1800" b="0" i="0">
                <a:solidFill>
                  <a:schemeClr val="bg1">
                    <a:lumMod val="50000"/>
                  </a:schemeClr>
                </a:solidFill>
                <a:latin typeface="Montserrat" pitchFamily="2" charset="77"/>
                <a:ea typeface="Open Sans" panose="020B0606030504020204" pitchFamily="34" charset="0"/>
                <a:cs typeface="Open Sans" panose="020B0606030504020204" pitchFamily="34" charset="0"/>
              </a:defRPr>
            </a:lvl1pPr>
          </a:lstStyle>
          <a:p>
            <a:r>
              <a:rPr lang="en-ID" dirty="0"/>
              <a:t>Image Placeholder</a:t>
            </a:r>
          </a:p>
        </p:txBody>
      </p:sp>
      <p:grpSp>
        <p:nvGrpSpPr>
          <p:cNvPr id="2" name="Group 1">
            <a:extLst>
              <a:ext uri="{FF2B5EF4-FFF2-40B4-BE49-F238E27FC236}">
                <a16:creationId xmlns:a16="http://schemas.microsoft.com/office/drawing/2014/main" id="{FFDA035B-FEC0-4FEE-95BA-30F950F4105D}"/>
              </a:ext>
            </a:extLst>
          </p:cNvPr>
          <p:cNvGrpSpPr/>
          <p:nvPr userDrawn="1"/>
        </p:nvGrpSpPr>
        <p:grpSpPr>
          <a:xfrm>
            <a:off x="0" y="0"/>
            <a:ext cx="12196800" cy="6858000"/>
            <a:chOff x="0" y="0"/>
            <a:chExt cx="12196800" cy="6858000"/>
          </a:xfrm>
        </p:grpSpPr>
        <p:sp>
          <p:nvSpPr>
            <p:cNvPr id="3" name="Rectangle 2">
              <a:extLst>
                <a:ext uri="{FF2B5EF4-FFF2-40B4-BE49-F238E27FC236}">
                  <a16:creationId xmlns:a16="http://schemas.microsoft.com/office/drawing/2014/main" id="{8986E26B-6331-5F18-04EF-A9B78F59BDE6}"/>
                </a:ext>
              </a:extLst>
            </p:cNvPr>
            <p:cNvSpPr/>
            <p:nvPr userDrawn="1"/>
          </p:nvSpPr>
          <p:spPr>
            <a:xfrm>
              <a:off x="0" y="6354375"/>
              <a:ext cx="12192000" cy="5036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0" i="0" dirty="0">
                <a:latin typeface="Montserrat" pitchFamily="2" charset="77"/>
              </a:endParaRPr>
            </a:p>
          </p:txBody>
        </p:sp>
        <p:sp>
          <p:nvSpPr>
            <p:cNvPr id="6" name="Frame 5">
              <a:extLst>
                <a:ext uri="{FF2B5EF4-FFF2-40B4-BE49-F238E27FC236}">
                  <a16:creationId xmlns:a16="http://schemas.microsoft.com/office/drawing/2014/main" id="{A6C6E79E-3E45-5049-1530-94C6468D74F7}"/>
                </a:ext>
              </a:extLst>
            </p:cNvPr>
            <p:cNvSpPr/>
            <p:nvPr userDrawn="1"/>
          </p:nvSpPr>
          <p:spPr>
            <a:xfrm>
              <a:off x="0" y="0"/>
              <a:ext cx="12196800" cy="6858000"/>
            </a:xfrm>
            <a:prstGeom prst="frame">
              <a:avLst>
                <a:gd name="adj1" fmla="val 132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0" i="0" dirty="0">
                <a:solidFill>
                  <a:schemeClr val="tx1"/>
                </a:solidFill>
                <a:latin typeface="Montserrat" pitchFamily="2" charset="77"/>
              </a:endParaRPr>
            </a:p>
          </p:txBody>
        </p:sp>
      </p:grpSp>
      <p:pic>
        <p:nvPicPr>
          <p:cNvPr id="7" name="Picture 6">
            <a:extLst>
              <a:ext uri="{FF2B5EF4-FFF2-40B4-BE49-F238E27FC236}">
                <a16:creationId xmlns:a16="http://schemas.microsoft.com/office/drawing/2014/main" id="{B8694659-6E12-89E4-FEF5-2335967AC190}"/>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63035" y="6539959"/>
            <a:ext cx="691077" cy="216426"/>
          </a:xfrm>
          <a:prstGeom prst="rect">
            <a:avLst/>
          </a:prstGeom>
        </p:spPr>
      </p:pic>
    </p:spTree>
    <p:extLst>
      <p:ext uri="{BB962C8B-B14F-4D97-AF65-F5344CB8AC3E}">
        <p14:creationId xmlns:p14="http://schemas.microsoft.com/office/powerpoint/2010/main" val="2163434035"/>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FE154286-40A0-4010-8854-2025CE863876}"/>
              </a:ext>
            </a:extLst>
          </p:cNvPr>
          <p:cNvSpPr>
            <a:spLocks noGrp="1"/>
          </p:cNvSpPr>
          <p:nvPr>
            <p:ph type="pic" sz="quarter" idx="14" hasCustomPrompt="1"/>
          </p:nvPr>
        </p:nvSpPr>
        <p:spPr>
          <a:xfrm>
            <a:off x="6173008" y="605160"/>
            <a:ext cx="2297892" cy="4813962"/>
          </a:xfrm>
          <a:prstGeom prst="roundRect">
            <a:avLst>
              <a:gd name="adj" fmla="val 9733"/>
            </a:avLst>
          </a:prstGeom>
          <a:solidFill>
            <a:schemeClr val="bg1">
              <a:lumMod val="95000"/>
            </a:schemeClr>
          </a:solidFill>
        </p:spPr>
        <p:txBody>
          <a:bodyPr/>
          <a:lstStyle>
            <a:lvl1pPr marL="0" indent="0">
              <a:buNone/>
              <a:defRPr sz="1800" b="0" i="0">
                <a:solidFill>
                  <a:schemeClr val="bg1">
                    <a:lumMod val="50000"/>
                  </a:schemeClr>
                </a:solidFill>
                <a:latin typeface="Montserrat" pitchFamily="2" charset="77"/>
                <a:ea typeface="Open Sans" panose="020B0606030504020204" pitchFamily="34" charset="0"/>
                <a:cs typeface="Open Sans" panose="020B0606030504020204" pitchFamily="34" charset="0"/>
              </a:defRPr>
            </a:lvl1pPr>
          </a:lstStyle>
          <a:p>
            <a:r>
              <a:rPr lang="en-ID" dirty="0"/>
              <a:t>Image Placeholder</a:t>
            </a:r>
          </a:p>
        </p:txBody>
      </p:sp>
      <p:sp>
        <p:nvSpPr>
          <p:cNvPr id="9" name="Picture Placeholder 2">
            <a:extLst>
              <a:ext uri="{FF2B5EF4-FFF2-40B4-BE49-F238E27FC236}">
                <a16:creationId xmlns:a16="http://schemas.microsoft.com/office/drawing/2014/main" id="{D0D62763-8237-4B70-A6CD-AB2CFE4674BD}"/>
              </a:ext>
            </a:extLst>
          </p:cNvPr>
          <p:cNvSpPr>
            <a:spLocks noGrp="1"/>
          </p:cNvSpPr>
          <p:nvPr>
            <p:ph type="pic" sz="quarter" idx="15" hasCustomPrompt="1"/>
          </p:nvPr>
        </p:nvSpPr>
        <p:spPr>
          <a:xfrm>
            <a:off x="8836025" y="1088371"/>
            <a:ext cx="2287587" cy="4819650"/>
          </a:xfrm>
          <a:prstGeom prst="roundRect">
            <a:avLst>
              <a:gd name="adj" fmla="val 9733"/>
            </a:avLst>
          </a:prstGeom>
          <a:solidFill>
            <a:schemeClr val="bg1">
              <a:lumMod val="95000"/>
            </a:schemeClr>
          </a:solidFill>
        </p:spPr>
        <p:txBody>
          <a:bodyPr/>
          <a:lstStyle>
            <a:lvl1pPr marL="0" indent="0">
              <a:buNone/>
              <a:defRPr sz="1800" b="0" i="0">
                <a:solidFill>
                  <a:schemeClr val="bg1">
                    <a:lumMod val="50000"/>
                  </a:schemeClr>
                </a:solidFill>
                <a:latin typeface="Montserrat" pitchFamily="2" charset="77"/>
                <a:ea typeface="Open Sans" panose="020B0606030504020204" pitchFamily="34" charset="0"/>
                <a:cs typeface="Open Sans" panose="020B0606030504020204" pitchFamily="34" charset="0"/>
              </a:defRPr>
            </a:lvl1pPr>
          </a:lstStyle>
          <a:p>
            <a:r>
              <a:rPr lang="en-ID" dirty="0"/>
              <a:t>Image Placeholder</a:t>
            </a:r>
          </a:p>
        </p:txBody>
      </p:sp>
      <p:grpSp>
        <p:nvGrpSpPr>
          <p:cNvPr id="2" name="Group 1">
            <a:extLst>
              <a:ext uri="{FF2B5EF4-FFF2-40B4-BE49-F238E27FC236}">
                <a16:creationId xmlns:a16="http://schemas.microsoft.com/office/drawing/2014/main" id="{5AC442B6-B591-7FA1-AA25-1E35537222DD}"/>
              </a:ext>
            </a:extLst>
          </p:cNvPr>
          <p:cNvGrpSpPr/>
          <p:nvPr userDrawn="1"/>
        </p:nvGrpSpPr>
        <p:grpSpPr>
          <a:xfrm>
            <a:off x="0" y="0"/>
            <a:ext cx="12196800" cy="6858000"/>
            <a:chOff x="0" y="0"/>
            <a:chExt cx="12196800" cy="6858000"/>
          </a:xfrm>
        </p:grpSpPr>
        <p:sp>
          <p:nvSpPr>
            <p:cNvPr id="3" name="Rectangle 2">
              <a:extLst>
                <a:ext uri="{FF2B5EF4-FFF2-40B4-BE49-F238E27FC236}">
                  <a16:creationId xmlns:a16="http://schemas.microsoft.com/office/drawing/2014/main" id="{42B33502-9907-35D7-29FA-0811930D7B9D}"/>
                </a:ext>
              </a:extLst>
            </p:cNvPr>
            <p:cNvSpPr/>
            <p:nvPr userDrawn="1"/>
          </p:nvSpPr>
          <p:spPr>
            <a:xfrm>
              <a:off x="0" y="6354375"/>
              <a:ext cx="12192000" cy="5036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0" i="0" dirty="0">
                <a:latin typeface="Montserrat" pitchFamily="2" charset="77"/>
              </a:endParaRPr>
            </a:p>
          </p:txBody>
        </p:sp>
        <p:sp>
          <p:nvSpPr>
            <p:cNvPr id="5" name="Frame 4">
              <a:extLst>
                <a:ext uri="{FF2B5EF4-FFF2-40B4-BE49-F238E27FC236}">
                  <a16:creationId xmlns:a16="http://schemas.microsoft.com/office/drawing/2014/main" id="{39957ADA-5DEA-63A6-EF1D-8AD00C3C7CB9}"/>
                </a:ext>
              </a:extLst>
            </p:cNvPr>
            <p:cNvSpPr/>
            <p:nvPr userDrawn="1"/>
          </p:nvSpPr>
          <p:spPr>
            <a:xfrm>
              <a:off x="0" y="0"/>
              <a:ext cx="12196800" cy="6858000"/>
            </a:xfrm>
            <a:prstGeom prst="frame">
              <a:avLst>
                <a:gd name="adj1" fmla="val 132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0" i="0" dirty="0">
                <a:solidFill>
                  <a:schemeClr val="tx1"/>
                </a:solidFill>
                <a:latin typeface="Montserrat" pitchFamily="2" charset="77"/>
              </a:endParaRPr>
            </a:p>
          </p:txBody>
        </p:sp>
      </p:grpSp>
      <p:pic>
        <p:nvPicPr>
          <p:cNvPr id="6" name="Picture 5">
            <a:extLst>
              <a:ext uri="{FF2B5EF4-FFF2-40B4-BE49-F238E27FC236}">
                <a16:creationId xmlns:a16="http://schemas.microsoft.com/office/drawing/2014/main" id="{3ED915E2-691E-40D0-C0C0-5DAEE24DBA10}"/>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63035" y="6539959"/>
            <a:ext cx="691077" cy="216426"/>
          </a:xfrm>
          <a:prstGeom prst="rect">
            <a:avLst/>
          </a:prstGeom>
        </p:spPr>
      </p:pic>
    </p:spTree>
    <p:extLst>
      <p:ext uri="{BB962C8B-B14F-4D97-AF65-F5344CB8AC3E}">
        <p14:creationId xmlns:p14="http://schemas.microsoft.com/office/powerpoint/2010/main" val="712680449"/>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1_Two Content">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sz="half" idx="3"/>
          </p:nvPr>
        </p:nvSpPr>
        <p:spPr>
          <a:xfrm>
            <a:off x="838200" y="1922930"/>
            <a:ext cx="10591800" cy="4208928"/>
          </a:xfrm>
          <a:prstGeom prst="round2DiagRect">
            <a:avLst>
              <a:gd name="adj1" fmla="val 0"/>
              <a:gd name="adj2" fmla="val 0"/>
            </a:avLst>
          </a:prstGeom>
        </p:spPr>
        <p:txBody>
          <a:bodyPr wrap="square" lIns="0" tIns="0" rIns="0" bIns="0">
            <a:noAutofit/>
          </a:bodyPr>
          <a:lstStyle>
            <a:lvl1pPr>
              <a:defRPr b="0" i="0">
                <a:solidFill>
                  <a:schemeClr val="bg2">
                    <a:lumMod val="75000"/>
                  </a:schemeClr>
                </a:solidFill>
                <a:latin typeface="Montserrat" pitchFamily="2" charset="77"/>
              </a:defRPr>
            </a:lvl1pPr>
          </a:lstStyle>
          <a:p>
            <a:endParaRPr dirty="0"/>
          </a:p>
        </p:txBody>
      </p:sp>
      <p:sp>
        <p:nvSpPr>
          <p:cNvPr id="3" name="Title 2">
            <a:extLst>
              <a:ext uri="{FF2B5EF4-FFF2-40B4-BE49-F238E27FC236}">
                <a16:creationId xmlns:a16="http://schemas.microsoft.com/office/drawing/2014/main" id="{9F47229F-6F65-DF29-43D9-7475256C490D}"/>
              </a:ext>
            </a:extLst>
          </p:cNvPr>
          <p:cNvSpPr>
            <a:spLocks noGrp="1"/>
          </p:cNvSpPr>
          <p:nvPr>
            <p:ph type="title"/>
          </p:nvPr>
        </p:nvSpPr>
        <p:spPr/>
        <p:txBody>
          <a:bodyPr/>
          <a:lstStyle>
            <a:lvl1pPr>
              <a:defRPr b="0" i="0">
                <a:solidFill>
                  <a:schemeClr val="bg2">
                    <a:lumMod val="75000"/>
                  </a:schemeClr>
                </a:solidFill>
                <a:latin typeface="Montserrat" pitchFamily="2" charset="77"/>
              </a:defRPr>
            </a:lvl1pPr>
          </a:lstStyle>
          <a:p>
            <a:r>
              <a:rPr lang="en-GB" dirty="0"/>
              <a:t>Click to edit Master title style</a:t>
            </a:r>
            <a:endParaRPr lang="en-IE" dirty="0"/>
          </a:p>
        </p:txBody>
      </p:sp>
      <p:grpSp>
        <p:nvGrpSpPr>
          <p:cNvPr id="2" name="Group 1">
            <a:extLst>
              <a:ext uri="{FF2B5EF4-FFF2-40B4-BE49-F238E27FC236}">
                <a16:creationId xmlns:a16="http://schemas.microsoft.com/office/drawing/2014/main" id="{B08E676C-4437-E226-50BC-5BBA788A7474}"/>
              </a:ext>
            </a:extLst>
          </p:cNvPr>
          <p:cNvGrpSpPr/>
          <p:nvPr userDrawn="1"/>
        </p:nvGrpSpPr>
        <p:grpSpPr>
          <a:xfrm>
            <a:off x="0" y="0"/>
            <a:ext cx="12196800" cy="6858000"/>
            <a:chOff x="0" y="0"/>
            <a:chExt cx="12196800" cy="6858000"/>
          </a:xfrm>
        </p:grpSpPr>
        <p:sp>
          <p:nvSpPr>
            <p:cNvPr id="5" name="Rectangle 4">
              <a:extLst>
                <a:ext uri="{FF2B5EF4-FFF2-40B4-BE49-F238E27FC236}">
                  <a16:creationId xmlns:a16="http://schemas.microsoft.com/office/drawing/2014/main" id="{E30EA443-8377-8C27-E128-5B7CD07CFBEC}"/>
                </a:ext>
              </a:extLst>
            </p:cNvPr>
            <p:cNvSpPr/>
            <p:nvPr userDrawn="1"/>
          </p:nvSpPr>
          <p:spPr>
            <a:xfrm>
              <a:off x="0" y="6354375"/>
              <a:ext cx="12192000" cy="5036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0" i="0" dirty="0">
                <a:latin typeface="Montserrat" pitchFamily="2" charset="77"/>
              </a:endParaRPr>
            </a:p>
          </p:txBody>
        </p:sp>
        <p:sp>
          <p:nvSpPr>
            <p:cNvPr id="7" name="Frame 6">
              <a:extLst>
                <a:ext uri="{FF2B5EF4-FFF2-40B4-BE49-F238E27FC236}">
                  <a16:creationId xmlns:a16="http://schemas.microsoft.com/office/drawing/2014/main" id="{20894203-A887-61EA-A1B3-BB736180556C}"/>
                </a:ext>
              </a:extLst>
            </p:cNvPr>
            <p:cNvSpPr/>
            <p:nvPr userDrawn="1"/>
          </p:nvSpPr>
          <p:spPr>
            <a:xfrm>
              <a:off x="0" y="0"/>
              <a:ext cx="12196800" cy="6858000"/>
            </a:xfrm>
            <a:prstGeom prst="frame">
              <a:avLst>
                <a:gd name="adj1" fmla="val 132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0" i="0" dirty="0">
                <a:solidFill>
                  <a:schemeClr val="tx1"/>
                </a:solidFill>
                <a:latin typeface="Montserrat" pitchFamily="2" charset="77"/>
              </a:endParaRPr>
            </a:p>
          </p:txBody>
        </p:sp>
      </p:grpSp>
      <p:pic>
        <p:nvPicPr>
          <p:cNvPr id="8" name="Picture 7">
            <a:extLst>
              <a:ext uri="{FF2B5EF4-FFF2-40B4-BE49-F238E27FC236}">
                <a16:creationId xmlns:a16="http://schemas.microsoft.com/office/drawing/2014/main" id="{86A6F027-133F-06F0-A15D-BBF044509D99}"/>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63035" y="6539959"/>
            <a:ext cx="691077" cy="216426"/>
          </a:xfrm>
          <a:prstGeom prst="rect">
            <a:avLst/>
          </a:prstGeom>
        </p:spPr>
      </p:pic>
    </p:spTree>
    <p:extLst>
      <p:ext uri="{BB962C8B-B14F-4D97-AF65-F5344CB8AC3E}">
        <p14:creationId xmlns:p14="http://schemas.microsoft.com/office/powerpoint/2010/main" val="30504980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b="0" i="0">
                <a:latin typeface="Montserrat" pitchFamily="2" charset="77"/>
              </a:defRPr>
            </a:lvl1pPr>
          </a:lstStyle>
          <a:p>
            <a:r>
              <a:rPr lang="en-US" dirty="0"/>
              <a:t>Click to edit Master title style</a:t>
            </a:r>
          </a:p>
        </p:txBody>
      </p:sp>
      <p:grpSp>
        <p:nvGrpSpPr>
          <p:cNvPr id="3" name="Group 2">
            <a:extLst>
              <a:ext uri="{FF2B5EF4-FFF2-40B4-BE49-F238E27FC236}">
                <a16:creationId xmlns:a16="http://schemas.microsoft.com/office/drawing/2014/main" id="{C1D00994-A96D-2C07-8B50-2CE40040F19A}"/>
              </a:ext>
            </a:extLst>
          </p:cNvPr>
          <p:cNvGrpSpPr/>
          <p:nvPr userDrawn="1"/>
        </p:nvGrpSpPr>
        <p:grpSpPr>
          <a:xfrm>
            <a:off x="0" y="0"/>
            <a:ext cx="12196800" cy="6858000"/>
            <a:chOff x="0" y="0"/>
            <a:chExt cx="12196800" cy="6858000"/>
          </a:xfrm>
        </p:grpSpPr>
        <p:sp>
          <p:nvSpPr>
            <p:cNvPr id="4" name="Rectangle 3">
              <a:extLst>
                <a:ext uri="{FF2B5EF4-FFF2-40B4-BE49-F238E27FC236}">
                  <a16:creationId xmlns:a16="http://schemas.microsoft.com/office/drawing/2014/main" id="{913AB6B2-9E16-93D9-25BC-1089C3774CCC}"/>
                </a:ext>
              </a:extLst>
            </p:cNvPr>
            <p:cNvSpPr/>
            <p:nvPr userDrawn="1"/>
          </p:nvSpPr>
          <p:spPr>
            <a:xfrm>
              <a:off x="0" y="6354375"/>
              <a:ext cx="12192000" cy="5036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0" i="0" dirty="0">
                <a:latin typeface="Montserrat" pitchFamily="2" charset="77"/>
              </a:endParaRPr>
            </a:p>
          </p:txBody>
        </p:sp>
        <p:sp>
          <p:nvSpPr>
            <p:cNvPr id="6" name="Frame 5">
              <a:extLst>
                <a:ext uri="{FF2B5EF4-FFF2-40B4-BE49-F238E27FC236}">
                  <a16:creationId xmlns:a16="http://schemas.microsoft.com/office/drawing/2014/main" id="{207D9BC4-AF34-0601-C057-0A63B63BD94C}"/>
                </a:ext>
              </a:extLst>
            </p:cNvPr>
            <p:cNvSpPr/>
            <p:nvPr userDrawn="1"/>
          </p:nvSpPr>
          <p:spPr>
            <a:xfrm>
              <a:off x="0" y="0"/>
              <a:ext cx="12196800" cy="6858000"/>
            </a:xfrm>
            <a:prstGeom prst="frame">
              <a:avLst>
                <a:gd name="adj1" fmla="val 132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0" i="0" dirty="0">
                <a:solidFill>
                  <a:schemeClr val="tx1"/>
                </a:solidFill>
                <a:latin typeface="Montserrat" pitchFamily="2" charset="77"/>
              </a:endParaRPr>
            </a:p>
          </p:txBody>
        </p:sp>
      </p:grpSp>
      <p:pic>
        <p:nvPicPr>
          <p:cNvPr id="7" name="Picture 6">
            <a:extLst>
              <a:ext uri="{FF2B5EF4-FFF2-40B4-BE49-F238E27FC236}">
                <a16:creationId xmlns:a16="http://schemas.microsoft.com/office/drawing/2014/main" id="{6E1BCD2F-A1B4-B597-F5D6-52A6B3E3EDD6}"/>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63035" y="6539959"/>
            <a:ext cx="691077" cy="216426"/>
          </a:xfrm>
          <a:prstGeom prst="rect">
            <a:avLst/>
          </a:prstGeom>
        </p:spPr>
      </p:pic>
    </p:spTree>
    <p:extLst>
      <p:ext uri="{BB962C8B-B14F-4D97-AF65-F5344CB8AC3E}">
        <p14:creationId xmlns:p14="http://schemas.microsoft.com/office/powerpoint/2010/main" val="32571426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
        <p:nvSpPr>
          <p:cNvPr id="7" name="Picture Placeholder 7"/>
          <p:cNvSpPr>
            <a:spLocks noGrp="1"/>
          </p:cNvSpPr>
          <p:nvPr>
            <p:ph type="pic" sz="quarter" idx="14"/>
          </p:nvPr>
        </p:nvSpPr>
        <p:spPr>
          <a:xfrm>
            <a:off x="6096000" y="287095"/>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b="0" i="0">
                <a:solidFill>
                  <a:schemeClr val="tx1"/>
                </a:solidFill>
                <a:latin typeface="Montserrat" pitchFamily="2" charset="77"/>
              </a:defRPr>
            </a:lvl1pPr>
          </a:lstStyle>
          <a:p>
            <a:endParaRPr lang="en-US" dirty="0"/>
          </a:p>
        </p:txBody>
      </p:sp>
      <p:sp>
        <p:nvSpPr>
          <p:cNvPr id="8" name="Picture Placeholder 7"/>
          <p:cNvSpPr>
            <a:spLocks noGrp="1"/>
          </p:cNvSpPr>
          <p:nvPr>
            <p:ph type="pic" sz="quarter" idx="15"/>
          </p:nvPr>
        </p:nvSpPr>
        <p:spPr>
          <a:xfrm>
            <a:off x="6096000" y="2315797"/>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b="0" i="0">
                <a:solidFill>
                  <a:schemeClr val="tx1"/>
                </a:solidFill>
                <a:latin typeface="Montserrat" pitchFamily="2" charset="77"/>
              </a:defRPr>
            </a:lvl1pPr>
          </a:lstStyle>
          <a:p>
            <a:endParaRPr lang="en-US" dirty="0"/>
          </a:p>
        </p:txBody>
      </p:sp>
      <p:sp>
        <p:nvSpPr>
          <p:cNvPr id="10" name="Picture Placeholder 7"/>
          <p:cNvSpPr>
            <a:spLocks noGrp="1"/>
          </p:cNvSpPr>
          <p:nvPr>
            <p:ph type="pic" sz="quarter" idx="16"/>
          </p:nvPr>
        </p:nvSpPr>
        <p:spPr>
          <a:xfrm>
            <a:off x="6096000" y="4344500"/>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b="0" i="0">
                <a:solidFill>
                  <a:schemeClr val="tx1"/>
                </a:solidFill>
                <a:latin typeface="Montserrat" pitchFamily="2" charset="77"/>
              </a:defRPr>
            </a:lvl1pPr>
          </a:lstStyle>
          <a:p>
            <a:endParaRPr lang="en-US" dirty="0"/>
          </a:p>
        </p:txBody>
      </p:sp>
      <p:sp>
        <p:nvSpPr>
          <p:cNvPr id="4" name="Title 1">
            <a:extLst>
              <a:ext uri="{FF2B5EF4-FFF2-40B4-BE49-F238E27FC236}">
                <a16:creationId xmlns:a16="http://schemas.microsoft.com/office/drawing/2014/main" id="{819D1A3B-078F-14D4-5CBA-81F1A082232C}"/>
              </a:ext>
            </a:extLst>
          </p:cNvPr>
          <p:cNvSpPr>
            <a:spLocks noGrp="1"/>
          </p:cNvSpPr>
          <p:nvPr>
            <p:ph type="title"/>
          </p:nvPr>
        </p:nvSpPr>
        <p:spPr>
          <a:xfrm>
            <a:off x="762000" y="457477"/>
            <a:ext cx="5073192" cy="847448"/>
          </a:xfrm>
        </p:spPr>
        <p:txBody>
          <a:bodyPr/>
          <a:lstStyle>
            <a:lvl1pPr>
              <a:defRPr sz="2400" b="0" i="0">
                <a:latin typeface="Montserrat" pitchFamily="2" charset="77"/>
              </a:defRPr>
            </a:lvl1pPr>
          </a:lstStyle>
          <a:p>
            <a:r>
              <a:rPr lang="en-US" dirty="0"/>
              <a:t>Click to edit Master title style</a:t>
            </a:r>
          </a:p>
        </p:txBody>
      </p:sp>
      <p:grpSp>
        <p:nvGrpSpPr>
          <p:cNvPr id="2" name="Group 1">
            <a:extLst>
              <a:ext uri="{FF2B5EF4-FFF2-40B4-BE49-F238E27FC236}">
                <a16:creationId xmlns:a16="http://schemas.microsoft.com/office/drawing/2014/main" id="{1E9E566E-B450-B8B8-CE70-A640461B1C91}"/>
              </a:ext>
            </a:extLst>
          </p:cNvPr>
          <p:cNvGrpSpPr/>
          <p:nvPr userDrawn="1"/>
        </p:nvGrpSpPr>
        <p:grpSpPr>
          <a:xfrm>
            <a:off x="0" y="0"/>
            <a:ext cx="12196800" cy="6858000"/>
            <a:chOff x="0" y="0"/>
            <a:chExt cx="12196800" cy="6858000"/>
          </a:xfrm>
        </p:grpSpPr>
        <p:sp>
          <p:nvSpPr>
            <p:cNvPr id="3" name="Rectangle 2">
              <a:extLst>
                <a:ext uri="{FF2B5EF4-FFF2-40B4-BE49-F238E27FC236}">
                  <a16:creationId xmlns:a16="http://schemas.microsoft.com/office/drawing/2014/main" id="{9EBFD1EE-2563-6324-39FC-79330AD292CF}"/>
                </a:ext>
              </a:extLst>
            </p:cNvPr>
            <p:cNvSpPr/>
            <p:nvPr userDrawn="1"/>
          </p:nvSpPr>
          <p:spPr>
            <a:xfrm>
              <a:off x="0" y="6354375"/>
              <a:ext cx="12192000" cy="5036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0" i="0" dirty="0">
                <a:latin typeface="Montserrat" pitchFamily="2" charset="77"/>
              </a:endParaRPr>
            </a:p>
          </p:txBody>
        </p:sp>
        <p:sp>
          <p:nvSpPr>
            <p:cNvPr id="6" name="Frame 5">
              <a:extLst>
                <a:ext uri="{FF2B5EF4-FFF2-40B4-BE49-F238E27FC236}">
                  <a16:creationId xmlns:a16="http://schemas.microsoft.com/office/drawing/2014/main" id="{3F944A2C-BEAF-9A72-84A1-C5D6FD5CCB8E}"/>
                </a:ext>
              </a:extLst>
            </p:cNvPr>
            <p:cNvSpPr/>
            <p:nvPr userDrawn="1"/>
          </p:nvSpPr>
          <p:spPr>
            <a:xfrm>
              <a:off x="0" y="0"/>
              <a:ext cx="12196800" cy="6858000"/>
            </a:xfrm>
            <a:prstGeom prst="frame">
              <a:avLst>
                <a:gd name="adj1" fmla="val 132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0" i="0" dirty="0">
                <a:solidFill>
                  <a:schemeClr val="tx1"/>
                </a:solidFill>
                <a:latin typeface="Montserrat" pitchFamily="2" charset="77"/>
              </a:endParaRPr>
            </a:p>
          </p:txBody>
        </p:sp>
      </p:grpSp>
      <p:pic>
        <p:nvPicPr>
          <p:cNvPr id="9" name="Picture 8">
            <a:extLst>
              <a:ext uri="{FF2B5EF4-FFF2-40B4-BE49-F238E27FC236}">
                <a16:creationId xmlns:a16="http://schemas.microsoft.com/office/drawing/2014/main" id="{AF3EF290-FA11-2DEA-FF36-FE23B2926706}"/>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63035" y="6539959"/>
            <a:ext cx="691077" cy="216426"/>
          </a:xfrm>
          <a:prstGeom prst="rect">
            <a:avLst/>
          </a:prstGeom>
        </p:spPr>
      </p:pic>
    </p:spTree>
    <p:extLst>
      <p:ext uri="{BB962C8B-B14F-4D97-AF65-F5344CB8AC3E}">
        <p14:creationId xmlns:p14="http://schemas.microsoft.com/office/powerpoint/2010/main" val="267531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1000"/>
                                        <p:tgtEl>
                                          <p:spTgt spid="7"/>
                                        </p:tgtEl>
                                      </p:cBhvr>
                                    </p:animEffect>
                                  </p:childTnLst>
                                </p:cTn>
                              </p:par>
                              <p:par>
                                <p:cTn id="8" presetID="6" presetClass="emph" presetSubtype="0" accel="50000" decel="50000" autoRev="1" fill="hold" grpId="1" nodeType="withEffect">
                                  <p:stCondLst>
                                    <p:cond delay="250"/>
                                  </p:stCondLst>
                                  <p:childTnLst>
                                    <p:animScale>
                                      <p:cBhvr>
                                        <p:cTn id="9" dur="500" fill="hold"/>
                                        <p:tgtEl>
                                          <p:spTgt spid="7"/>
                                        </p:tgtEl>
                                      </p:cBhvr>
                                      <p:by x="110000" y="110000"/>
                                    </p:animScale>
                                  </p:childTnLst>
                                </p:cTn>
                              </p:par>
                              <p:par>
                                <p:cTn id="10" presetID="6" presetClass="entr" presetSubtype="32"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circle(out)">
                                      <p:cBhvr>
                                        <p:cTn id="12" dur="1000"/>
                                        <p:tgtEl>
                                          <p:spTgt spid="8"/>
                                        </p:tgtEl>
                                      </p:cBhvr>
                                    </p:animEffect>
                                  </p:childTnLst>
                                </p:cTn>
                              </p:par>
                              <p:par>
                                <p:cTn id="13" presetID="6" presetClass="emph" presetSubtype="0" accel="50000" decel="50000" autoRev="1" fill="hold" grpId="1" nodeType="withEffect">
                                  <p:stCondLst>
                                    <p:cond delay="500"/>
                                  </p:stCondLst>
                                  <p:childTnLst>
                                    <p:animScale>
                                      <p:cBhvr>
                                        <p:cTn id="14" dur="500" fill="hold"/>
                                        <p:tgtEl>
                                          <p:spTgt spid="8"/>
                                        </p:tgtEl>
                                      </p:cBhvr>
                                      <p:by x="110000" y="110000"/>
                                    </p:animScale>
                                  </p:childTnLst>
                                </p:cTn>
                              </p:par>
                              <p:par>
                                <p:cTn id="15" presetID="6" presetClass="entr" presetSubtype="32" fill="hold" grpId="0" nodeType="withEffect">
                                  <p:stCondLst>
                                    <p:cond delay="750"/>
                                  </p:stCondLst>
                                  <p:childTnLst>
                                    <p:set>
                                      <p:cBhvr>
                                        <p:cTn id="16" dur="1" fill="hold">
                                          <p:stCondLst>
                                            <p:cond delay="0"/>
                                          </p:stCondLst>
                                        </p:cTn>
                                        <p:tgtEl>
                                          <p:spTgt spid="10"/>
                                        </p:tgtEl>
                                        <p:attrNameLst>
                                          <p:attrName>style.visibility</p:attrName>
                                        </p:attrNameLst>
                                      </p:cBhvr>
                                      <p:to>
                                        <p:strVal val="visible"/>
                                      </p:to>
                                    </p:set>
                                    <p:animEffect transition="in" filter="circle(out)">
                                      <p:cBhvr>
                                        <p:cTn id="17" dur="1000"/>
                                        <p:tgtEl>
                                          <p:spTgt spid="10"/>
                                        </p:tgtEl>
                                      </p:cBhvr>
                                    </p:animEffect>
                                  </p:childTnLst>
                                </p:cTn>
                              </p:par>
                              <p:par>
                                <p:cTn id="18" presetID="6" presetClass="emph" presetSubtype="0" accel="50000" decel="50000" autoRev="1" fill="hold" grpId="1" nodeType="withEffect">
                                  <p:stCondLst>
                                    <p:cond delay="750"/>
                                  </p:stCondLst>
                                  <p:childTnLst>
                                    <p:animScale>
                                      <p:cBhvr>
                                        <p:cTn id="19" dur="5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10" grpId="0" animBg="1"/>
      <p:bldP spid="10" grpId="1"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End Pag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31B21A-AA79-6E67-DAC4-5ADAD6263304}"/>
              </a:ext>
            </a:extLst>
          </p:cNvPr>
          <p:cNvSpPr/>
          <p:nvPr userDrawn="1"/>
        </p:nvSpPr>
        <p:spPr>
          <a:xfrm>
            <a:off x="73819" y="57150"/>
            <a:ext cx="12044363" cy="63293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0" i="0" dirty="0">
              <a:latin typeface="Montserrat" pitchFamily="2" charset="77"/>
            </a:endParaRPr>
          </a:p>
        </p:txBody>
      </p:sp>
    </p:spTree>
    <p:extLst>
      <p:ext uri="{BB962C8B-B14F-4D97-AF65-F5344CB8AC3E}">
        <p14:creationId xmlns:p14="http://schemas.microsoft.com/office/powerpoint/2010/main" val="989359889"/>
      </p:ext>
    </p:extLst>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Blank slide">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BECAA0D0-B257-1A49-AC78-E3056B1CD289}"/>
              </a:ext>
            </a:extLst>
          </p:cNvPr>
          <p:cNvCxnSpPr>
            <a:cxnSpLocks/>
          </p:cNvCxnSpPr>
          <p:nvPr userDrawn="1"/>
        </p:nvCxnSpPr>
        <p:spPr>
          <a:xfrm>
            <a:off x="162046" y="6392697"/>
            <a:ext cx="11747609" cy="0"/>
          </a:xfrm>
          <a:prstGeom prst="line">
            <a:avLst/>
          </a:prstGeom>
          <a:ln w="3175">
            <a:solidFill>
              <a:schemeClr val="bg1">
                <a:lumMod val="85000"/>
              </a:schemeClr>
            </a:solidFill>
          </a:ln>
        </p:spPr>
        <p:style>
          <a:lnRef idx="1">
            <a:schemeClr val="dk1"/>
          </a:lnRef>
          <a:fillRef idx="0">
            <a:schemeClr val="dk1"/>
          </a:fillRef>
          <a:effectRef idx="0">
            <a:schemeClr val="dk1"/>
          </a:effectRef>
          <a:fontRef idx="minor">
            <a:schemeClr val="tx1"/>
          </a:fontRef>
        </p:style>
      </p:cxnSp>
      <p:grpSp>
        <p:nvGrpSpPr>
          <p:cNvPr id="2" name="Group 1">
            <a:extLst>
              <a:ext uri="{FF2B5EF4-FFF2-40B4-BE49-F238E27FC236}">
                <a16:creationId xmlns:a16="http://schemas.microsoft.com/office/drawing/2014/main" id="{F29476A5-FFC8-4057-0F4C-4AC6B4887A9D}"/>
              </a:ext>
            </a:extLst>
          </p:cNvPr>
          <p:cNvGrpSpPr/>
          <p:nvPr userDrawn="1"/>
        </p:nvGrpSpPr>
        <p:grpSpPr>
          <a:xfrm>
            <a:off x="0" y="0"/>
            <a:ext cx="12196800" cy="6858000"/>
            <a:chOff x="0" y="0"/>
            <a:chExt cx="12196800" cy="6858000"/>
          </a:xfrm>
        </p:grpSpPr>
        <p:sp>
          <p:nvSpPr>
            <p:cNvPr id="3" name="Rectangle 2">
              <a:extLst>
                <a:ext uri="{FF2B5EF4-FFF2-40B4-BE49-F238E27FC236}">
                  <a16:creationId xmlns:a16="http://schemas.microsoft.com/office/drawing/2014/main" id="{7D8449A7-9B51-05A6-1FD8-182D4BBBF306}"/>
                </a:ext>
              </a:extLst>
            </p:cNvPr>
            <p:cNvSpPr/>
            <p:nvPr userDrawn="1"/>
          </p:nvSpPr>
          <p:spPr>
            <a:xfrm>
              <a:off x="0" y="6354375"/>
              <a:ext cx="12192000" cy="5036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0" i="0" dirty="0">
                <a:latin typeface="Montserrat" pitchFamily="2" charset="77"/>
              </a:endParaRPr>
            </a:p>
          </p:txBody>
        </p:sp>
        <p:sp>
          <p:nvSpPr>
            <p:cNvPr id="5" name="Frame 4">
              <a:extLst>
                <a:ext uri="{FF2B5EF4-FFF2-40B4-BE49-F238E27FC236}">
                  <a16:creationId xmlns:a16="http://schemas.microsoft.com/office/drawing/2014/main" id="{AF04C2FC-E589-8DBA-0800-DAAB14D7D215}"/>
                </a:ext>
              </a:extLst>
            </p:cNvPr>
            <p:cNvSpPr/>
            <p:nvPr userDrawn="1"/>
          </p:nvSpPr>
          <p:spPr>
            <a:xfrm>
              <a:off x="0" y="0"/>
              <a:ext cx="12196800" cy="6858000"/>
            </a:xfrm>
            <a:prstGeom prst="frame">
              <a:avLst>
                <a:gd name="adj1" fmla="val 132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0" i="0" dirty="0">
                <a:solidFill>
                  <a:schemeClr val="tx1"/>
                </a:solidFill>
                <a:latin typeface="Montserrat" pitchFamily="2" charset="77"/>
              </a:endParaRPr>
            </a:p>
          </p:txBody>
        </p:sp>
      </p:grpSp>
      <p:pic>
        <p:nvPicPr>
          <p:cNvPr id="6" name="Picture 5">
            <a:extLst>
              <a:ext uri="{FF2B5EF4-FFF2-40B4-BE49-F238E27FC236}">
                <a16:creationId xmlns:a16="http://schemas.microsoft.com/office/drawing/2014/main" id="{C9F39C0D-DD40-5FD4-F442-1C5B3E0591BC}"/>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63035" y="6539959"/>
            <a:ext cx="691077" cy="216426"/>
          </a:xfrm>
          <a:prstGeom prst="rect">
            <a:avLst/>
          </a:prstGeom>
        </p:spPr>
      </p:pic>
    </p:spTree>
    <p:extLst>
      <p:ext uri="{BB962C8B-B14F-4D97-AF65-F5344CB8AC3E}">
        <p14:creationId xmlns:p14="http://schemas.microsoft.com/office/powerpoint/2010/main" val="21152387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ontent_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14153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wo Text Box">
    <p:spTree>
      <p:nvGrpSpPr>
        <p:cNvPr id="1" name=""/>
        <p:cNvGrpSpPr/>
        <p:nvPr/>
      </p:nvGrpSpPr>
      <p:grpSpPr>
        <a:xfrm>
          <a:off x="0" y="0"/>
          <a:ext cx="0" cy="0"/>
          <a:chOff x="0" y="0"/>
          <a:chExt cx="0" cy="0"/>
        </a:xfrm>
      </p:grpSpPr>
      <p:sp>
        <p:nvSpPr>
          <p:cNvPr id="16" name="Text Placeholder 5"/>
          <p:cNvSpPr>
            <a:spLocks noGrp="1" noChangeArrowheads="1"/>
          </p:cNvSpPr>
          <p:nvPr>
            <p:ph type="body" idx="1"/>
          </p:nvPr>
        </p:nvSpPr>
        <p:spPr>
          <a:xfrm>
            <a:off x="504267" y="1495398"/>
            <a:ext cx="5419022" cy="4533927"/>
          </a:xfrm>
          <a:prstGeom prst="rect">
            <a:avLst/>
          </a:prstGeom>
        </p:spPr>
        <p:txBody>
          <a:bodyPr>
            <a:normAutofit/>
          </a:bodyPr>
          <a:lstStyle>
            <a:lvl1pPr marL="342900" indent="-342900" algn="l" rtl="0" fontAlgn="base">
              <a:spcBef>
                <a:spcPts val="0"/>
              </a:spcBef>
              <a:spcAft>
                <a:spcPct val="0"/>
              </a:spcAft>
              <a:buClr>
                <a:srgbClr val="7030A0"/>
              </a:buClr>
              <a:buSzPct val="140000"/>
              <a:buFontTx/>
              <a:buBlip>
                <a:blip r:embed="rId2"/>
              </a:buBlip>
              <a:defRPr lang="en-US" sz="1600" b="1" kern="1200" dirty="0" smtClean="0">
                <a:solidFill>
                  <a:srgbClr val="646563"/>
                </a:solidFill>
                <a:latin typeface="Arial" pitchFamily="34" charset="0"/>
                <a:ea typeface="+mn-ea"/>
                <a:cs typeface="Arial" pitchFamily="34" charset="0"/>
              </a:defRPr>
            </a:lvl1pPr>
            <a:lvl2pPr marL="742950" indent="-285750" algn="l" rtl="0" fontAlgn="base">
              <a:spcBef>
                <a:spcPts val="0"/>
              </a:spcBef>
              <a:spcAft>
                <a:spcPct val="0"/>
              </a:spcAft>
              <a:buClr>
                <a:srgbClr val="7030A0"/>
              </a:buClr>
              <a:buSzPct val="60000"/>
              <a:buFontTx/>
              <a:buBlip>
                <a:blip r:embed="rId3"/>
              </a:buBlip>
              <a:defRPr lang="en-US" sz="1600" b="1" kern="1200" dirty="0" smtClean="0">
                <a:solidFill>
                  <a:srgbClr val="646563"/>
                </a:solidFill>
                <a:latin typeface="Arial" pitchFamily="34" charset="0"/>
                <a:ea typeface="+mn-ea"/>
                <a:cs typeface="Arial" pitchFamily="34" charset="0"/>
              </a:defRPr>
            </a:lvl2pPr>
            <a:lvl3pPr marL="1143000" indent="-228600" algn="l" rtl="0" fontAlgn="base">
              <a:spcBef>
                <a:spcPts val="0"/>
              </a:spcBef>
              <a:spcAft>
                <a:spcPct val="0"/>
              </a:spcAft>
              <a:buClr>
                <a:srgbClr val="7030A0"/>
              </a:buClr>
              <a:buSzPct val="60000"/>
              <a:buFontTx/>
              <a:buBlip>
                <a:blip r:embed="rId3"/>
              </a:buBlip>
              <a:defRPr lang="en-US" sz="1600" b="1" kern="1200" dirty="0" smtClean="0">
                <a:solidFill>
                  <a:srgbClr val="646563"/>
                </a:solidFill>
                <a:latin typeface="Arial" pitchFamily="34" charset="0"/>
                <a:ea typeface="+mn-ea"/>
                <a:cs typeface="Arial" pitchFamily="34" charset="0"/>
              </a:defRPr>
            </a:lvl3pPr>
            <a:lvl4pPr marL="1600200" indent="-228600" algn="l" rtl="0" fontAlgn="base">
              <a:spcBef>
                <a:spcPts val="0"/>
              </a:spcBef>
              <a:spcAft>
                <a:spcPct val="0"/>
              </a:spcAft>
              <a:buClr>
                <a:srgbClr val="7030A0"/>
              </a:buClr>
              <a:buSzPct val="60000"/>
              <a:buFontTx/>
              <a:buBlip>
                <a:blip r:embed="rId3"/>
              </a:buBlip>
              <a:defRPr lang="en-US" sz="1600" b="1" kern="1200" dirty="0" smtClean="0">
                <a:solidFill>
                  <a:srgbClr val="646563"/>
                </a:solidFill>
                <a:latin typeface="Arial" pitchFamily="34" charset="0"/>
                <a:ea typeface="+mn-ea"/>
                <a:cs typeface="Arial" pitchFamily="34" charset="0"/>
              </a:defRPr>
            </a:lvl4pPr>
            <a:lvl5pPr marL="2057400" indent="-228600" algn="l" rtl="0" fontAlgn="base">
              <a:spcBef>
                <a:spcPts val="0"/>
              </a:spcBef>
              <a:spcAft>
                <a:spcPct val="0"/>
              </a:spcAft>
              <a:buClr>
                <a:srgbClr val="7030A0"/>
              </a:buClr>
              <a:buFontTx/>
              <a:buBlip>
                <a:blip r:embed="rId4"/>
              </a:buBlip>
              <a:defRPr lang="en-US" sz="1800" b="1" kern="1200" dirty="0">
                <a:solidFill>
                  <a:schemeClr val="tx1"/>
                </a:solidFill>
                <a:latin typeface="Arial" pitchFamily="34" charset="0"/>
                <a:ea typeface="+mn-ea"/>
                <a:cs typeface="Arial" pitchFamily="34" charset="0"/>
              </a:defRPr>
            </a:lvl5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p:txBody>
      </p:sp>
      <p:sp>
        <p:nvSpPr>
          <p:cNvPr id="17" name="Text Placeholder 5"/>
          <p:cNvSpPr>
            <a:spLocks noGrp="1" noChangeArrowheads="1"/>
          </p:cNvSpPr>
          <p:nvPr>
            <p:ph type="body" idx="10"/>
          </p:nvPr>
        </p:nvSpPr>
        <p:spPr>
          <a:xfrm>
            <a:off x="6244062" y="1495398"/>
            <a:ext cx="5419022" cy="4533927"/>
          </a:xfrm>
          <a:prstGeom prst="rect">
            <a:avLst/>
          </a:prstGeom>
        </p:spPr>
        <p:txBody>
          <a:bodyPr>
            <a:normAutofit/>
          </a:bodyPr>
          <a:lstStyle>
            <a:lvl1pPr marL="342900" indent="-342900" algn="l" rtl="0" fontAlgn="base">
              <a:spcBef>
                <a:spcPts val="0"/>
              </a:spcBef>
              <a:spcAft>
                <a:spcPct val="0"/>
              </a:spcAft>
              <a:buClr>
                <a:srgbClr val="7030A0"/>
              </a:buClr>
              <a:buSzPct val="140000"/>
              <a:buFontTx/>
              <a:buBlip>
                <a:blip r:embed="rId2"/>
              </a:buBlip>
              <a:defRPr lang="en-US" sz="1600" b="1" kern="1200" dirty="0" smtClean="0">
                <a:solidFill>
                  <a:srgbClr val="646563"/>
                </a:solidFill>
                <a:latin typeface="Arial" pitchFamily="34" charset="0"/>
                <a:ea typeface="+mn-ea"/>
                <a:cs typeface="Arial" pitchFamily="34" charset="0"/>
              </a:defRPr>
            </a:lvl1pPr>
            <a:lvl2pPr marL="742950" indent="-285750" algn="l" rtl="0" fontAlgn="base">
              <a:spcBef>
                <a:spcPts val="0"/>
              </a:spcBef>
              <a:spcAft>
                <a:spcPct val="0"/>
              </a:spcAft>
              <a:buClr>
                <a:srgbClr val="7030A0"/>
              </a:buClr>
              <a:buSzPct val="60000"/>
              <a:buFontTx/>
              <a:buBlip>
                <a:blip r:embed="rId3"/>
              </a:buBlip>
              <a:defRPr lang="en-US" sz="1600" b="1" kern="1200" dirty="0" smtClean="0">
                <a:solidFill>
                  <a:srgbClr val="646563"/>
                </a:solidFill>
                <a:latin typeface="Arial" pitchFamily="34" charset="0"/>
                <a:ea typeface="+mn-ea"/>
                <a:cs typeface="Arial" pitchFamily="34" charset="0"/>
              </a:defRPr>
            </a:lvl2pPr>
            <a:lvl3pPr marL="1143000" indent="-228600" algn="l" rtl="0" fontAlgn="base">
              <a:spcBef>
                <a:spcPts val="0"/>
              </a:spcBef>
              <a:spcAft>
                <a:spcPct val="0"/>
              </a:spcAft>
              <a:buClr>
                <a:srgbClr val="7030A0"/>
              </a:buClr>
              <a:buSzPct val="60000"/>
              <a:buFontTx/>
              <a:buBlip>
                <a:blip r:embed="rId3"/>
              </a:buBlip>
              <a:defRPr lang="en-US" sz="1600" b="1" kern="1200" dirty="0" smtClean="0">
                <a:solidFill>
                  <a:srgbClr val="646563"/>
                </a:solidFill>
                <a:latin typeface="Arial" pitchFamily="34" charset="0"/>
                <a:ea typeface="+mn-ea"/>
                <a:cs typeface="Arial" pitchFamily="34" charset="0"/>
              </a:defRPr>
            </a:lvl3pPr>
            <a:lvl4pPr marL="1600200" indent="-228600" algn="l" rtl="0" fontAlgn="base">
              <a:spcBef>
                <a:spcPts val="0"/>
              </a:spcBef>
              <a:spcAft>
                <a:spcPct val="0"/>
              </a:spcAft>
              <a:buClr>
                <a:srgbClr val="7030A0"/>
              </a:buClr>
              <a:buSzPct val="60000"/>
              <a:buFontTx/>
              <a:buBlip>
                <a:blip r:embed="rId3"/>
              </a:buBlip>
              <a:defRPr lang="en-US" sz="1600" b="1" kern="1200" dirty="0" smtClean="0">
                <a:solidFill>
                  <a:srgbClr val="646563"/>
                </a:solidFill>
                <a:latin typeface="Arial" pitchFamily="34" charset="0"/>
                <a:ea typeface="+mn-ea"/>
                <a:cs typeface="Arial" pitchFamily="34" charset="0"/>
              </a:defRPr>
            </a:lvl4pPr>
            <a:lvl5pPr marL="2057400" indent="-228600" algn="l" rtl="0" fontAlgn="base">
              <a:spcBef>
                <a:spcPts val="0"/>
              </a:spcBef>
              <a:spcAft>
                <a:spcPct val="0"/>
              </a:spcAft>
              <a:buClr>
                <a:srgbClr val="7030A0"/>
              </a:buClr>
              <a:buFontTx/>
              <a:buBlip>
                <a:blip r:embed="rId4"/>
              </a:buBlip>
              <a:defRPr lang="en-US" sz="1800" b="1" kern="1200" dirty="0">
                <a:solidFill>
                  <a:schemeClr val="tx1"/>
                </a:solidFill>
                <a:latin typeface="Arial" pitchFamily="34" charset="0"/>
                <a:ea typeface="+mn-ea"/>
                <a:cs typeface="Arial" pitchFamily="34" charset="0"/>
              </a:defRPr>
            </a:lvl5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p:txBody>
      </p:sp>
      <p:sp>
        <p:nvSpPr>
          <p:cNvPr id="12" name="Slide Number Placeholder 4"/>
          <p:cNvSpPr txBox="1">
            <a:spLocks/>
          </p:cNvSpPr>
          <p:nvPr userDrawn="1"/>
        </p:nvSpPr>
        <p:spPr bwMode="auto">
          <a:xfrm>
            <a:off x="11850241" y="-872"/>
            <a:ext cx="34176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algn="r" eaLnBrk="1" hangingPunct="1">
              <a:defRPr/>
            </a:pPr>
            <a:fld id="{3695E47C-866E-4B17-81F3-7DF7990373C9}" type="slidenum">
              <a:rPr lang="en-GB" sz="1000" b="0" noProof="0" smtClean="0">
                <a:solidFill>
                  <a:srgbClr val="646563"/>
                </a:solidFill>
              </a:rPr>
              <a:pPr algn="r" eaLnBrk="1" hangingPunct="1">
                <a:defRPr/>
              </a:pPr>
              <a:t>‹#›</a:t>
            </a:fld>
            <a:endParaRPr lang="en-GB" sz="1000" b="0" noProof="0" dirty="0">
              <a:solidFill>
                <a:srgbClr val="646563"/>
              </a:solidFill>
            </a:endParaRPr>
          </a:p>
        </p:txBody>
      </p:sp>
      <p:sp>
        <p:nvSpPr>
          <p:cNvPr id="8" name="Rectangle 4"/>
          <p:cNvSpPr>
            <a:spLocks noGrp="1" noChangeArrowheads="1"/>
          </p:cNvSpPr>
          <p:nvPr>
            <p:ph type="title"/>
          </p:nvPr>
        </p:nvSpPr>
        <p:spPr>
          <a:xfrm>
            <a:off x="0" y="136192"/>
            <a:ext cx="12192000" cy="816309"/>
          </a:xfrm>
          <a:prstGeom prst="rect">
            <a:avLst/>
          </a:prstGeom>
          <a:noFill/>
        </p:spPr>
        <p:txBody>
          <a:bodyPr anchor="ctr" anchorCtr="0">
            <a:noAutofit/>
          </a:bodyPr>
          <a:lstStyle>
            <a:lvl1pPr marL="0" indent="0" algn="ctr">
              <a:tabLst/>
              <a:defRPr sz="2600" b="1" baseline="0">
                <a:solidFill>
                  <a:schemeClr val="bg1">
                    <a:lumMod val="50000"/>
                  </a:schemeClr>
                </a:solidFill>
                <a:latin typeface="Arial" pitchFamily="34" charset="0"/>
                <a:cs typeface="Arial" pitchFamily="34" charset="0"/>
              </a:defRPr>
            </a:lvl1pPr>
          </a:lstStyle>
          <a:p>
            <a:r>
              <a:rPr lang="en-US" noProof="0"/>
              <a:t>Click to edit Master title style</a:t>
            </a:r>
            <a:endParaRPr lang="en-GB" noProof="0" dirty="0"/>
          </a:p>
        </p:txBody>
      </p:sp>
    </p:spTree>
    <p:extLst>
      <p:ext uri="{BB962C8B-B14F-4D97-AF65-F5344CB8AC3E}">
        <p14:creationId xmlns:p14="http://schemas.microsoft.com/office/powerpoint/2010/main" val="23732822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Half Text Box Right">
    <p:spTree>
      <p:nvGrpSpPr>
        <p:cNvPr id="1" name=""/>
        <p:cNvGrpSpPr/>
        <p:nvPr/>
      </p:nvGrpSpPr>
      <p:grpSpPr>
        <a:xfrm>
          <a:off x="0" y="0"/>
          <a:ext cx="0" cy="0"/>
          <a:chOff x="0" y="0"/>
          <a:chExt cx="0" cy="0"/>
        </a:xfrm>
      </p:grpSpPr>
      <p:sp>
        <p:nvSpPr>
          <p:cNvPr id="8" name="Text Placeholder 5"/>
          <p:cNvSpPr>
            <a:spLocks noGrp="1" noChangeArrowheads="1"/>
          </p:cNvSpPr>
          <p:nvPr>
            <p:ph type="body" idx="10"/>
          </p:nvPr>
        </p:nvSpPr>
        <p:spPr>
          <a:xfrm>
            <a:off x="6089950" y="1492829"/>
            <a:ext cx="5792413" cy="4546021"/>
          </a:xfrm>
          <a:prstGeom prst="rect">
            <a:avLst/>
          </a:prstGeom>
        </p:spPr>
        <p:txBody>
          <a:bodyPr>
            <a:normAutofit/>
          </a:bodyPr>
          <a:lstStyle>
            <a:lvl1pPr marL="342900" indent="-342900" algn="l" rtl="0" fontAlgn="base">
              <a:spcBef>
                <a:spcPts val="0"/>
              </a:spcBef>
              <a:spcAft>
                <a:spcPct val="0"/>
              </a:spcAft>
              <a:buClr>
                <a:srgbClr val="7030A0"/>
              </a:buClr>
              <a:buSzPct val="140000"/>
              <a:buFontTx/>
              <a:buBlip>
                <a:blip r:embed="rId2"/>
              </a:buBlip>
              <a:defRPr lang="en-US" sz="1600" b="1" kern="1200" dirty="0" smtClean="0">
                <a:solidFill>
                  <a:srgbClr val="646563"/>
                </a:solidFill>
                <a:latin typeface="Arial" pitchFamily="34" charset="0"/>
                <a:ea typeface="+mn-ea"/>
                <a:cs typeface="Arial" pitchFamily="34" charset="0"/>
              </a:defRPr>
            </a:lvl1pPr>
            <a:lvl2pPr marL="742950" indent="-285750" algn="l" rtl="0" fontAlgn="base">
              <a:spcBef>
                <a:spcPts val="0"/>
              </a:spcBef>
              <a:spcAft>
                <a:spcPct val="0"/>
              </a:spcAft>
              <a:buClr>
                <a:srgbClr val="7030A0"/>
              </a:buClr>
              <a:buSzPct val="60000"/>
              <a:buFontTx/>
              <a:buBlip>
                <a:blip r:embed="rId3"/>
              </a:buBlip>
              <a:defRPr lang="en-US" sz="1600" b="1" kern="1200" dirty="0" smtClean="0">
                <a:solidFill>
                  <a:srgbClr val="646563"/>
                </a:solidFill>
                <a:latin typeface="Arial" pitchFamily="34" charset="0"/>
                <a:ea typeface="+mn-ea"/>
                <a:cs typeface="Arial" pitchFamily="34" charset="0"/>
              </a:defRPr>
            </a:lvl2pPr>
            <a:lvl3pPr marL="1143000" indent="-228600" algn="l" rtl="0" fontAlgn="base">
              <a:spcBef>
                <a:spcPts val="0"/>
              </a:spcBef>
              <a:spcAft>
                <a:spcPct val="0"/>
              </a:spcAft>
              <a:buClr>
                <a:srgbClr val="7030A0"/>
              </a:buClr>
              <a:buSzPct val="60000"/>
              <a:buFontTx/>
              <a:buBlip>
                <a:blip r:embed="rId3"/>
              </a:buBlip>
              <a:defRPr lang="en-US" sz="1600" b="1" kern="1200" dirty="0" smtClean="0">
                <a:solidFill>
                  <a:srgbClr val="646563"/>
                </a:solidFill>
                <a:latin typeface="Arial" pitchFamily="34" charset="0"/>
                <a:ea typeface="+mn-ea"/>
                <a:cs typeface="Arial" pitchFamily="34" charset="0"/>
              </a:defRPr>
            </a:lvl3pPr>
            <a:lvl4pPr marL="1600200" indent="-228600" algn="l" rtl="0" fontAlgn="base">
              <a:spcBef>
                <a:spcPts val="0"/>
              </a:spcBef>
              <a:spcAft>
                <a:spcPct val="0"/>
              </a:spcAft>
              <a:buClr>
                <a:srgbClr val="7030A0"/>
              </a:buClr>
              <a:buSzPct val="60000"/>
              <a:buFontTx/>
              <a:buBlip>
                <a:blip r:embed="rId3"/>
              </a:buBlip>
              <a:defRPr lang="en-US" sz="1600" b="1" kern="1200" dirty="0" smtClean="0">
                <a:solidFill>
                  <a:srgbClr val="646563"/>
                </a:solidFill>
                <a:latin typeface="Arial" pitchFamily="34" charset="0"/>
                <a:ea typeface="+mn-ea"/>
                <a:cs typeface="Arial" pitchFamily="34" charset="0"/>
              </a:defRPr>
            </a:lvl4pPr>
            <a:lvl5pPr marL="2057400" indent="-228600" algn="l" rtl="0" fontAlgn="base">
              <a:spcBef>
                <a:spcPts val="0"/>
              </a:spcBef>
              <a:spcAft>
                <a:spcPct val="0"/>
              </a:spcAft>
              <a:buClr>
                <a:srgbClr val="7030A0"/>
              </a:buClr>
              <a:buFontTx/>
              <a:buBlip>
                <a:blip r:embed="rId4"/>
              </a:buBlip>
              <a:defRPr lang="en-US" sz="1800" b="1" kern="1200" dirty="0">
                <a:solidFill>
                  <a:schemeClr val="tx1"/>
                </a:solidFill>
                <a:latin typeface="Arial" pitchFamily="34" charset="0"/>
                <a:ea typeface="+mn-ea"/>
                <a:cs typeface="Arial" pitchFamily="34" charset="0"/>
              </a:defRPr>
            </a:lvl5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p:txBody>
      </p:sp>
      <p:sp>
        <p:nvSpPr>
          <p:cNvPr id="12" name="Slide Number Placeholder 4"/>
          <p:cNvSpPr txBox="1">
            <a:spLocks/>
          </p:cNvSpPr>
          <p:nvPr userDrawn="1"/>
        </p:nvSpPr>
        <p:spPr bwMode="auto">
          <a:xfrm>
            <a:off x="11850241" y="-872"/>
            <a:ext cx="34176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algn="r" eaLnBrk="1" hangingPunct="1">
              <a:defRPr/>
            </a:pPr>
            <a:fld id="{3695E47C-866E-4B17-81F3-7DF7990373C9}" type="slidenum">
              <a:rPr lang="en-GB" sz="1000" b="0" noProof="0" smtClean="0">
                <a:solidFill>
                  <a:srgbClr val="646563"/>
                </a:solidFill>
              </a:rPr>
              <a:pPr algn="r" eaLnBrk="1" hangingPunct="1">
                <a:defRPr/>
              </a:pPr>
              <a:t>‹#›</a:t>
            </a:fld>
            <a:endParaRPr lang="en-GB" sz="1000" b="0" noProof="0" dirty="0">
              <a:solidFill>
                <a:srgbClr val="646563"/>
              </a:solidFill>
            </a:endParaRPr>
          </a:p>
        </p:txBody>
      </p:sp>
      <p:sp>
        <p:nvSpPr>
          <p:cNvPr id="7" name="Rectangle 4"/>
          <p:cNvSpPr>
            <a:spLocks noGrp="1" noChangeArrowheads="1"/>
          </p:cNvSpPr>
          <p:nvPr>
            <p:ph type="title"/>
          </p:nvPr>
        </p:nvSpPr>
        <p:spPr>
          <a:xfrm>
            <a:off x="0" y="136192"/>
            <a:ext cx="12192000" cy="816309"/>
          </a:xfrm>
          <a:prstGeom prst="rect">
            <a:avLst/>
          </a:prstGeom>
          <a:noFill/>
        </p:spPr>
        <p:txBody>
          <a:bodyPr anchor="ctr" anchorCtr="0">
            <a:noAutofit/>
          </a:bodyPr>
          <a:lstStyle>
            <a:lvl1pPr marL="0" indent="0" algn="ctr">
              <a:tabLst/>
              <a:defRPr sz="2600" b="1" baseline="0">
                <a:solidFill>
                  <a:schemeClr val="bg1">
                    <a:lumMod val="50000"/>
                  </a:schemeClr>
                </a:solidFill>
                <a:latin typeface="Arial" pitchFamily="34" charset="0"/>
                <a:cs typeface="Arial" pitchFamily="34" charset="0"/>
              </a:defRPr>
            </a:lvl1pPr>
          </a:lstStyle>
          <a:p>
            <a:r>
              <a:rPr lang="en-US" noProof="0"/>
              <a:t>Click to edit Master title style</a:t>
            </a:r>
            <a:endParaRPr lang="en-GB" noProof="0" dirty="0"/>
          </a:p>
        </p:txBody>
      </p:sp>
    </p:spTree>
    <p:extLst>
      <p:ext uri="{BB962C8B-B14F-4D97-AF65-F5344CB8AC3E}">
        <p14:creationId xmlns:p14="http://schemas.microsoft.com/office/powerpoint/2010/main" val="18316137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One Text Box">
    <p:spTree>
      <p:nvGrpSpPr>
        <p:cNvPr id="1" name=""/>
        <p:cNvGrpSpPr/>
        <p:nvPr/>
      </p:nvGrpSpPr>
      <p:grpSpPr>
        <a:xfrm>
          <a:off x="0" y="0"/>
          <a:ext cx="0" cy="0"/>
          <a:chOff x="0" y="0"/>
          <a:chExt cx="0" cy="0"/>
        </a:xfrm>
      </p:grpSpPr>
      <p:sp>
        <p:nvSpPr>
          <p:cNvPr id="14" name="Text Placeholder 5"/>
          <p:cNvSpPr>
            <a:spLocks noGrp="1" noChangeArrowheads="1"/>
          </p:cNvSpPr>
          <p:nvPr>
            <p:ph type="body" idx="10"/>
          </p:nvPr>
        </p:nvSpPr>
        <p:spPr>
          <a:xfrm>
            <a:off x="1058176" y="1491709"/>
            <a:ext cx="10075649" cy="4547141"/>
          </a:xfrm>
          <a:prstGeom prst="rect">
            <a:avLst/>
          </a:prstGeom>
        </p:spPr>
        <p:txBody>
          <a:bodyPr>
            <a:normAutofit/>
          </a:bodyPr>
          <a:lstStyle>
            <a:lvl1pPr marL="342900" indent="-342900" algn="l" rtl="0" fontAlgn="base">
              <a:spcBef>
                <a:spcPts val="0"/>
              </a:spcBef>
              <a:spcAft>
                <a:spcPct val="0"/>
              </a:spcAft>
              <a:buClr>
                <a:srgbClr val="7030A0"/>
              </a:buClr>
              <a:buSzPct val="140000"/>
              <a:buFontTx/>
              <a:buBlip>
                <a:blip r:embed="rId2"/>
              </a:buBlip>
              <a:defRPr lang="en-US" sz="1600" b="1" kern="1200" dirty="0" smtClean="0">
                <a:solidFill>
                  <a:srgbClr val="646563"/>
                </a:solidFill>
                <a:latin typeface="Arial" pitchFamily="34" charset="0"/>
                <a:ea typeface="+mn-ea"/>
                <a:cs typeface="Arial" pitchFamily="34" charset="0"/>
              </a:defRPr>
            </a:lvl1pPr>
            <a:lvl2pPr marL="742950" indent="-285750" algn="l" rtl="0" fontAlgn="base">
              <a:spcBef>
                <a:spcPts val="0"/>
              </a:spcBef>
              <a:spcAft>
                <a:spcPct val="0"/>
              </a:spcAft>
              <a:buClr>
                <a:srgbClr val="7030A0"/>
              </a:buClr>
              <a:buSzPct val="60000"/>
              <a:buFontTx/>
              <a:buBlip>
                <a:blip r:embed="rId3"/>
              </a:buBlip>
              <a:defRPr lang="en-US" sz="1600" b="1" kern="1200" dirty="0" smtClean="0">
                <a:solidFill>
                  <a:srgbClr val="646563"/>
                </a:solidFill>
                <a:latin typeface="Arial" pitchFamily="34" charset="0"/>
                <a:ea typeface="+mn-ea"/>
                <a:cs typeface="Arial" pitchFamily="34" charset="0"/>
              </a:defRPr>
            </a:lvl2pPr>
            <a:lvl3pPr marL="1143000" indent="-228600" algn="l" rtl="0" fontAlgn="base">
              <a:spcBef>
                <a:spcPts val="0"/>
              </a:spcBef>
              <a:spcAft>
                <a:spcPct val="0"/>
              </a:spcAft>
              <a:buClr>
                <a:srgbClr val="7030A0"/>
              </a:buClr>
              <a:buSzPct val="60000"/>
              <a:buFontTx/>
              <a:buBlip>
                <a:blip r:embed="rId3"/>
              </a:buBlip>
              <a:defRPr lang="en-US" sz="1600" b="1" kern="1200" dirty="0" smtClean="0">
                <a:solidFill>
                  <a:srgbClr val="646563"/>
                </a:solidFill>
                <a:latin typeface="Arial" pitchFamily="34" charset="0"/>
                <a:ea typeface="+mn-ea"/>
                <a:cs typeface="Arial" pitchFamily="34" charset="0"/>
              </a:defRPr>
            </a:lvl3pPr>
            <a:lvl4pPr marL="1600200" indent="-228600" algn="l" rtl="0" fontAlgn="base">
              <a:spcBef>
                <a:spcPts val="0"/>
              </a:spcBef>
              <a:spcAft>
                <a:spcPct val="0"/>
              </a:spcAft>
              <a:buClr>
                <a:srgbClr val="7030A0"/>
              </a:buClr>
              <a:buSzPct val="60000"/>
              <a:buFontTx/>
              <a:buBlip>
                <a:blip r:embed="rId3"/>
              </a:buBlip>
              <a:defRPr lang="en-US" sz="1600" b="1" kern="1200" dirty="0" smtClean="0">
                <a:solidFill>
                  <a:srgbClr val="646563"/>
                </a:solidFill>
                <a:latin typeface="Arial" pitchFamily="34" charset="0"/>
                <a:ea typeface="+mn-ea"/>
                <a:cs typeface="Arial" pitchFamily="34" charset="0"/>
              </a:defRPr>
            </a:lvl4pPr>
            <a:lvl5pPr marL="2057400" indent="-228600" algn="l" rtl="0" fontAlgn="base">
              <a:spcBef>
                <a:spcPts val="0"/>
              </a:spcBef>
              <a:spcAft>
                <a:spcPct val="0"/>
              </a:spcAft>
              <a:buClr>
                <a:srgbClr val="7030A0"/>
              </a:buClr>
              <a:buFontTx/>
              <a:buBlip>
                <a:blip r:embed="rId4"/>
              </a:buBlip>
              <a:defRPr lang="en-US" sz="1800" b="1" kern="1200" dirty="0">
                <a:solidFill>
                  <a:schemeClr val="tx1"/>
                </a:solidFill>
                <a:latin typeface="Arial" pitchFamily="34" charset="0"/>
                <a:ea typeface="+mn-ea"/>
                <a:cs typeface="Arial" pitchFamily="34" charset="0"/>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p:txBody>
      </p:sp>
      <p:sp>
        <p:nvSpPr>
          <p:cNvPr id="10" name="Slide Number Placeholder 4"/>
          <p:cNvSpPr txBox="1">
            <a:spLocks/>
          </p:cNvSpPr>
          <p:nvPr userDrawn="1"/>
        </p:nvSpPr>
        <p:spPr bwMode="auto">
          <a:xfrm>
            <a:off x="11850241" y="-872"/>
            <a:ext cx="34176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algn="r" eaLnBrk="1" hangingPunct="1">
              <a:defRPr/>
            </a:pPr>
            <a:fld id="{3695E47C-866E-4B17-81F3-7DF7990373C9}" type="slidenum">
              <a:rPr lang="en-GB" sz="1000" b="0" noProof="0" smtClean="0">
                <a:solidFill>
                  <a:srgbClr val="646563"/>
                </a:solidFill>
              </a:rPr>
              <a:pPr algn="r" eaLnBrk="1" hangingPunct="1">
                <a:defRPr/>
              </a:pPr>
              <a:t>‹#›</a:t>
            </a:fld>
            <a:endParaRPr lang="en-GB" sz="1000" b="0" noProof="0" dirty="0">
              <a:solidFill>
                <a:srgbClr val="646563"/>
              </a:solidFill>
            </a:endParaRPr>
          </a:p>
        </p:txBody>
      </p:sp>
      <p:sp>
        <p:nvSpPr>
          <p:cNvPr id="7" name="Rectangle 4"/>
          <p:cNvSpPr>
            <a:spLocks noGrp="1" noChangeArrowheads="1"/>
          </p:cNvSpPr>
          <p:nvPr>
            <p:ph type="title"/>
          </p:nvPr>
        </p:nvSpPr>
        <p:spPr>
          <a:xfrm>
            <a:off x="0" y="136192"/>
            <a:ext cx="12192000" cy="816309"/>
          </a:xfrm>
          <a:prstGeom prst="rect">
            <a:avLst/>
          </a:prstGeom>
          <a:noFill/>
        </p:spPr>
        <p:txBody>
          <a:bodyPr anchor="ctr" anchorCtr="0">
            <a:noAutofit/>
          </a:bodyPr>
          <a:lstStyle>
            <a:lvl1pPr marL="0" indent="0" algn="ctr">
              <a:tabLst/>
              <a:defRPr sz="2600" b="1" baseline="0">
                <a:solidFill>
                  <a:schemeClr val="bg1">
                    <a:lumMod val="50000"/>
                  </a:schemeClr>
                </a:solidFill>
                <a:latin typeface="Arial" pitchFamily="34" charset="0"/>
                <a:cs typeface="Arial" pitchFamily="34" charset="0"/>
              </a:defRPr>
            </a:lvl1pPr>
          </a:lstStyle>
          <a:p>
            <a:r>
              <a:rPr lang="en-US" noProof="0"/>
              <a:t>Click to edit Master title style</a:t>
            </a:r>
            <a:endParaRPr lang="en-GB" noProof="0" dirty="0"/>
          </a:p>
        </p:txBody>
      </p:sp>
    </p:spTree>
    <p:extLst>
      <p:ext uri="{BB962C8B-B14F-4D97-AF65-F5344CB8AC3E}">
        <p14:creationId xmlns:p14="http://schemas.microsoft.com/office/powerpoint/2010/main" val="9104787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AD3D478-E0A1-40F9-8892-B412C88C68C6}"/>
              </a:ext>
            </a:extLst>
          </p:cNvPr>
          <p:cNvCxnSpPr>
            <a:cxnSpLocks/>
          </p:cNvCxnSpPr>
          <p:nvPr userDrawn="1"/>
        </p:nvCxnSpPr>
        <p:spPr>
          <a:xfrm>
            <a:off x="7953375" y="2695575"/>
            <a:ext cx="3895725" cy="0"/>
          </a:xfrm>
          <a:prstGeom prst="line">
            <a:avLst/>
          </a:prstGeom>
        </p:spPr>
        <p:style>
          <a:lnRef idx="2">
            <a:schemeClr val="dk1"/>
          </a:lnRef>
          <a:fillRef idx="0">
            <a:schemeClr val="dk1"/>
          </a:fillRef>
          <a:effectRef idx="1">
            <a:schemeClr val="dk1"/>
          </a:effectRef>
          <a:fontRef idx="minor">
            <a:schemeClr val="tx1"/>
          </a:fontRef>
        </p:style>
      </p:cxnSp>
      <p:sp>
        <p:nvSpPr>
          <p:cNvPr id="3" name="Title 3">
            <a:extLst>
              <a:ext uri="{FF2B5EF4-FFF2-40B4-BE49-F238E27FC236}">
                <a16:creationId xmlns:a16="http://schemas.microsoft.com/office/drawing/2014/main" id="{22B17C2B-3110-4111-B797-1F957AE3BBDE}"/>
              </a:ext>
            </a:extLst>
          </p:cNvPr>
          <p:cNvSpPr txBox="1">
            <a:spLocks/>
          </p:cNvSpPr>
          <p:nvPr userDrawn="1"/>
        </p:nvSpPr>
        <p:spPr>
          <a:xfrm>
            <a:off x="6500448" y="2719144"/>
            <a:ext cx="5348652" cy="2375376"/>
          </a:xfrm>
          <a:prstGeom prst="rect">
            <a:avLst/>
          </a:prstGeom>
        </p:spPr>
        <p:txBody>
          <a:bodyPr>
            <a:normAutofit/>
          </a:bodyPr>
          <a:lstStyle>
            <a:lvl1pPr algn="ctr" rtl="0" eaLnBrk="1" fontAlgn="base" hangingPunct="1">
              <a:spcBef>
                <a:spcPct val="0"/>
              </a:spcBef>
              <a:spcAft>
                <a:spcPct val="0"/>
              </a:spcAft>
              <a:defRPr sz="4400" kern="1200">
                <a:solidFill>
                  <a:schemeClr val="tx1"/>
                </a:solidFill>
                <a:latin typeface="Arial" pitchFamily="34" charset="0"/>
                <a:ea typeface="+mj-ea"/>
                <a:cs typeface="+mj-cs"/>
              </a:defRPr>
            </a:lvl1pPr>
            <a:lvl2pPr algn="ctr" rtl="0" eaLnBrk="1" fontAlgn="base" hangingPunct="1">
              <a:spcBef>
                <a:spcPct val="0"/>
              </a:spcBef>
              <a:spcAft>
                <a:spcPct val="0"/>
              </a:spcAft>
              <a:defRPr sz="4400">
                <a:solidFill>
                  <a:schemeClr val="tx1"/>
                </a:solidFill>
                <a:latin typeface="Arial" pitchFamily="34" charset="0"/>
              </a:defRPr>
            </a:lvl2pPr>
            <a:lvl3pPr algn="ctr" rtl="0" eaLnBrk="1" fontAlgn="base" hangingPunct="1">
              <a:spcBef>
                <a:spcPct val="0"/>
              </a:spcBef>
              <a:spcAft>
                <a:spcPct val="0"/>
              </a:spcAft>
              <a:defRPr sz="4400">
                <a:solidFill>
                  <a:schemeClr val="tx1"/>
                </a:solidFill>
                <a:latin typeface="Arial" pitchFamily="34" charset="0"/>
              </a:defRPr>
            </a:lvl3pPr>
            <a:lvl4pPr algn="ctr" rtl="0" eaLnBrk="1" fontAlgn="base" hangingPunct="1">
              <a:spcBef>
                <a:spcPct val="0"/>
              </a:spcBef>
              <a:spcAft>
                <a:spcPct val="0"/>
              </a:spcAft>
              <a:defRPr sz="4400">
                <a:solidFill>
                  <a:schemeClr val="tx1"/>
                </a:solidFill>
                <a:latin typeface="Arial" pitchFamily="34" charset="0"/>
              </a:defRPr>
            </a:lvl4pPr>
            <a:lvl5pPr algn="ctr" rtl="0" eaLnBrk="1" fontAlgn="base" hangingPunct="1">
              <a:spcBef>
                <a:spcPct val="0"/>
              </a:spcBef>
              <a:spcAft>
                <a:spcPct val="0"/>
              </a:spcAft>
              <a:defRPr sz="4400">
                <a:solidFill>
                  <a:schemeClr val="tx1"/>
                </a:solidFill>
                <a:latin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r"/>
            <a:endParaRPr lang="en-IE" sz="3600" b="0" dirty="0"/>
          </a:p>
        </p:txBody>
      </p:sp>
    </p:spTree>
    <p:extLst>
      <p:ext uri="{BB962C8B-B14F-4D97-AF65-F5344CB8AC3E}">
        <p14:creationId xmlns:p14="http://schemas.microsoft.com/office/powerpoint/2010/main" val="1466103594"/>
      </p:ext>
    </p:extLst>
  </p:cSld>
  <p:clrMapOvr>
    <a:masterClrMapping/>
  </p:clrMapOvr>
  <p:transition spd="slow"/>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17CC0FC7-DA41-4B32-865B-0BECCA516DFE}"/>
              </a:ext>
            </a:extLst>
          </p:cNvPr>
          <p:cNvSpPr>
            <a:spLocks noGrp="1"/>
          </p:cNvSpPr>
          <p:nvPr>
            <p:ph type="pic" sz="quarter" idx="10"/>
          </p:nvPr>
        </p:nvSpPr>
        <p:spPr>
          <a:xfrm>
            <a:off x="6200775" y="1257300"/>
            <a:ext cx="4546600" cy="4546600"/>
          </a:xfrm>
          <a:custGeom>
            <a:avLst/>
            <a:gdLst>
              <a:gd name="connsiteX0" fmla="*/ 2273300 w 4546600"/>
              <a:gd name="connsiteY0" fmla="*/ 882650 h 4546600"/>
              <a:gd name="connsiteX1" fmla="*/ 882650 w 4546600"/>
              <a:gd name="connsiteY1" fmla="*/ 2273300 h 4546600"/>
              <a:gd name="connsiteX2" fmla="*/ 2273300 w 4546600"/>
              <a:gd name="connsiteY2" fmla="*/ 3663950 h 4546600"/>
              <a:gd name="connsiteX3" fmla="*/ 3663950 w 4546600"/>
              <a:gd name="connsiteY3" fmla="*/ 2273300 h 4546600"/>
              <a:gd name="connsiteX4" fmla="*/ 2273300 w 4546600"/>
              <a:gd name="connsiteY4" fmla="*/ 882650 h 4546600"/>
              <a:gd name="connsiteX5" fmla="*/ 2273300 w 4546600"/>
              <a:gd name="connsiteY5" fmla="*/ 0 h 4546600"/>
              <a:gd name="connsiteX6" fmla="*/ 4546600 w 4546600"/>
              <a:gd name="connsiteY6" fmla="*/ 2273300 h 4546600"/>
              <a:gd name="connsiteX7" fmla="*/ 2273300 w 4546600"/>
              <a:gd name="connsiteY7" fmla="*/ 4546600 h 4546600"/>
              <a:gd name="connsiteX8" fmla="*/ 0 w 4546600"/>
              <a:gd name="connsiteY8" fmla="*/ 2273300 h 4546600"/>
              <a:gd name="connsiteX9" fmla="*/ 2273300 w 4546600"/>
              <a:gd name="connsiteY9" fmla="*/ 0 h 454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46600" h="4546600">
                <a:moveTo>
                  <a:pt x="2273300" y="882650"/>
                </a:moveTo>
                <a:cubicBezTo>
                  <a:pt x="1505265" y="882650"/>
                  <a:pt x="882650" y="1505265"/>
                  <a:pt x="882650" y="2273300"/>
                </a:cubicBezTo>
                <a:cubicBezTo>
                  <a:pt x="882650" y="3041335"/>
                  <a:pt x="1505265" y="3663950"/>
                  <a:pt x="2273300" y="3663950"/>
                </a:cubicBezTo>
                <a:cubicBezTo>
                  <a:pt x="3041335" y="3663950"/>
                  <a:pt x="3663950" y="3041335"/>
                  <a:pt x="3663950" y="2273300"/>
                </a:cubicBezTo>
                <a:cubicBezTo>
                  <a:pt x="3663950" y="1505265"/>
                  <a:pt x="3041335" y="882650"/>
                  <a:pt x="2273300" y="882650"/>
                </a:cubicBezTo>
                <a:close/>
                <a:moveTo>
                  <a:pt x="2273300" y="0"/>
                </a:moveTo>
                <a:cubicBezTo>
                  <a:pt x="3528809" y="0"/>
                  <a:pt x="4546600" y="1017791"/>
                  <a:pt x="4546600" y="2273300"/>
                </a:cubicBezTo>
                <a:cubicBezTo>
                  <a:pt x="4546600" y="3528809"/>
                  <a:pt x="3528809" y="4546600"/>
                  <a:pt x="2273300" y="4546600"/>
                </a:cubicBezTo>
                <a:cubicBezTo>
                  <a:pt x="1017792" y="4546600"/>
                  <a:pt x="0" y="3528809"/>
                  <a:pt x="0" y="2273300"/>
                </a:cubicBezTo>
                <a:cubicBezTo>
                  <a:pt x="0" y="1017791"/>
                  <a:pt x="1017792" y="0"/>
                  <a:pt x="2273300" y="0"/>
                </a:cubicBezTo>
                <a:close/>
              </a:path>
            </a:pathLst>
          </a:custGeom>
          <a:solidFill>
            <a:schemeClr val="bg1">
              <a:alpha val="20000"/>
            </a:schemeClr>
          </a:solidFill>
          <a:effectLst>
            <a:outerShdw blurRad="596900" sx="102000" sy="102000" algn="ctr" rotWithShape="0">
              <a:prstClr val="black">
                <a:alpha val="9000"/>
              </a:prstClr>
            </a:outerShdw>
          </a:effectLst>
        </p:spPr>
        <p:txBody>
          <a:bodyPr wrap="square" anchor="ctr">
            <a:noAutofit/>
          </a:bodyPr>
          <a:lstStyle>
            <a:lvl1pPr>
              <a:defRPr lang="en-ID" sz="1200" b="0" i="0">
                <a:solidFill>
                  <a:schemeClr val="bg1"/>
                </a:solidFill>
                <a:latin typeface="Montserrat" pitchFamily="2" charset="77"/>
              </a:defRPr>
            </a:lvl1pPr>
          </a:lstStyle>
          <a:p>
            <a:pPr marL="0" lvl="0" indent="0" algn="ctr">
              <a:buNone/>
            </a:pPr>
            <a:endParaRPr lang="en-ID" dirty="0"/>
          </a:p>
        </p:txBody>
      </p:sp>
    </p:spTree>
    <p:extLst>
      <p:ext uri="{BB962C8B-B14F-4D97-AF65-F5344CB8AC3E}">
        <p14:creationId xmlns:p14="http://schemas.microsoft.com/office/powerpoint/2010/main" val="490965087"/>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C66FD243-D53C-4E33-AE69-BE63DB1C92CD}"/>
              </a:ext>
            </a:extLst>
          </p:cNvPr>
          <p:cNvSpPr>
            <a:spLocks noGrp="1"/>
          </p:cNvSpPr>
          <p:nvPr>
            <p:ph type="pic" sz="quarter" idx="10"/>
          </p:nvPr>
        </p:nvSpPr>
        <p:spPr>
          <a:xfrm>
            <a:off x="3276600" y="2146300"/>
            <a:ext cx="5803900" cy="4711700"/>
          </a:xfrm>
          <a:custGeom>
            <a:avLst/>
            <a:gdLst>
              <a:gd name="connsiteX0" fmla="*/ 0 w 5803900"/>
              <a:gd name="connsiteY0" fmla="*/ 0 h 4711700"/>
              <a:gd name="connsiteX1" fmla="*/ 5803900 w 5803900"/>
              <a:gd name="connsiteY1" fmla="*/ 0 h 4711700"/>
              <a:gd name="connsiteX2" fmla="*/ 5803900 w 5803900"/>
              <a:gd name="connsiteY2" fmla="*/ 4711700 h 4711700"/>
              <a:gd name="connsiteX3" fmla="*/ 0 w 5803900"/>
              <a:gd name="connsiteY3" fmla="*/ 4711700 h 4711700"/>
            </a:gdLst>
            <a:ahLst/>
            <a:cxnLst>
              <a:cxn ang="0">
                <a:pos x="connsiteX0" y="connsiteY0"/>
              </a:cxn>
              <a:cxn ang="0">
                <a:pos x="connsiteX1" y="connsiteY1"/>
              </a:cxn>
              <a:cxn ang="0">
                <a:pos x="connsiteX2" y="connsiteY2"/>
              </a:cxn>
              <a:cxn ang="0">
                <a:pos x="connsiteX3" y="connsiteY3"/>
              </a:cxn>
            </a:cxnLst>
            <a:rect l="l" t="t" r="r" b="b"/>
            <a:pathLst>
              <a:path w="5803900" h="4711700">
                <a:moveTo>
                  <a:pt x="0" y="0"/>
                </a:moveTo>
                <a:lnTo>
                  <a:pt x="5803900" y="0"/>
                </a:lnTo>
                <a:lnTo>
                  <a:pt x="5803900" y="4711700"/>
                </a:lnTo>
                <a:lnTo>
                  <a:pt x="0" y="4711700"/>
                </a:lnTo>
                <a:close/>
              </a:path>
            </a:pathLst>
          </a:custGeom>
          <a:solidFill>
            <a:schemeClr val="bg1">
              <a:lumMod val="65000"/>
              <a:alpha val="0"/>
            </a:schemeClr>
          </a:solidFill>
          <a:effectLst>
            <a:outerShdw blurRad="850900" dist="533400" dir="5400000" sx="92000" sy="92000" algn="t" rotWithShape="0">
              <a:prstClr val="black">
                <a:alpha val="11000"/>
              </a:prstClr>
            </a:outerShdw>
          </a:effectLst>
        </p:spPr>
        <p:txBody>
          <a:bodyPr wrap="square" anchor="ctr">
            <a:noAutofit/>
          </a:bodyPr>
          <a:lstStyle>
            <a:lvl1pPr>
              <a:defRPr lang="en-ID" sz="1200" b="0" i="0">
                <a:solidFill>
                  <a:schemeClr val="bg1">
                    <a:lumMod val="65000"/>
                  </a:schemeClr>
                </a:solidFill>
                <a:latin typeface="Montserrat" pitchFamily="2" charset="77"/>
              </a:defRPr>
            </a:lvl1pPr>
          </a:lstStyle>
          <a:p>
            <a:pPr marL="0" lvl="0" indent="0" algn="ctr">
              <a:buNone/>
            </a:pPr>
            <a:endParaRPr lang="en-ID" dirty="0"/>
          </a:p>
        </p:txBody>
      </p:sp>
    </p:spTree>
    <p:extLst>
      <p:ext uri="{BB962C8B-B14F-4D97-AF65-F5344CB8AC3E}">
        <p14:creationId xmlns:p14="http://schemas.microsoft.com/office/powerpoint/2010/main" val="160242193"/>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A128CAB-8489-4CBB-B31F-5A3808B9336A}"/>
              </a:ext>
            </a:extLst>
          </p:cNvPr>
          <p:cNvSpPr>
            <a:spLocks noGrp="1"/>
          </p:cNvSpPr>
          <p:nvPr>
            <p:ph type="pic" sz="quarter" idx="10"/>
          </p:nvPr>
        </p:nvSpPr>
        <p:spPr>
          <a:xfrm>
            <a:off x="7009180" y="0"/>
            <a:ext cx="5182820" cy="6858000"/>
          </a:xfrm>
          <a:custGeom>
            <a:avLst/>
            <a:gdLst>
              <a:gd name="connsiteX0" fmla="*/ 0 w 5182820"/>
              <a:gd name="connsiteY0" fmla="*/ 0 h 6858000"/>
              <a:gd name="connsiteX1" fmla="*/ 5182820 w 5182820"/>
              <a:gd name="connsiteY1" fmla="*/ 0 h 6858000"/>
              <a:gd name="connsiteX2" fmla="*/ 5182820 w 5182820"/>
              <a:gd name="connsiteY2" fmla="*/ 6858000 h 6858000"/>
              <a:gd name="connsiteX3" fmla="*/ 0 w 518282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82820" h="6858000">
                <a:moveTo>
                  <a:pt x="0" y="0"/>
                </a:moveTo>
                <a:lnTo>
                  <a:pt x="5182820" y="0"/>
                </a:lnTo>
                <a:lnTo>
                  <a:pt x="5182820" y="6858000"/>
                </a:lnTo>
                <a:lnTo>
                  <a:pt x="0" y="6858000"/>
                </a:lnTo>
                <a:close/>
              </a:path>
            </a:pathLst>
          </a:custGeom>
          <a:solidFill>
            <a:schemeClr val="bg1">
              <a:alpha val="20000"/>
            </a:schemeClr>
          </a:solidFill>
          <a:effectLst>
            <a:outerShdw blurRad="596900" sx="102000" sy="102000" algn="ctr" rotWithShape="0">
              <a:prstClr val="black">
                <a:alpha val="20000"/>
              </a:prstClr>
            </a:outerShdw>
          </a:effectLst>
        </p:spPr>
        <p:txBody>
          <a:bodyPr wrap="square" anchor="ctr">
            <a:noAutofit/>
          </a:bodyPr>
          <a:lstStyle>
            <a:lvl1pPr>
              <a:defRPr lang="en-ID" sz="1200" b="0" i="0">
                <a:solidFill>
                  <a:schemeClr val="bg1"/>
                </a:solidFill>
                <a:latin typeface="Montserrat" pitchFamily="2" charset="77"/>
              </a:defRPr>
            </a:lvl1pPr>
          </a:lstStyle>
          <a:p>
            <a:pPr marL="0" lvl="0" indent="0" algn="ctr">
              <a:buNone/>
            </a:pPr>
            <a:endParaRPr lang="en-ID" dirty="0"/>
          </a:p>
        </p:txBody>
      </p:sp>
    </p:spTree>
    <p:extLst>
      <p:ext uri="{BB962C8B-B14F-4D97-AF65-F5344CB8AC3E}">
        <p14:creationId xmlns:p14="http://schemas.microsoft.com/office/powerpoint/2010/main" val="961788256"/>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Quant Chart Slide">
    <p:spTree>
      <p:nvGrpSpPr>
        <p:cNvPr id="1" name=""/>
        <p:cNvGrpSpPr/>
        <p:nvPr/>
      </p:nvGrpSpPr>
      <p:grpSpPr>
        <a:xfrm>
          <a:off x="0" y="0"/>
          <a:ext cx="0" cy="0"/>
          <a:chOff x="0" y="0"/>
          <a:chExt cx="0" cy="0"/>
        </a:xfrm>
      </p:grpSpPr>
      <p:sp>
        <p:nvSpPr>
          <p:cNvPr id="13" name="Text Placeholder 12"/>
          <p:cNvSpPr>
            <a:spLocks noGrp="1"/>
          </p:cNvSpPr>
          <p:nvPr>
            <p:ph type="body" sz="quarter" idx="10"/>
          </p:nvPr>
        </p:nvSpPr>
        <p:spPr>
          <a:xfrm>
            <a:off x="-1" y="1179222"/>
            <a:ext cx="2981325" cy="276999"/>
          </a:xfrm>
          <a:prstGeom prst="rect">
            <a:avLst/>
          </a:prstGeom>
        </p:spPr>
        <p:txBody>
          <a:bodyPr wrap="square">
            <a:spAutoFit/>
          </a:bodyPr>
          <a:lstStyle>
            <a:lvl1pPr marL="0" indent="0">
              <a:buFontTx/>
              <a:buNone/>
              <a:defRPr sz="1200">
                <a:solidFill>
                  <a:srgbClr val="646563"/>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noProof="0" dirty="0"/>
              <a:t>Edit Master text styles</a:t>
            </a:r>
          </a:p>
        </p:txBody>
      </p:sp>
      <p:sp>
        <p:nvSpPr>
          <p:cNvPr id="16" name="Slide Number Placeholder 4"/>
          <p:cNvSpPr txBox="1">
            <a:spLocks/>
          </p:cNvSpPr>
          <p:nvPr userDrawn="1"/>
        </p:nvSpPr>
        <p:spPr bwMode="auto">
          <a:xfrm>
            <a:off x="11850241" y="-872"/>
            <a:ext cx="34176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algn="r" eaLnBrk="1" hangingPunct="1">
              <a:defRPr/>
            </a:pPr>
            <a:fld id="{3695E47C-866E-4B17-81F3-7DF7990373C9}" type="slidenum">
              <a:rPr lang="en-GB" sz="1000" b="0" noProof="0" smtClean="0">
                <a:solidFill>
                  <a:srgbClr val="646563"/>
                </a:solidFill>
              </a:rPr>
              <a:pPr algn="r" eaLnBrk="1" hangingPunct="1">
                <a:defRPr/>
              </a:pPr>
              <a:t>‹#›</a:t>
            </a:fld>
            <a:endParaRPr lang="en-GB" sz="1000" b="0" noProof="0" dirty="0">
              <a:solidFill>
                <a:srgbClr val="646563"/>
              </a:solidFill>
            </a:endParaRPr>
          </a:p>
        </p:txBody>
      </p:sp>
      <p:sp>
        <p:nvSpPr>
          <p:cNvPr id="8" name="Rectangle 4"/>
          <p:cNvSpPr>
            <a:spLocks noGrp="1" noChangeArrowheads="1"/>
          </p:cNvSpPr>
          <p:nvPr>
            <p:ph type="title"/>
          </p:nvPr>
        </p:nvSpPr>
        <p:spPr>
          <a:xfrm>
            <a:off x="-1" y="136192"/>
            <a:ext cx="12192001" cy="816309"/>
          </a:xfrm>
          <a:prstGeom prst="rect">
            <a:avLst/>
          </a:prstGeom>
          <a:noFill/>
        </p:spPr>
        <p:txBody>
          <a:bodyPr anchor="ctr" anchorCtr="0">
            <a:noAutofit/>
          </a:bodyPr>
          <a:lstStyle>
            <a:lvl1pPr marL="0" indent="0" algn="ctr">
              <a:tabLst/>
              <a:defRPr sz="2600" b="1" baseline="0">
                <a:solidFill>
                  <a:schemeClr val="bg1">
                    <a:lumMod val="50000"/>
                  </a:schemeClr>
                </a:solidFill>
                <a:latin typeface="Arial" pitchFamily="34" charset="0"/>
                <a:cs typeface="Arial" pitchFamily="34" charset="0"/>
              </a:defRPr>
            </a:lvl1pPr>
          </a:lstStyle>
          <a:p>
            <a:r>
              <a:rPr lang="en-US" noProof="0"/>
              <a:t>Click to edit Master title style</a:t>
            </a:r>
            <a:endParaRPr lang="en-GB" noProof="0" dirty="0"/>
          </a:p>
        </p:txBody>
      </p:sp>
      <p:pic>
        <p:nvPicPr>
          <p:cNvPr id="11" name="Picture 10" descr="CoyneLogo_outline copy.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98095" y="6410150"/>
            <a:ext cx="1147212" cy="365778"/>
          </a:xfrm>
          <a:prstGeom prst="rect">
            <a:avLst/>
          </a:prstGeom>
        </p:spPr>
      </p:pic>
    </p:spTree>
    <p:extLst>
      <p:ext uri="{BB962C8B-B14F-4D97-AF65-F5344CB8AC3E}">
        <p14:creationId xmlns:p14="http://schemas.microsoft.com/office/powerpoint/2010/main" val="3748768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End Pag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31B21A-AA79-6E67-DAC4-5ADAD6263304}"/>
              </a:ext>
            </a:extLst>
          </p:cNvPr>
          <p:cNvSpPr/>
          <p:nvPr userDrawn="1"/>
        </p:nvSpPr>
        <p:spPr>
          <a:xfrm>
            <a:off x="73819" y="70597"/>
            <a:ext cx="12044363" cy="63293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0" i="0" dirty="0">
              <a:latin typeface="Montserrat" pitchFamily="2" charset="77"/>
            </a:endParaRPr>
          </a:p>
        </p:txBody>
      </p:sp>
    </p:spTree>
    <p:extLst>
      <p:ext uri="{BB962C8B-B14F-4D97-AF65-F5344CB8AC3E}">
        <p14:creationId xmlns:p14="http://schemas.microsoft.com/office/powerpoint/2010/main" val="859759632"/>
      </p:ext>
    </p:extLst>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3C0BD-35BA-804D-91A6-2FE63217AC54}"/>
              </a:ext>
            </a:extLst>
          </p:cNvPr>
          <p:cNvSpPr>
            <a:spLocks noGrp="1"/>
          </p:cNvSpPr>
          <p:nvPr>
            <p:ph type="title"/>
          </p:nvPr>
        </p:nvSpPr>
        <p:spPr>
          <a:xfrm>
            <a:off x="141966" y="148740"/>
            <a:ext cx="10697308" cy="595753"/>
          </a:xfrm>
        </p:spPr>
        <p:txBody>
          <a:bodyPr/>
          <a:lstStyle/>
          <a:p>
            <a:r>
              <a:rPr lang="en-GB" dirty="0"/>
              <a:t>Click to edit</a:t>
            </a:r>
            <a:endParaRPr lang="en-US" dirty="0"/>
          </a:p>
        </p:txBody>
      </p:sp>
      <p:sp>
        <p:nvSpPr>
          <p:cNvPr id="3" name="Footer Placeholder 2">
            <a:extLst>
              <a:ext uri="{FF2B5EF4-FFF2-40B4-BE49-F238E27FC236}">
                <a16:creationId xmlns:a16="http://schemas.microsoft.com/office/drawing/2014/main" id="{6BB3D98F-4733-5143-9A5F-49228638D172}"/>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527D0D7D-245E-9842-B6F1-52D636C23D10}"/>
              </a:ext>
            </a:extLst>
          </p:cNvPr>
          <p:cNvSpPr>
            <a:spLocks noGrp="1"/>
          </p:cNvSpPr>
          <p:nvPr>
            <p:ph type="sldNum" sz="quarter" idx="11"/>
          </p:nvPr>
        </p:nvSpPr>
        <p:spPr/>
        <p:txBody>
          <a:bodyPr/>
          <a:lstStyle/>
          <a:p>
            <a:fld id="{41428506-BF58-3641-91A9-AB89E47884C4}" type="slidenum">
              <a:rPr lang="en-US" smtClean="0"/>
              <a:pPr/>
              <a:t>‹#›</a:t>
            </a:fld>
            <a:endParaRPr lang="en-US" dirty="0"/>
          </a:p>
        </p:txBody>
      </p:sp>
      <p:sp>
        <p:nvSpPr>
          <p:cNvPr id="8" name="Text Placeholder 7">
            <a:extLst>
              <a:ext uri="{FF2B5EF4-FFF2-40B4-BE49-F238E27FC236}">
                <a16:creationId xmlns:a16="http://schemas.microsoft.com/office/drawing/2014/main" id="{5291EE76-B154-9541-A3DB-C0BBE6C0E306}"/>
              </a:ext>
            </a:extLst>
          </p:cNvPr>
          <p:cNvSpPr>
            <a:spLocks noGrp="1"/>
          </p:cNvSpPr>
          <p:nvPr>
            <p:ph type="body" sz="quarter" idx="12"/>
          </p:nvPr>
        </p:nvSpPr>
        <p:spPr>
          <a:xfrm>
            <a:off x="779530" y="1199063"/>
            <a:ext cx="9884509" cy="4123429"/>
          </a:xfrm>
        </p:spPr>
        <p:txBody>
          <a:bodyPr/>
          <a:lstStyle/>
          <a:p>
            <a:pPr lvl="0"/>
            <a:r>
              <a:rPr lang="en-GB" dirty="0"/>
              <a:t>Click to edit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4378181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22_BLANK">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3446115-B390-9EBD-9241-5F3D58EB81A6}"/>
              </a:ext>
            </a:extLst>
          </p:cNvPr>
          <p:cNvSpPr>
            <a:spLocks noGrp="1"/>
          </p:cNvSpPr>
          <p:nvPr>
            <p:ph type="pic" sz="quarter" idx="12"/>
          </p:nvPr>
        </p:nvSpPr>
        <p:spPr>
          <a:xfrm>
            <a:off x="66675" y="71438"/>
            <a:ext cx="12058650" cy="6280150"/>
          </a:xfrm>
          <a:prstGeom prst="rect">
            <a:avLst/>
          </a:prstGeom>
          <a:solidFill>
            <a:schemeClr val="bg1"/>
          </a:solidFill>
        </p:spPr>
        <p:txBody>
          <a:bodyPr/>
          <a:lstStyle>
            <a:lvl1pPr marL="0" indent="0">
              <a:buNone/>
              <a:defRPr/>
            </a:lvl1pPr>
          </a:lstStyle>
          <a:p>
            <a:endParaRPr lang="en-IE" dirty="0"/>
          </a:p>
        </p:txBody>
      </p:sp>
      <p:pic>
        <p:nvPicPr>
          <p:cNvPr id="2" name="Picture 1">
            <a:extLst>
              <a:ext uri="{FF2B5EF4-FFF2-40B4-BE49-F238E27FC236}">
                <a16:creationId xmlns:a16="http://schemas.microsoft.com/office/drawing/2014/main" id="{AE7A1BD7-3383-B6DD-FDDE-449B61447A17}"/>
              </a:ext>
            </a:extLst>
          </p:cNvPr>
          <p:cNvPicPr>
            <a:picLocks noChangeAspect="1"/>
          </p:cNvPicPr>
          <p:nvPr userDrawn="1"/>
        </p:nvPicPr>
        <p:blipFill>
          <a:blip r:embed="rId2" cstate="print">
            <a:biLevel thresh="25000"/>
            <a:extLst>
              <a:ext uri="{BEBA8EAE-BF5A-486C-A8C5-ECC9F3942E4B}">
                <a14:imgProps xmlns:a14="http://schemas.microsoft.com/office/drawing/2010/main">
                  <a14:imgLayer r:embed="rId3">
                    <a14:imgEffect>
                      <a14:brightnessContrast bright="70000"/>
                    </a14:imgEffect>
                  </a14:imgLayer>
                </a14:imgProps>
              </a:ext>
              <a:ext uri="{28A0092B-C50C-407E-A947-70E740481C1C}">
                <a14:useLocalDpi xmlns:a14="http://schemas.microsoft.com/office/drawing/2010/main" val="0"/>
              </a:ext>
            </a:extLst>
          </a:blip>
          <a:srcRect/>
          <a:stretch/>
        </p:blipFill>
        <p:spPr>
          <a:xfrm>
            <a:off x="83136" y="6537204"/>
            <a:ext cx="691077" cy="216548"/>
          </a:xfrm>
          <a:prstGeom prst="rect">
            <a:avLst/>
          </a:prstGeom>
        </p:spPr>
      </p:pic>
    </p:spTree>
    <p:extLst>
      <p:ext uri="{BB962C8B-B14F-4D97-AF65-F5344CB8AC3E}">
        <p14:creationId xmlns:p14="http://schemas.microsoft.com/office/powerpoint/2010/main" val="3408880087"/>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wo Titles Only">
    <p:bg>
      <p:bgPr>
        <a:solidFill>
          <a:schemeClr val="bg1"/>
        </a:solidFill>
        <a:effectLst/>
      </p:bgPr>
    </p:bg>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a:xfrm>
            <a:off x="811404" y="6442919"/>
            <a:ext cx="6720000" cy="415084"/>
          </a:xfrm>
          <a:prstGeom prst="rect">
            <a:avLst/>
          </a:prstGeom>
        </p:spPr>
        <p:txBody>
          <a:bodyPr lIns="0" tIns="45716" rIns="0" bIns="0"/>
          <a:lstStyle>
            <a:lvl1pPr>
              <a:defRPr sz="800">
                <a:solidFill>
                  <a:schemeClr val="bg1">
                    <a:lumMod val="75000"/>
                  </a:schemeClr>
                </a:solidFill>
                <a:latin typeface="+mj-lt"/>
              </a:defRPr>
            </a:lvl1pPr>
          </a:lstStyle>
          <a:p>
            <a:endParaRPr lang="pt-BR"/>
          </a:p>
        </p:txBody>
      </p:sp>
      <p:sp>
        <p:nvSpPr>
          <p:cNvPr id="10" name="Slide Number Placeholder 1"/>
          <p:cNvSpPr>
            <a:spLocks noGrp="1"/>
          </p:cNvSpPr>
          <p:nvPr>
            <p:ph type="sldNum" sz="quarter" idx="4"/>
          </p:nvPr>
        </p:nvSpPr>
        <p:spPr>
          <a:xfrm>
            <a:off x="463395" y="6442919"/>
            <a:ext cx="277492" cy="415084"/>
          </a:xfrm>
          <a:prstGeom prst="rect">
            <a:avLst/>
          </a:prstGeom>
        </p:spPr>
        <p:txBody>
          <a:bodyPr lIns="0" tIns="45716" rIns="0" bIns="0" anchor="ctr"/>
          <a:lstStyle>
            <a:lvl1pPr algn="l">
              <a:defRPr sz="933">
                <a:solidFill>
                  <a:schemeClr val="bg1">
                    <a:lumMod val="75000"/>
                  </a:schemeClr>
                </a:solidFill>
                <a:latin typeface="+mn-lt"/>
              </a:defRPr>
            </a:lvl1pPr>
          </a:lstStyle>
          <a:p>
            <a:fld id="{19AB4E72-7858-48F1-A40D-12FF09E4BFB8}" type="slidenum">
              <a:rPr lang="en-GB" smtClean="0"/>
              <a:pPr/>
              <a:t>‹#›</a:t>
            </a:fld>
            <a:endParaRPr lang="en-GB" dirty="0"/>
          </a:p>
        </p:txBody>
      </p:sp>
      <p:cxnSp>
        <p:nvCxnSpPr>
          <p:cNvPr id="9" name="Straight Connector 8"/>
          <p:cNvCxnSpPr/>
          <p:nvPr userDrawn="1"/>
        </p:nvCxnSpPr>
        <p:spPr>
          <a:xfrm>
            <a:off x="457821" y="985637"/>
            <a:ext cx="11280000" cy="0"/>
          </a:xfrm>
          <a:prstGeom prst="line">
            <a:avLst/>
          </a:prstGeom>
          <a:ln w="12700">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sp>
        <p:nvSpPr>
          <p:cNvPr id="14" name="Title Placeholder 6"/>
          <p:cNvSpPr>
            <a:spLocks noGrp="1"/>
          </p:cNvSpPr>
          <p:nvPr>
            <p:ph type="title"/>
          </p:nvPr>
        </p:nvSpPr>
        <p:spPr>
          <a:xfrm>
            <a:off x="463299" y="482887"/>
            <a:ext cx="11280000" cy="502758"/>
          </a:xfrm>
          <a:prstGeom prst="rect">
            <a:avLst/>
          </a:prstGeom>
        </p:spPr>
        <p:txBody>
          <a:bodyPr vert="horz" lIns="0" tIns="45716" rIns="0" bIns="45716" rtlCol="0" anchor="b">
            <a:spAutoFit/>
          </a:bodyPr>
          <a:lstStyle>
            <a:lvl1pPr>
              <a:defRPr sz="2667">
                <a:solidFill>
                  <a:schemeClr val="tx1">
                    <a:lumMod val="75000"/>
                    <a:lumOff val="25000"/>
                  </a:schemeClr>
                </a:solidFill>
                <a:latin typeface="+mn-lt"/>
              </a:defRPr>
            </a:lvl1pPr>
          </a:lstStyle>
          <a:p>
            <a:r>
              <a:rPr lang="en-US" dirty="0"/>
              <a:t>Click to edit Master title style</a:t>
            </a:r>
            <a:endParaRPr lang="en-GB" dirty="0"/>
          </a:p>
        </p:txBody>
      </p:sp>
      <p:sp>
        <p:nvSpPr>
          <p:cNvPr id="15" name="Text Placeholder 7"/>
          <p:cNvSpPr>
            <a:spLocks noGrp="1"/>
          </p:cNvSpPr>
          <p:nvPr>
            <p:ph type="body" sz="quarter" idx="20"/>
          </p:nvPr>
        </p:nvSpPr>
        <p:spPr>
          <a:xfrm>
            <a:off x="463297" y="5851238"/>
            <a:ext cx="11280000" cy="523875"/>
          </a:xfrm>
          <a:prstGeom prst="rect">
            <a:avLst/>
          </a:prstGeom>
        </p:spPr>
        <p:txBody>
          <a:bodyPr lIns="0" rIns="0" anchor="ctr" anchorCtr="0"/>
          <a:lstStyle>
            <a:lvl1pPr marL="0" indent="0">
              <a:spcBef>
                <a:spcPts val="0"/>
              </a:spcBef>
              <a:buNone/>
              <a:defRPr lang="en-US" sz="1600" b="0" i="0" kern="1200" dirty="0" smtClean="0">
                <a:solidFill>
                  <a:schemeClr val="tx1"/>
                </a:solidFill>
                <a:latin typeface="+mj-lt"/>
                <a:ea typeface="+mn-ea"/>
                <a:cs typeface="Arial"/>
              </a:defRPr>
            </a:lvl1pPr>
            <a:lvl2pPr marL="0" indent="0">
              <a:spcBef>
                <a:spcPts val="0"/>
              </a:spcBef>
              <a:buNone/>
              <a:defRPr lang="en-US" sz="1467" b="0" i="0" kern="1200" dirty="0" smtClean="0">
                <a:solidFill>
                  <a:schemeClr val="tx1">
                    <a:lumMod val="75000"/>
                    <a:lumOff val="25000"/>
                  </a:schemeClr>
                </a:solidFill>
                <a:latin typeface="+mj-lt"/>
                <a:ea typeface="+mn-ea"/>
                <a:cs typeface="Arial"/>
              </a:defRPr>
            </a:lvl2pPr>
          </a:lstStyle>
          <a:p>
            <a:pPr lvl="0"/>
            <a:r>
              <a:rPr lang="en-US" dirty="0"/>
              <a:t>Click to edit Master text styles</a:t>
            </a:r>
          </a:p>
        </p:txBody>
      </p:sp>
      <p:sp>
        <p:nvSpPr>
          <p:cNvPr id="2" name="Rectangle 1">
            <a:extLst>
              <a:ext uri="{FF2B5EF4-FFF2-40B4-BE49-F238E27FC236}">
                <a16:creationId xmlns:a16="http://schemas.microsoft.com/office/drawing/2014/main" id="{BE020D49-0F16-1DEB-576E-5C9B76DD86AA}"/>
              </a:ext>
            </a:extLst>
          </p:cNvPr>
          <p:cNvSpPr/>
          <p:nvPr userDrawn="1"/>
        </p:nvSpPr>
        <p:spPr>
          <a:xfrm>
            <a:off x="9747682" y="6442919"/>
            <a:ext cx="825623" cy="241964"/>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5A1F3C8A-85EA-9FE4-C49B-ABFB8BFB2AA8}"/>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1224195" y="6512260"/>
            <a:ext cx="698515" cy="218755"/>
          </a:xfrm>
          <a:prstGeom prst="rect">
            <a:avLst/>
          </a:prstGeom>
        </p:spPr>
      </p:pic>
    </p:spTree>
    <p:extLst>
      <p:ext uri="{BB962C8B-B14F-4D97-AF65-F5344CB8AC3E}">
        <p14:creationId xmlns:p14="http://schemas.microsoft.com/office/powerpoint/2010/main" val="15747242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Quant Chart Slide">
    <p:spTree>
      <p:nvGrpSpPr>
        <p:cNvPr id="1" name=""/>
        <p:cNvGrpSpPr/>
        <p:nvPr/>
      </p:nvGrpSpPr>
      <p:grpSpPr>
        <a:xfrm>
          <a:off x="0" y="0"/>
          <a:ext cx="0" cy="0"/>
          <a:chOff x="0" y="0"/>
          <a:chExt cx="0" cy="0"/>
        </a:xfrm>
      </p:grpSpPr>
      <p:sp>
        <p:nvSpPr>
          <p:cNvPr id="15" name="Text Placeholder 14"/>
          <p:cNvSpPr>
            <a:spLocks noGrp="1"/>
          </p:cNvSpPr>
          <p:nvPr>
            <p:ph type="body" sz="quarter" idx="11"/>
          </p:nvPr>
        </p:nvSpPr>
        <p:spPr>
          <a:xfrm>
            <a:off x="0" y="6594476"/>
            <a:ext cx="2689981" cy="263525"/>
          </a:xfrm>
          <a:prstGeom prst="rect">
            <a:avLst/>
          </a:prstGeom>
        </p:spPr>
        <p:txBody>
          <a:bodyPr wrap="none" anchor="b"/>
          <a:lstStyle>
            <a:lvl1pPr marL="0" indent="0">
              <a:buFontTx/>
              <a:buNone/>
              <a:defRPr sz="1000">
                <a:solidFill>
                  <a:srgbClr val="646563"/>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noProof="0"/>
              <a:t>Edit Master text styles</a:t>
            </a:r>
          </a:p>
        </p:txBody>
      </p:sp>
      <p:sp>
        <p:nvSpPr>
          <p:cNvPr id="13" name="Text Placeholder 12"/>
          <p:cNvSpPr>
            <a:spLocks noGrp="1"/>
          </p:cNvSpPr>
          <p:nvPr>
            <p:ph type="body" sz="quarter" idx="10"/>
          </p:nvPr>
        </p:nvSpPr>
        <p:spPr>
          <a:xfrm>
            <a:off x="-1" y="1179222"/>
            <a:ext cx="2981325" cy="276999"/>
          </a:xfrm>
          <a:prstGeom prst="rect">
            <a:avLst/>
          </a:prstGeom>
        </p:spPr>
        <p:txBody>
          <a:bodyPr wrap="square">
            <a:spAutoFit/>
          </a:bodyPr>
          <a:lstStyle>
            <a:lvl1pPr marL="0" indent="0">
              <a:buFontTx/>
              <a:buNone/>
              <a:defRPr sz="1200">
                <a:solidFill>
                  <a:srgbClr val="646563"/>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noProof="0" dirty="0"/>
              <a:t>Edit Master text styles</a:t>
            </a:r>
          </a:p>
        </p:txBody>
      </p:sp>
      <p:sp>
        <p:nvSpPr>
          <p:cNvPr id="16" name="Slide Number Placeholder 4"/>
          <p:cNvSpPr txBox="1">
            <a:spLocks/>
          </p:cNvSpPr>
          <p:nvPr userDrawn="1"/>
        </p:nvSpPr>
        <p:spPr bwMode="auto">
          <a:xfrm>
            <a:off x="11850241" y="-872"/>
            <a:ext cx="34176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algn="r" eaLnBrk="1" hangingPunct="1">
              <a:defRPr/>
            </a:pPr>
            <a:fld id="{3695E47C-866E-4B17-81F3-7DF7990373C9}" type="slidenum">
              <a:rPr lang="en-GB" sz="1000" b="0" noProof="0" smtClean="0">
                <a:solidFill>
                  <a:srgbClr val="646563"/>
                </a:solidFill>
              </a:rPr>
              <a:pPr algn="r" eaLnBrk="1" hangingPunct="1">
                <a:defRPr/>
              </a:pPr>
              <a:t>‹#›</a:t>
            </a:fld>
            <a:endParaRPr lang="en-GB" sz="1000" b="0" noProof="0" dirty="0">
              <a:solidFill>
                <a:srgbClr val="646563"/>
              </a:solidFill>
            </a:endParaRPr>
          </a:p>
        </p:txBody>
      </p:sp>
      <p:sp>
        <p:nvSpPr>
          <p:cNvPr id="8" name="Rectangle 4"/>
          <p:cNvSpPr>
            <a:spLocks noGrp="1" noChangeArrowheads="1"/>
          </p:cNvSpPr>
          <p:nvPr>
            <p:ph type="title"/>
          </p:nvPr>
        </p:nvSpPr>
        <p:spPr>
          <a:xfrm>
            <a:off x="0" y="136192"/>
            <a:ext cx="12192000" cy="816309"/>
          </a:xfrm>
          <a:prstGeom prst="rect">
            <a:avLst/>
          </a:prstGeom>
          <a:noFill/>
        </p:spPr>
        <p:txBody>
          <a:bodyPr anchor="ctr" anchorCtr="0">
            <a:noAutofit/>
          </a:bodyPr>
          <a:lstStyle>
            <a:lvl1pPr marL="0" indent="0" algn="ctr">
              <a:tabLst/>
              <a:defRPr sz="2600" b="1" baseline="0">
                <a:solidFill>
                  <a:schemeClr val="bg1">
                    <a:lumMod val="50000"/>
                  </a:schemeClr>
                </a:solidFill>
                <a:latin typeface="Arial" pitchFamily="34" charset="0"/>
                <a:cs typeface="Arial" pitchFamily="34" charset="0"/>
              </a:defRPr>
            </a:lvl1pPr>
          </a:lstStyle>
          <a:p>
            <a:r>
              <a:rPr lang="en-US" noProof="0"/>
              <a:t>Click to edit Master title style</a:t>
            </a:r>
            <a:endParaRPr lang="en-GB" noProof="0" dirty="0"/>
          </a:p>
        </p:txBody>
      </p:sp>
      <p:pic>
        <p:nvPicPr>
          <p:cNvPr id="11" name="Picture 10" descr="CoyneLogo_outline copy.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8095" y="6410150"/>
            <a:ext cx="1147212" cy="365778"/>
          </a:xfrm>
          <a:prstGeom prst="rect">
            <a:avLst/>
          </a:prstGeom>
        </p:spPr>
      </p:pic>
    </p:spTree>
    <p:extLst>
      <p:ext uri="{BB962C8B-B14F-4D97-AF65-F5344CB8AC3E}">
        <p14:creationId xmlns:p14="http://schemas.microsoft.com/office/powerpoint/2010/main" val="2251319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End Page">
    <p:bg>
      <p:bgPr>
        <a:solidFill>
          <a:schemeClr val="bg1">
            <a:lumMod val="9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31B21A-AA79-6E67-DAC4-5ADAD6263304}"/>
              </a:ext>
            </a:extLst>
          </p:cNvPr>
          <p:cNvSpPr/>
          <p:nvPr userDrawn="1"/>
        </p:nvSpPr>
        <p:spPr>
          <a:xfrm>
            <a:off x="73819" y="70597"/>
            <a:ext cx="12044363" cy="6329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0" i="0" dirty="0">
              <a:latin typeface="Montserrat" pitchFamily="2" charset="77"/>
            </a:endParaRPr>
          </a:p>
        </p:txBody>
      </p:sp>
      <p:grpSp>
        <p:nvGrpSpPr>
          <p:cNvPr id="2" name="Group 1">
            <a:extLst>
              <a:ext uri="{FF2B5EF4-FFF2-40B4-BE49-F238E27FC236}">
                <a16:creationId xmlns:a16="http://schemas.microsoft.com/office/drawing/2014/main" id="{B52574CE-CE06-F92C-64D1-4B450C64EE5C}"/>
              </a:ext>
            </a:extLst>
          </p:cNvPr>
          <p:cNvGrpSpPr/>
          <p:nvPr userDrawn="1"/>
        </p:nvGrpSpPr>
        <p:grpSpPr>
          <a:xfrm>
            <a:off x="0" y="38386"/>
            <a:ext cx="12196800" cy="6858000"/>
            <a:chOff x="0" y="0"/>
            <a:chExt cx="12196800" cy="6858000"/>
          </a:xfrm>
        </p:grpSpPr>
        <p:sp>
          <p:nvSpPr>
            <p:cNvPr id="4" name="Rectangle 3">
              <a:extLst>
                <a:ext uri="{FF2B5EF4-FFF2-40B4-BE49-F238E27FC236}">
                  <a16:creationId xmlns:a16="http://schemas.microsoft.com/office/drawing/2014/main" id="{863D76DA-03BD-4284-2199-F9729E4DDF5A}"/>
                </a:ext>
              </a:extLst>
            </p:cNvPr>
            <p:cNvSpPr/>
            <p:nvPr userDrawn="1"/>
          </p:nvSpPr>
          <p:spPr>
            <a:xfrm>
              <a:off x="0" y="6354375"/>
              <a:ext cx="12192000" cy="5036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0" i="0" dirty="0">
                <a:latin typeface="Montserrat" pitchFamily="2" charset="77"/>
              </a:endParaRPr>
            </a:p>
          </p:txBody>
        </p:sp>
        <p:sp>
          <p:nvSpPr>
            <p:cNvPr id="6" name="Frame 5">
              <a:extLst>
                <a:ext uri="{FF2B5EF4-FFF2-40B4-BE49-F238E27FC236}">
                  <a16:creationId xmlns:a16="http://schemas.microsoft.com/office/drawing/2014/main" id="{B5E612B9-306C-7DDB-3CFC-7294944C61BC}"/>
                </a:ext>
              </a:extLst>
            </p:cNvPr>
            <p:cNvSpPr/>
            <p:nvPr userDrawn="1"/>
          </p:nvSpPr>
          <p:spPr>
            <a:xfrm>
              <a:off x="0" y="0"/>
              <a:ext cx="12196800" cy="6858000"/>
            </a:xfrm>
            <a:prstGeom prst="frame">
              <a:avLst>
                <a:gd name="adj1" fmla="val 132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0" i="0" dirty="0">
                <a:solidFill>
                  <a:schemeClr val="tx1"/>
                </a:solidFill>
                <a:latin typeface="Montserrat" pitchFamily="2" charset="77"/>
              </a:endParaRPr>
            </a:p>
          </p:txBody>
        </p:sp>
      </p:grpSp>
      <p:pic>
        <p:nvPicPr>
          <p:cNvPr id="7" name="Picture 6">
            <a:extLst>
              <a:ext uri="{FF2B5EF4-FFF2-40B4-BE49-F238E27FC236}">
                <a16:creationId xmlns:a16="http://schemas.microsoft.com/office/drawing/2014/main" id="{80147331-05C3-C505-6849-2CC8B3AC8C5B}"/>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63035" y="6539959"/>
            <a:ext cx="691077" cy="216426"/>
          </a:xfrm>
          <a:prstGeom prst="rect">
            <a:avLst/>
          </a:prstGeom>
        </p:spPr>
      </p:pic>
    </p:spTree>
    <p:extLst>
      <p:ext uri="{BB962C8B-B14F-4D97-AF65-F5344CB8AC3E}">
        <p14:creationId xmlns:p14="http://schemas.microsoft.com/office/powerpoint/2010/main" val="909524632"/>
      </p:ext>
    </p:extLst>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1_Title and Content">
    <p:bg>
      <p:bgPr>
        <a:solidFill>
          <a:schemeClr val="tx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99873" y="3025115"/>
            <a:ext cx="7220852" cy="1077817"/>
          </a:xfrm>
        </p:spPr>
        <p:txBody>
          <a:bodyPr lIns="0" tIns="0" rIns="0" bIns="0" anchor="t"/>
          <a:lstStyle>
            <a:lvl1pPr>
              <a:defRPr sz="7004" b="0" i="0">
                <a:solidFill>
                  <a:schemeClr val="tx1"/>
                </a:solidFill>
                <a:latin typeface="Montserrat" pitchFamily="2" charset="77"/>
                <a:cs typeface="Lato" panose="020F0502020204030203" pitchFamily="34" charset="0"/>
              </a:defRPr>
            </a:lvl1pPr>
          </a:lstStyle>
          <a:p>
            <a:endParaRPr dirty="0"/>
          </a:p>
        </p:txBody>
      </p:sp>
      <p:sp>
        <p:nvSpPr>
          <p:cNvPr id="3" name="Holder 3"/>
          <p:cNvSpPr>
            <a:spLocks noGrp="1"/>
          </p:cNvSpPr>
          <p:nvPr>
            <p:ph type="body" idx="1"/>
          </p:nvPr>
        </p:nvSpPr>
        <p:spPr>
          <a:xfrm>
            <a:off x="3799873" y="2268821"/>
            <a:ext cx="7220852" cy="690616"/>
          </a:xfrm>
        </p:spPr>
        <p:txBody>
          <a:bodyPr lIns="0" tIns="0" rIns="0" bIns="0" anchor="b"/>
          <a:lstStyle>
            <a:lvl1pPr marL="0" indent="0">
              <a:buNone/>
              <a:defRPr sz="1800" b="0" i="0">
                <a:solidFill>
                  <a:schemeClr val="tx1"/>
                </a:solidFill>
                <a:latin typeface="Montserrat Light" pitchFamily="2" charset="77"/>
                <a:cs typeface="Lato" panose="020F0502020204030203" pitchFamily="34" charset="0"/>
              </a:defRPr>
            </a:lvl1pPr>
          </a:lstStyle>
          <a:p>
            <a:endParaRPr dirty="0"/>
          </a:p>
        </p:txBody>
      </p:sp>
      <p:sp>
        <p:nvSpPr>
          <p:cNvPr id="4" name="Rectangle 3">
            <a:extLst>
              <a:ext uri="{FF2B5EF4-FFF2-40B4-BE49-F238E27FC236}">
                <a16:creationId xmlns:a16="http://schemas.microsoft.com/office/drawing/2014/main" id="{2C9DC4F4-4E6F-5223-782B-762D3F04B4D0}"/>
              </a:ext>
            </a:extLst>
          </p:cNvPr>
          <p:cNvSpPr/>
          <p:nvPr userDrawn="1"/>
        </p:nvSpPr>
        <p:spPr>
          <a:xfrm>
            <a:off x="73819" y="57150"/>
            <a:ext cx="12044363" cy="6329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0" i="0" dirty="0">
              <a:latin typeface="Montserrat" pitchFamily="2" charset="77"/>
            </a:endParaRPr>
          </a:p>
        </p:txBody>
      </p:sp>
      <p:pic>
        <p:nvPicPr>
          <p:cNvPr id="7" name="Picture 6">
            <a:extLst>
              <a:ext uri="{FF2B5EF4-FFF2-40B4-BE49-F238E27FC236}">
                <a16:creationId xmlns:a16="http://schemas.microsoft.com/office/drawing/2014/main" id="{542ECA1F-F7F9-502F-A348-7186379D0A13}"/>
              </a:ext>
            </a:extLst>
          </p:cNvPr>
          <p:cNvPicPr>
            <a:picLocks noChangeAspect="1"/>
          </p:cNvPicPr>
          <p:nvPr userDrawn="1"/>
        </p:nvPicPr>
        <p:blipFill>
          <a:blip r:embed="rId2" cstate="print">
            <a:biLevel thresh="25000"/>
            <a:extLst>
              <a:ext uri="{BEBA8EAE-BF5A-486C-A8C5-ECC9F3942E4B}">
                <a14:imgProps xmlns:a14="http://schemas.microsoft.com/office/drawing/2010/main">
                  <a14:imgLayer r:embed="rId3">
                    <a14:imgEffect>
                      <a14:brightnessContrast bright="70000"/>
                    </a14:imgEffect>
                  </a14:imgLayer>
                </a14:imgProps>
              </a:ext>
              <a:ext uri="{28A0092B-C50C-407E-A947-70E740481C1C}">
                <a14:useLocalDpi xmlns:a14="http://schemas.microsoft.com/office/drawing/2010/main" val="0"/>
              </a:ext>
            </a:extLst>
          </a:blip>
          <a:srcRect/>
          <a:stretch/>
        </p:blipFill>
        <p:spPr>
          <a:xfrm>
            <a:off x="83136" y="6537204"/>
            <a:ext cx="691077" cy="216548"/>
          </a:xfrm>
          <a:prstGeom prst="rect">
            <a:avLst/>
          </a:prstGeom>
        </p:spPr>
      </p:pic>
    </p:spTree>
    <p:extLst>
      <p:ext uri="{BB962C8B-B14F-4D97-AF65-F5344CB8AC3E}">
        <p14:creationId xmlns:p14="http://schemas.microsoft.com/office/powerpoint/2010/main" val="1471576511"/>
      </p:ext>
    </p:extLst>
  </p:cSld>
  <p:clrMapOvr>
    <a:masterClrMapping/>
  </p:clrMapOvr>
  <mc:AlternateContent xmlns:mc="http://schemas.openxmlformats.org/markup-compatibility/2006" xmlns:p14="http://schemas.microsoft.com/office/powerpoint/2010/main">
    <mc:Choice Requires="p14">
      <p:transition spd="slow" p14:dur="3400" advClick="0" advTm="5000">
        <p14:reveal thruBlk="1"/>
      </p:transition>
    </mc:Choice>
    <mc:Fallback xmlns="">
      <p:transition spd="slow" advClick="0" advTm="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2_Title and Content">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99873" y="3025115"/>
            <a:ext cx="7220852" cy="1077817"/>
          </a:xfrm>
        </p:spPr>
        <p:txBody>
          <a:bodyPr lIns="0" tIns="0" rIns="0" bIns="0" anchor="t"/>
          <a:lstStyle>
            <a:lvl1pPr>
              <a:defRPr sz="7004" b="0" i="0">
                <a:solidFill>
                  <a:schemeClr val="tx1"/>
                </a:solidFill>
                <a:latin typeface="Montserrat" pitchFamily="2" charset="77"/>
                <a:cs typeface="Lato" panose="020F0502020204030203" pitchFamily="34" charset="0"/>
              </a:defRPr>
            </a:lvl1pPr>
          </a:lstStyle>
          <a:p>
            <a:endParaRPr dirty="0"/>
          </a:p>
        </p:txBody>
      </p:sp>
      <p:sp>
        <p:nvSpPr>
          <p:cNvPr id="3" name="Holder 3"/>
          <p:cNvSpPr>
            <a:spLocks noGrp="1"/>
          </p:cNvSpPr>
          <p:nvPr>
            <p:ph type="body" idx="1"/>
          </p:nvPr>
        </p:nvSpPr>
        <p:spPr>
          <a:xfrm>
            <a:off x="3799873" y="2268821"/>
            <a:ext cx="7220852" cy="690616"/>
          </a:xfrm>
        </p:spPr>
        <p:txBody>
          <a:bodyPr lIns="0" tIns="0" rIns="0" bIns="0" anchor="b"/>
          <a:lstStyle>
            <a:lvl1pPr marL="0" indent="0">
              <a:buNone/>
              <a:defRPr sz="1800" b="0" i="0">
                <a:solidFill>
                  <a:schemeClr val="tx1"/>
                </a:solidFill>
                <a:latin typeface="Montserrat Light" pitchFamily="2" charset="77"/>
                <a:cs typeface="Lato" panose="020F0502020204030203" pitchFamily="34" charset="0"/>
              </a:defRPr>
            </a:lvl1pPr>
          </a:lstStyle>
          <a:p>
            <a:endParaRPr dirty="0"/>
          </a:p>
        </p:txBody>
      </p:sp>
      <p:sp>
        <p:nvSpPr>
          <p:cNvPr id="4" name="Rectangle 3">
            <a:extLst>
              <a:ext uri="{FF2B5EF4-FFF2-40B4-BE49-F238E27FC236}">
                <a16:creationId xmlns:a16="http://schemas.microsoft.com/office/drawing/2014/main" id="{2C9DC4F4-4E6F-5223-782B-762D3F04B4D0}"/>
              </a:ext>
            </a:extLst>
          </p:cNvPr>
          <p:cNvSpPr/>
          <p:nvPr userDrawn="1"/>
        </p:nvSpPr>
        <p:spPr>
          <a:xfrm>
            <a:off x="73819" y="57150"/>
            <a:ext cx="12044363" cy="6329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0" i="0" dirty="0">
              <a:latin typeface="Montserrat" pitchFamily="2" charset="77"/>
            </a:endParaRPr>
          </a:p>
        </p:txBody>
      </p:sp>
      <p:pic>
        <p:nvPicPr>
          <p:cNvPr id="7" name="Picture 6">
            <a:extLst>
              <a:ext uri="{FF2B5EF4-FFF2-40B4-BE49-F238E27FC236}">
                <a16:creationId xmlns:a16="http://schemas.microsoft.com/office/drawing/2014/main" id="{EA4DC9FA-DD18-7B6F-42CF-75A8CB955AB2}"/>
              </a:ext>
            </a:extLst>
          </p:cNvPr>
          <p:cNvPicPr>
            <a:picLocks noChangeAspect="1"/>
          </p:cNvPicPr>
          <p:nvPr userDrawn="1"/>
        </p:nvPicPr>
        <p:blipFill>
          <a:blip r:embed="rId2" cstate="print">
            <a:biLevel thresh="25000"/>
            <a:extLst>
              <a:ext uri="{BEBA8EAE-BF5A-486C-A8C5-ECC9F3942E4B}">
                <a14:imgProps xmlns:a14="http://schemas.microsoft.com/office/drawing/2010/main">
                  <a14:imgLayer r:embed="rId3">
                    <a14:imgEffect>
                      <a14:brightnessContrast bright="70000"/>
                    </a14:imgEffect>
                  </a14:imgLayer>
                </a14:imgProps>
              </a:ext>
              <a:ext uri="{28A0092B-C50C-407E-A947-70E740481C1C}">
                <a14:useLocalDpi xmlns:a14="http://schemas.microsoft.com/office/drawing/2010/main" val="0"/>
              </a:ext>
            </a:extLst>
          </a:blip>
          <a:srcRect/>
          <a:stretch/>
        </p:blipFill>
        <p:spPr>
          <a:xfrm>
            <a:off x="83136" y="6537204"/>
            <a:ext cx="691077" cy="216548"/>
          </a:xfrm>
          <a:prstGeom prst="rect">
            <a:avLst/>
          </a:prstGeom>
        </p:spPr>
      </p:pic>
    </p:spTree>
    <p:extLst>
      <p:ext uri="{BB962C8B-B14F-4D97-AF65-F5344CB8AC3E}">
        <p14:creationId xmlns:p14="http://schemas.microsoft.com/office/powerpoint/2010/main" val="1132446869"/>
      </p:ext>
    </p:extLst>
  </p:cSld>
  <p:clrMapOvr>
    <a:masterClrMapping/>
  </p:clrMapOvr>
  <mc:AlternateContent xmlns:mc="http://schemas.openxmlformats.org/markup-compatibility/2006" xmlns:p14="http://schemas.microsoft.com/office/powerpoint/2010/main">
    <mc:Choice Requires="p14">
      <p:transition spd="slow" p14:dur="3400" advClick="0" advTm="5000">
        <p14:reveal thruBlk="1"/>
      </p:transition>
    </mc:Choice>
    <mc:Fallback xmlns="">
      <p:transition spd="slow" advClick="0" advTm="5000">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834CEAB-111B-9748-A6A1-5A8172F85394}"/>
              </a:ext>
            </a:extLst>
          </p:cNvPr>
          <p:cNvPicPr>
            <a:picLocks noChangeAspect="1"/>
          </p:cNvPicPr>
          <p:nvPr userDrawn="1"/>
        </p:nvPicPr>
        <p:blipFill>
          <a:blip r:embed="rId65" cstate="email">
            <a:extLst>
              <a:ext uri="{28A0092B-C50C-407E-A947-70E740481C1C}">
                <a14:useLocalDpi xmlns:a14="http://schemas.microsoft.com/office/drawing/2010/main"/>
              </a:ext>
            </a:extLst>
          </a:blip>
          <a:srcRect/>
          <a:stretch/>
        </p:blipFill>
        <p:spPr>
          <a:xfrm>
            <a:off x="82800" y="6537600"/>
            <a:ext cx="697187" cy="218339"/>
          </a:xfrm>
          <a:prstGeom prst="rect">
            <a:avLst/>
          </a:prstGeom>
        </p:spPr>
      </p:pic>
      <p:sp>
        <p:nvSpPr>
          <p:cNvPr id="7" name="TextBox 6">
            <a:extLst>
              <a:ext uri="{FF2B5EF4-FFF2-40B4-BE49-F238E27FC236}">
                <a16:creationId xmlns:a16="http://schemas.microsoft.com/office/drawing/2014/main" id="{163CD766-FCCC-4D10-97FB-B29862949C7E}"/>
              </a:ext>
            </a:extLst>
          </p:cNvPr>
          <p:cNvSpPr txBox="1"/>
          <p:nvPr userDrawn="1"/>
        </p:nvSpPr>
        <p:spPr>
          <a:xfrm>
            <a:off x="10584962" y="6495783"/>
            <a:ext cx="1586690" cy="276999"/>
          </a:xfrm>
          <a:prstGeom prst="rect">
            <a:avLst/>
          </a:prstGeom>
          <a:noFill/>
        </p:spPr>
        <p:txBody>
          <a:bodyPr wrap="square" rtlCol="0">
            <a:spAutoFit/>
          </a:bodyPr>
          <a:lstStyle/>
          <a:p>
            <a:pPr algn="r"/>
            <a:fld id="{260E2A6B-A809-4840-BF14-8648BC0BDF87}" type="slidenum">
              <a:rPr lang="id-ID" sz="1200" b="0" i="0" strike="noStrike" spc="0" smtClean="0">
                <a:solidFill>
                  <a:schemeClr val="tx1">
                    <a:lumMod val="95000"/>
                    <a:lumOff val="5000"/>
                    <a:alpha val="20000"/>
                  </a:schemeClr>
                </a:solidFill>
                <a:latin typeface="Montserrat" pitchFamily="2" charset="77"/>
                <a:ea typeface="Open Sans Semibold" panose="020B0706030804020204" pitchFamily="34" charset="0"/>
                <a:cs typeface="Poppins" panose="00000500000000000000" pitchFamily="2" charset="0"/>
              </a:rPr>
              <a:pPr algn="r"/>
              <a:t>‹#›</a:t>
            </a:fld>
            <a:endParaRPr lang="id-ID" sz="600" b="0" i="0" strike="noStrike" spc="0" dirty="0">
              <a:solidFill>
                <a:schemeClr val="tx1">
                  <a:lumMod val="95000"/>
                  <a:lumOff val="5000"/>
                  <a:alpha val="20000"/>
                </a:schemeClr>
              </a:solidFill>
              <a:latin typeface="Montserrat" pitchFamily="2" charset="77"/>
              <a:ea typeface="Open Sans Semibold" panose="020B0706030804020204" pitchFamily="34" charset="0"/>
              <a:cs typeface="Poppins" panose="00000500000000000000" pitchFamily="2" charset="0"/>
            </a:endParaRPr>
          </a:p>
        </p:txBody>
      </p:sp>
      <p:sp>
        <p:nvSpPr>
          <p:cNvPr id="25" name="Title Placeholder 24">
            <a:extLst>
              <a:ext uri="{FF2B5EF4-FFF2-40B4-BE49-F238E27FC236}">
                <a16:creationId xmlns:a16="http://schemas.microsoft.com/office/drawing/2014/main" id="{3A981722-8B4F-E9B2-3855-FE82E761E0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noProof="0"/>
              <a:t>CLICK TO EDIT MASTER TITLE STYLE</a:t>
            </a:r>
          </a:p>
        </p:txBody>
      </p:sp>
    </p:spTree>
    <p:extLst>
      <p:ext uri="{BB962C8B-B14F-4D97-AF65-F5344CB8AC3E}">
        <p14:creationId xmlns:p14="http://schemas.microsoft.com/office/powerpoint/2010/main" val="1439415967"/>
      </p:ext>
    </p:extLst>
  </p:cSld>
  <p:clrMap bg1="lt1" tx1="dk1" bg2="lt2" tx2="dk2" accent1="accent1" accent2="accent2" accent3="accent3" accent4="accent4" accent5="accent5" accent6="accent6" hlink="hlink" folHlink="folHlink"/>
  <p:sldLayoutIdLst>
    <p:sldLayoutId id="2147483649" r:id="rId1"/>
    <p:sldLayoutId id="2147483892" r:id="rId2"/>
    <p:sldLayoutId id="2147483945" r:id="rId3"/>
    <p:sldLayoutId id="2147483938" r:id="rId4"/>
    <p:sldLayoutId id="2147483939" r:id="rId5"/>
    <p:sldLayoutId id="2147483940" r:id="rId6"/>
    <p:sldLayoutId id="2147483954" r:id="rId7"/>
    <p:sldLayoutId id="2147483942" r:id="rId8"/>
    <p:sldLayoutId id="2147483943" r:id="rId9"/>
    <p:sldLayoutId id="2147483901" r:id="rId10"/>
    <p:sldLayoutId id="2147483903" r:id="rId11"/>
    <p:sldLayoutId id="2147483907" r:id="rId12"/>
    <p:sldLayoutId id="2147483908" r:id="rId13"/>
    <p:sldLayoutId id="2147483909" r:id="rId14"/>
    <p:sldLayoutId id="2147483935" r:id="rId15"/>
    <p:sldLayoutId id="2147483936" r:id="rId16"/>
    <p:sldLayoutId id="2147483937" r:id="rId17"/>
    <p:sldLayoutId id="2147483934" r:id="rId18"/>
    <p:sldLayoutId id="2147483660" r:id="rId19"/>
    <p:sldLayoutId id="2147483661" r:id="rId20"/>
    <p:sldLayoutId id="2147483906" r:id="rId21"/>
    <p:sldLayoutId id="2147483894" r:id="rId22"/>
    <p:sldLayoutId id="2147483895" r:id="rId23"/>
    <p:sldLayoutId id="2147483904" r:id="rId24"/>
    <p:sldLayoutId id="2147483905" r:id="rId25"/>
    <p:sldLayoutId id="2147483893" r:id="rId26"/>
    <p:sldLayoutId id="2147483897" r:id="rId27"/>
    <p:sldLayoutId id="2147483899" r:id="rId28"/>
    <p:sldLayoutId id="2147483896" r:id="rId29"/>
    <p:sldLayoutId id="2147483650" r:id="rId30"/>
    <p:sldLayoutId id="2147483659" r:id="rId31"/>
    <p:sldLayoutId id="2147483756" r:id="rId32"/>
    <p:sldLayoutId id="2147483849" r:id="rId33"/>
    <p:sldLayoutId id="2147483946" r:id="rId34"/>
    <p:sldLayoutId id="2147483795" r:id="rId35"/>
    <p:sldLayoutId id="2147483944" r:id="rId36"/>
    <p:sldLayoutId id="2147483796" r:id="rId37"/>
    <p:sldLayoutId id="2147483797" r:id="rId38"/>
    <p:sldLayoutId id="2147483798" r:id="rId39"/>
    <p:sldLayoutId id="2147483799" r:id="rId40"/>
    <p:sldLayoutId id="2147483804" r:id="rId41"/>
    <p:sldLayoutId id="2147483805" r:id="rId42"/>
    <p:sldLayoutId id="2147483806" r:id="rId43"/>
    <p:sldLayoutId id="2147483807" r:id="rId44"/>
    <p:sldLayoutId id="2147483808" r:id="rId45"/>
    <p:sldLayoutId id="2147483809" r:id="rId46"/>
    <p:sldLayoutId id="2147483869" r:id="rId47"/>
    <p:sldLayoutId id="2147483870" r:id="rId48"/>
    <p:sldLayoutId id="2147483871" r:id="rId49"/>
    <p:sldLayoutId id="2147483886" r:id="rId50"/>
    <p:sldLayoutId id="2147483887" r:id="rId51"/>
    <p:sldLayoutId id="2147483948" r:id="rId52"/>
    <p:sldLayoutId id="2147483949" r:id="rId53"/>
    <p:sldLayoutId id="2147483952" r:id="rId54"/>
    <p:sldLayoutId id="2147483953" r:id="rId55"/>
    <p:sldLayoutId id="2147483696" r:id="rId56"/>
    <p:sldLayoutId id="2147483664" r:id="rId57"/>
    <p:sldLayoutId id="2147483662" r:id="rId58"/>
    <p:sldLayoutId id="2147483955" r:id="rId59"/>
    <p:sldLayoutId id="2147483956" r:id="rId60"/>
    <p:sldLayoutId id="2147483957" r:id="rId61"/>
    <p:sldLayoutId id="2147483958" r:id="rId62"/>
    <p:sldLayoutId id="2147483959" r:id="rId63"/>
  </p:sldLayoutIdLst>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b="0" i="0" kern="1200" baseline="0">
          <a:solidFill>
            <a:schemeClr val="tx2"/>
          </a:solidFill>
          <a:latin typeface="Montserrat Ligh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33.xml"/><Relationship Id="rId1" Type="http://schemas.openxmlformats.org/officeDocument/2006/relationships/themeOverride" Target="../theme/themeOverride1.xml"/><Relationship Id="rId5" Type="http://schemas.openxmlformats.org/officeDocument/2006/relationships/image" Target="../media/image12.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chart" Target="../charts/chart18.xml"/></Relationships>
</file>

<file path=ppt/slides/_rels/slide15.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chart" Target="../charts/chart20.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chart" Target="../charts/chart2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chart" Target="../charts/char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18" Type="http://schemas.openxmlformats.org/officeDocument/2006/relationships/image" Target="../media/image37.png"/><Relationship Id="rId3" Type="http://schemas.openxmlformats.org/officeDocument/2006/relationships/chart" Target="../charts/chart25.xml"/><Relationship Id="rId21" Type="http://schemas.openxmlformats.org/officeDocument/2006/relationships/image" Target="../media/image40.sv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chart" Target="../charts/chart27.xml"/><Relationship Id="rId25" Type="http://schemas.openxmlformats.org/officeDocument/2006/relationships/image" Target="../media/image44.svg"/><Relationship Id="rId2" Type="http://schemas.openxmlformats.org/officeDocument/2006/relationships/notesSlide" Target="../notesSlides/notesSlide11.xml"/><Relationship Id="rId16" Type="http://schemas.openxmlformats.org/officeDocument/2006/relationships/image" Target="../media/image36.svg"/><Relationship Id="rId20"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31.png"/><Relationship Id="rId24" Type="http://schemas.openxmlformats.org/officeDocument/2006/relationships/image" Target="../media/image43.png"/><Relationship Id="rId5" Type="http://schemas.openxmlformats.org/officeDocument/2006/relationships/image" Target="../media/image25.png"/><Relationship Id="rId15" Type="http://schemas.openxmlformats.org/officeDocument/2006/relationships/image" Target="../media/image35.png"/><Relationship Id="rId23" Type="http://schemas.openxmlformats.org/officeDocument/2006/relationships/image" Target="../media/image42.svg"/><Relationship Id="rId10" Type="http://schemas.openxmlformats.org/officeDocument/2006/relationships/image" Target="../media/image30.svg"/><Relationship Id="rId19" Type="http://schemas.openxmlformats.org/officeDocument/2006/relationships/image" Target="../media/image38.svg"/><Relationship Id="rId4" Type="http://schemas.openxmlformats.org/officeDocument/2006/relationships/chart" Target="../charts/chart26.xml"/><Relationship Id="rId9" Type="http://schemas.openxmlformats.org/officeDocument/2006/relationships/image" Target="../media/image29.png"/><Relationship Id="rId14" Type="http://schemas.openxmlformats.org/officeDocument/2006/relationships/image" Target="../media/image34.svg"/><Relationship Id="rId22"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chart" Target="../charts/chart28.xml"/></Relationships>
</file>

<file path=ppt/slides/_rels/slide22.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chart" Target="../charts/chart30.xml"/></Relationships>
</file>

<file path=ppt/slides/_rels/slide23.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chart" Target="../charts/chart33.xml"/><Relationship Id="rId4" Type="http://schemas.openxmlformats.org/officeDocument/2006/relationships/chart" Target="../charts/chart32.xml"/></Relationships>
</file>

<file path=ppt/slides/_rels/slide24.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chart" Target="../charts/chart36.xml"/><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chart" Target="../charts/chart38.xml"/></Relationships>
</file>

<file path=ppt/slides/_rels/slide27.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chart" Target="../charts/chart3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chart" Target="../charts/chart41.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35.xml"/><Relationship Id="rId1" Type="http://schemas.openxmlformats.org/officeDocument/2006/relationships/themeOverride" Target="../theme/themeOverride2.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0.png"/><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16.jpeg"/><Relationship Id="rId5" Type="http://schemas.openxmlformats.org/officeDocument/2006/relationships/chart" Target="../charts/chart2.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chart" Target="../charts/chart4.xml"/><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chart" Target="../charts/chart6.xml"/></Relationships>
</file>

<file path=ppt/slides/_rels/slide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6.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4"/>
            </a:gs>
            <a:gs pos="99000">
              <a:schemeClr val="accent1"/>
            </a:gs>
          </a:gsLst>
          <a:lin ang="2700000" scaled="0"/>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F3E014-0CBC-FD4B-544D-04075ADBBFE9}"/>
              </a:ext>
            </a:extLst>
          </p:cNvPr>
          <p:cNvSpPr txBox="1"/>
          <p:nvPr/>
        </p:nvSpPr>
        <p:spPr>
          <a:xfrm>
            <a:off x="699010" y="1496821"/>
            <a:ext cx="10793981" cy="3416320"/>
          </a:xfrm>
          <a:prstGeom prst="rect">
            <a:avLst/>
          </a:prstGeom>
          <a:noFill/>
        </p:spPr>
        <p:txBody>
          <a:bodyPr wrap="square" rtlCol="0">
            <a:spAutoFit/>
          </a:bodyPr>
          <a:lstStyle/>
          <a:p>
            <a:pPr>
              <a:lnSpc>
                <a:spcPct val="90000"/>
              </a:lnSpc>
              <a:defRPr/>
            </a:pPr>
            <a:r>
              <a:rPr kumimoji="0" lang="en-US" sz="4800" u="none" strike="noStrike" kern="1200" cap="none" spc="0" normalizeH="0" baseline="0" noProof="0" dirty="0">
                <a:ln>
                  <a:noFill/>
                </a:ln>
                <a:solidFill>
                  <a:schemeClr val="bg1"/>
                </a:solidFill>
                <a:effectLst/>
                <a:uLnTx/>
                <a:uFillTx/>
                <a:latin typeface="Montserrat" panose="00000500000000000000" pitchFamily="50" charset="0"/>
              </a:rPr>
              <a:t>Summary of the main findings of 2023 Survey of Primary Producers and Downstream Business Suppliers for the Unfair Trading Practices Enforcement Authority</a:t>
            </a:r>
            <a:endParaRPr kumimoji="0" lang="en-ID" sz="3200" u="none" strike="noStrike" kern="1200" cap="none" spc="0" normalizeH="0" baseline="0" noProof="0" dirty="0">
              <a:ln>
                <a:noFill/>
              </a:ln>
              <a:solidFill>
                <a:schemeClr val="bg1"/>
              </a:solidFill>
              <a:effectLst/>
              <a:uLnTx/>
              <a:uFillTx/>
              <a:latin typeface="Montserrat" panose="00000500000000000000" pitchFamily="50" charset="0"/>
            </a:endParaRPr>
          </a:p>
        </p:txBody>
      </p:sp>
      <p:sp>
        <p:nvSpPr>
          <p:cNvPr id="5" name="TextBox 4">
            <a:extLst>
              <a:ext uri="{FF2B5EF4-FFF2-40B4-BE49-F238E27FC236}">
                <a16:creationId xmlns:a16="http://schemas.microsoft.com/office/drawing/2014/main" id="{51BCA299-5A05-08ED-4DA5-C5E64A64E366}"/>
              </a:ext>
            </a:extLst>
          </p:cNvPr>
          <p:cNvSpPr txBox="1"/>
          <p:nvPr/>
        </p:nvSpPr>
        <p:spPr>
          <a:xfrm>
            <a:off x="699009" y="5053358"/>
            <a:ext cx="6554636" cy="830997"/>
          </a:xfrm>
          <a:prstGeom prst="rect">
            <a:avLst/>
          </a:prstGeom>
          <a:noFill/>
        </p:spPr>
        <p:txBody>
          <a:bodyPr wrap="square" rtlCol="0">
            <a:spAutoFit/>
          </a:bodyPr>
          <a:lstStyle/>
          <a:p>
            <a:r>
              <a:rPr lang="en-GB" sz="1600" dirty="0">
                <a:solidFill>
                  <a:schemeClr val="bg1"/>
                </a:solidFill>
                <a:latin typeface="Montserrat" pitchFamily="2" charset="77"/>
              </a:rPr>
              <a:t>June 2023</a:t>
            </a:r>
          </a:p>
          <a:p>
            <a:br>
              <a:rPr lang="en-GB" sz="1600" dirty="0">
                <a:solidFill>
                  <a:schemeClr val="bg1"/>
                </a:solidFill>
                <a:latin typeface="Montserrat" pitchFamily="2" charset="77"/>
              </a:rPr>
            </a:br>
            <a:r>
              <a:rPr lang="en-GB" sz="1600" dirty="0">
                <a:solidFill>
                  <a:schemeClr val="bg1"/>
                </a:solidFill>
                <a:latin typeface="Montserrat" pitchFamily="2" charset="77"/>
              </a:rPr>
              <a:t>C23-045 </a:t>
            </a:r>
          </a:p>
        </p:txBody>
      </p:sp>
      <p:pic>
        <p:nvPicPr>
          <p:cNvPr id="2" name="Picture 1">
            <a:extLst>
              <a:ext uri="{FF2B5EF4-FFF2-40B4-BE49-F238E27FC236}">
                <a16:creationId xmlns:a16="http://schemas.microsoft.com/office/drawing/2014/main" id="{7CC0CD9C-D7D9-FAFC-AF4A-9E241748205F}"/>
              </a:ext>
            </a:extLst>
          </p:cNvPr>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70000"/>
                    </a14:imgEffect>
                  </a14:imgLayer>
                </a14:imgProps>
              </a:ext>
              <a:ext uri="{28A0092B-C50C-407E-A947-70E740481C1C}">
                <a14:useLocalDpi xmlns:a14="http://schemas.microsoft.com/office/drawing/2010/main" val="0"/>
              </a:ext>
            </a:extLst>
          </a:blip>
          <a:srcRect/>
          <a:stretch/>
        </p:blipFill>
        <p:spPr>
          <a:xfrm>
            <a:off x="546343" y="306398"/>
            <a:ext cx="2579405" cy="808253"/>
          </a:xfrm>
          <a:prstGeom prst="rect">
            <a:avLst/>
          </a:prstGeom>
        </p:spPr>
      </p:pic>
      <p:pic>
        <p:nvPicPr>
          <p:cNvPr id="3" name="Picture 2" descr="gov.ie - Department of Agriculture, Food and the Marine">
            <a:extLst>
              <a:ext uri="{FF2B5EF4-FFF2-40B4-BE49-F238E27FC236}">
                <a16:creationId xmlns:a16="http://schemas.microsoft.com/office/drawing/2014/main" id="{5B112FB5-5129-2F03-B1E8-CB5B8BD87C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66092" y="327853"/>
            <a:ext cx="3293135" cy="104991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701197"/>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a:extLst>
              <a:ext uri="{FF2B5EF4-FFF2-40B4-BE49-F238E27FC236}">
                <a16:creationId xmlns:a16="http://schemas.microsoft.com/office/drawing/2014/main" id="{A16C8541-DFA3-1B84-5AC5-42C71A897BF2}"/>
              </a:ext>
            </a:extLst>
          </p:cNvPr>
          <p:cNvGraphicFramePr>
            <a:graphicFrameLocks noChangeAspect="1"/>
          </p:cNvGraphicFramePr>
          <p:nvPr>
            <p:extLst>
              <p:ext uri="{D42A27DB-BD31-4B8C-83A1-F6EECF244321}">
                <p14:modId xmlns:p14="http://schemas.microsoft.com/office/powerpoint/2010/main" val="1689297506"/>
              </p:ext>
            </p:extLst>
          </p:nvPr>
        </p:nvGraphicFramePr>
        <p:xfrm>
          <a:off x="6105849" y="1355267"/>
          <a:ext cx="3784109" cy="46200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Table 3">
            <a:extLst>
              <a:ext uri="{FF2B5EF4-FFF2-40B4-BE49-F238E27FC236}">
                <a16:creationId xmlns:a16="http://schemas.microsoft.com/office/drawing/2014/main" id="{0ED4E76F-43AC-27D4-CF8A-D768621D8EC5}"/>
              </a:ext>
            </a:extLst>
          </p:cNvPr>
          <p:cNvGraphicFramePr>
            <a:graphicFrameLocks noGrp="1"/>
          </p:cNvGraphicFramePr>
          <p:nvPr>
            <p:extLst>
              <p:ext uri="{D42A27DB-BD31-4B8C-83A1-F6EECF244321}">
                <p14:modId xmlns:p14="http://schemas.microsoft.com/office/powerpoint/2010/main" val="1803624393"/>
              </p:ext>
            </p:extLst>
          </p:nvPr>
        </p:nvGraphicFramePr>
        <p:xfrm>
          <a:off x="133719" y="1467831"/>
          <a:ext cx="5859021" cy="4512854"/>
        </p:xfrm>
        <a:graphic>
          <a:graphicData uri="http://schemas.openxmlformats.org/drawingml/2006/table">
            <a:tbl>
              <a:tblPr firstRow="1" bandRow="1">
                <a:tableStyleId>{2D5ABB26-0587-4C30-8999-92F81FD0307C}</a:tableStyleId>
              </a:tblPr>
              <a:tblGrid>
                <a:gridCol w="5859021">
                  <a:extLst>
                    <a:ext uri="{9D8B030D-6E8A-4147-A177-3AD203B41FA5}">
                      <a16:colId xmlns:a16="http://schemas.microsoft.com/office/drawing/2014/main" val="2790380625"/>
                    </a:ext>
                  </a:extLst>
                </a:gridCol>
              </a:tblGrid>
              <a:tr h="389460">
                <a:tc>
                  <a:txBody>
                    <a:bodyPr/>
                    <a:lstStyle/>
                    <a:p>
                      <a:pPr algn="r" fontAlgn="b"/>
                      <a:r>
                        <a:rPr lang="en-US" sz="1400" b="0" i="0" u="none" strike="noStrike" dirty="0">
                          <a:solidFill>
                            <a:schemeClr val="tx1"/>
                          </a:solidFill>
                          <a:effectLst/>
                          <a:latin typeface="+mn-lt"/>
                        </a:rPr>
                        <a:t>Unilateral contract changes by the buyer</a:t>
                      </a:r>
                    </a:p>
                  </a:txBody>
                  <a:tcPr marL="9525" marR="9525" marT="9525" marB="0" anchor="ctr"/>
                </a:tc>
                <a:extLst>
                  <a:ext uri="{0D108BD9-81ED-4DB2-BD59-A6C34878D82A}">
                    <a16:rowId xmlns:a16="http://schemas.microsoft.com/office/drawing/2014/main" val="3754030998"/>
                  </a:ext>
                </a:extLst>
              </a:tr>
              <a:tr h="389460">
                <a:tc>
                  <a:txBody>
                    <a:bodyPr/>
                    <a:lstStyle/>
                    <a:p>
                      <a:pPr algn="r" fontAlgn="b"/>
                      <a:r>
                        <a:rPr lang="en-US" sz="1400" b="0" i="0" u="none" strike="noStrike" dirty="0">
                          <a:solidFill>
                            <a:schemeClr val="tx1"/>
                          </a:solidFill>
                          <a:effectLst/>
                          <a:latin typeface="+mn-lt"/>
                        </a:rPr>
                        <a:t>Misuse of trade secrets by the buyer</a:t>
                      </a:r>
                    </a:p>
                  </a:txBody>
                  <a:tcPr marL="9525" marR="9525" marT="9525" marB="0" anchor="ctr"/>
                </a:tc>
                <a:extLst>
                  <a:ext uri="{0D108BD9-81ED-4DB2-BD59-A6C34878D82A}">
                    <a16:rowId xmlns:a16="http://schemas.microsoft.com/office/drawing/2014/main" val="3729530428"/>
                  </a:ext>
                </a:extLst>
              </a:tr>
              <a:tr h="416019">
                <a:tc>
                  <a:txBody>
                    <a:bodyPr/>
                    <a:lstStyle/>
                    <a:p>
                      <a:pPr algn="r" fontAlgn="b"/>
                      <a:r>
                        <a:rPr lang="en-US" sz="1400" b="0" i="0" u="none" strike="noStrike" dirty="0">
                          <a:solidFill>
                            <a:schemeClr val="tx1"/>
                          </a:solidFill>
                          <a:effectLst/>
                          <a:latin typeface="+mn-lt"/>
                        </a:rPr>
                        <a:t>Payment later than 30 days for perishable agricultural and food products</a:t>
                      </a:r>
                    </a:p>
                  </a:txBody>
                  <a:tcPr marL="9525" marR="9525" marT="9525" marB="0" anchor="ctr"/>
                </a:tc>
                <a:extLst>
                  <a:ext uri="{0D108BD9-81ED-4DB2-BD59-A6C34878D82A}">
                    <a16:rowId xmlns:a16="http://schemas.microsoft.com/office/drawing/2014/main" val="2162836786"/>
                  </a:ext>
                </a:extLst>
              </a:tr>
              <a:tr h="389460">
                <a:tc>
                  <a:txBody>
                    <a:bodyPr/>
                    <a:lstStyle/>
                    <a:p>
                      <a:pPr algn="r" fontAlgn="b"/>
                      <a:r>
                        <a:rPr lang="en-US" sz="1400" b="0" i="0" u="none" strike="noStrike" dirty="0">
                          <a:solidFill>
                            <a:schemeClr val="tx1"/>
                          </a:solidFill>
                          <a:effectLst/>
                          <a:latin typeface="+mn-lt"/>
                        </a:rPr>
                        <a:t>Commercial retaliation by the buyer</a:t>
                      </a:r>
                    </a:p>
                  </a:txBody>
                  <a:tcPr marL="9525" marR="9525" marT="9525" marB="0" anchor="ctr"/>
                </a:tc>
                <a:extLst>
                  <a:ext uri="{0D108BD9-81ED-4DB2-BD59-A6C34878D82A}">
                    <a16:rowId xmlns:a16="http://schemas.microsoft.com/office/drawing/2014/main" val="2026223521"/>
                  </a:ext>
                </a:extLst>
              </a:tr>
              <a:tr h="416019">
                <a:tc>
                  <a:txBody>
                    <a:bodyPr/>
                    <a:lstStyle/>
                    <a:p>
                      <a:pPr algn="r" fontAlgn="b"/>
                      <a:r>
                        <a:rPr lang="en-US" sz="1400" b="0" i="0" u="none" strike="noStrike" dirty="0">
                          <a:solidFill>
                            <a:schemeClr val="tx1"/>
                          </a:solidFill>
                          <a:effectLst/>
                          <a:latin typeface="+mn-lt"/>
                        </a:rPr>
                        <a:t>Payment later than 60 days for other agricultural and food products</a:t>
                      </a:r>
                    </a:p>
                  </a:txBody>
                  <a:tcPr marL="9525" marR="9525" marT="9525" marB="0" anchor="ctr"/>
                </a:tc>
                <a:extLst>
                  <a:ext uri="{0D108BD9-81ED-4DB2-BD59-A6C34878D82A}">
                    <a16:rowId xmlns:a16="http://schemas.microsoft.com/office/drawing/2014/main" val="1884350301"/>
                  </a:ext>
                </a:extLst>
              </a:tr>
              <a:tr h="416019">
                <a:tc>
                  <a:txBody>
                    <a:bodyPr/>
                    <a:lstStyle/>
                    <a:p>
                      <a:pPr algn="r" fontAlgn="b"/>
                      <a:r>
                        <a:rPr lang="en-US" sz="1400" b="0" i="0" u="none" strike="noStrike" dirty="0">
                          <a:solidFill>
                            <a:schemeClr val="tx1"/>
                          </a:solidFill>
                          <a:effectLst/>
                          <a:latin typeface="+mn-lt"/>
                        </a:rPr>
                        <a:t>Risk of loss and deterioration transferred to the supplier</a:t>
                      </a:r>
                    </a:p>
                  </a:txBody>
                  <a:tcPr marL="9525" marR="9525" marT="9525" marB="0" anchor="ctr"/>
                </a:tc>
                <a:extLst>
                  <a:ext uri="{0D108BD9-81ED-4DB2-BD59-A6C34878D82A}">
                    <a16:rowId xmlns:a16="http://schemas.microsoft.com/office/drawing/2014/main" val="1966890880"/>
                  </a:ext>
                </a:extLst>
              </a:tr>
              <a:tr h="423369">
                <a:tc>
                  <a:txBody>
                    <a:bodyPr/>
                    <a:lstStyle/>
                    <a:p>
                      <a:pPr algn="r" fontAlgn="b"/>
                      <a:r>
                        <a:rPr lang="en-US" sz="1400" b="0" i="0" u="none" strike="noStrike" dirty="0">
                          <a:solidFill>
                            <a:schemeClr val="tx1"/>
                          </a:solidFill>
                          <a:effectLst/>
                          <a:latin typeface="+mn-lt"/>
                        </a:rPr>
                        <a:t>Refusal of written confirmation of a supply agreement  by the buyer, despite request of the supplier</a:t>
                      </a:r>
                    </a:p>
                  </a:txBody>
                  <a:tcPr marL="9525" marR="9525" marT="9525" marB="0" anchor="ctr"/>
                </a:tc>
                <a:extLst>
                  <a:ext uri="{0D108BD9-81ED-4DB2-BD59-A6C34878D82A}">
                    <a16:rowId xmlns:a16="http://schemas.microsoft.com/office/drawing/2014/main" val="30604888"/>
                  </a:ext>
                </a:extLst>
              </a:tr>
              <a:tr h="416019">
                <a:tc>
                  <a:txBody>
                    <a:bodyPr/>
                    <a:lstStyle/>
                    <a:p>
                      <a:pPr algn="r" fontAlgn="b"/>
                      <a:r>
                        <a:rPr lang="en-US" sz="1400" b="0" i="0" u="none" strike="noStrike" dirty="0">
                          <a:solidFill>
                            <a:schemeClr val="tx1"/>
                          </a:solidFill>
                          <a:effectLst/>
                          <a:latin typeface="+mn-lt"/>
                        </a:rPr>
                        <a:t>Transferring the costs of examining customer complaints to the supplier</a:t>
                      </a:r>
                    </a:p>
                  </a:txBody>
                  <a:tcPr marL="9525" marR="9525" marT="9525" marB="0" anchor="ctr"/>
                </a:tc>
                <a:extLst>
                  <a:ext uri="{0D108BD9-81ED-4DB2-BD59-A6C34878D82A}">
                    <a16:rowId xmlns:a16="http://schemas.microsoft.com/office/drawing/2014/main" val="3435843945"/>
                  </a:ext>
                </a:extLst>
              </a:tr>
              <a:tr h="389460">
                <a:tc>
                  <a:txBody>
                    <a:bodyPr/>
                    <a:lstStyle/>
                    <a:p>
                      <a:pPr algn="r" fontAlgn="b"/>
                      <a:r>
                        <a:rPr lang="en-US" sz="1400" b="0" i="0" u="none" strike="noStrike" dirty="0">
                          <a:solidFill>
                            <a:schemeClr val="tx1"/>
                          </a:solidFill>
                          <a:effectLst/>
                          <a:latin typeface="+mn-lt"/>
                        </a:rPr>
                        <a:t>Short-notice cancellations of perishable agricultural and food products</a:t>
                      </a:r>
                    </a:p>
                  </a:txBody>
                  <a:tcPr marL="9525" marR="9525" marT="9525" marB="0" anchor="ctr"/>
                </a:tc>
                <a:extLst>
                  <a:ext uri="{0D108BD9-81ED-4DB2-BD59-A6C34878D82A}">
                    <a16:rowId xmlns:a16="http://schemas.microsoft.com/office/drawing/2014/main" val="4048569964"/>
                  </a:ext>
                </a:extLst>
              </a:tr>
              <a:tr h="357770">
                <a:tc>
                  <a:txBody>
                    <a:bodyPr/>
                    <a:lstStyle/>
                    <a:p>
                      <a:pPr algn="r" fontAlgn="b"/>
                      <a:r>
                        <a:rPr lang="en-US" sz="1400" b="0" i="0" u="none" strike="noStrike" dirty="0">
                          <a:solidFill>
                            <a:schemeClr val="tx1"/>
                          </a:solidFill>
                          <a:effectLst/>
                          <a:latin typeface="+mn-lt"/>
                        </a:rPr>
                        <a:t>Payment not related to a specific transaction</a:t>
                      </a:r>
                    </a:p>
                  </a:txBody>
                  <a:tcPr marL="9525" marR="9525" marT="9525" marB="0" anchor="ctr"/>
                </a:tc>
                <a:extLst>
                  <a:ext uri="{0D108BD9-81ED-4DB2-BD59-A6C34878D82A}">
                    <a16:rowId xmlns:a16="http://schemas.microsoft.com/office/drawing/2014/main" val="2218856412"/>
                  </a:ext>
                </a:extLst>
              </a:tr>
              <a:tr h="38946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IE" sz="1400" b="0" kern="0" dirty="0">
                          <a:solidFill>
                            <a:schemeClr val="tx1"/>
                          </a:solidFill>
                          <a:latin typeface="+mn-lt"/>
                          <a:ea typeface="ヒラギノ角ゴ ProN W3" charset="-128"/>
                          <a:cs typeface="+mn-cs"/>
                        </a:rPr>
                        <a:t>None of these</a:t>
                      </a:r>
                    </a:p>
                  </a:txBody>
                  <a:tcPr marL="9525" marR="9525" marT="9525" marB="0" anchor="ctr"/>
                </a:tc>
                <a:extLst>
                  <a:ext uri="{0D108BD9-81ED-4DB2-BD59-A6C34878D82A}">
                    <a16:rowId xmlns:a16="http://schemas.microsoft.com/office/drawing/2014/main" val="4136213062"/>
                  </a:ext>
                </a:extLst>
              </a:tr>
            </a:tbl>
          </a:graphicData>
        </a:graphic>
      </p:graphicFrame>
      <p:sp>
        <p:nvSpPr>
          <p:cNvPr id="21" name="Rectangle 20">
            <a:extLst>
              <a:ext uri="{FF2B5EF4-FFF2-40B4-BE49-F238E27FC236}">
                <a16:creationId xmlns:a16="http://schemas.microsoft.com/office/drawing/2014/main" id="{E7AB49C3-9AB9-9B6C-B87D-53436A3BDC8B}"/>
              </a:ext>
            </a:extLst>
          </p:cNvPr>
          <p:cNvSpPr/>
          <p:nvPr/>
        </p:nvSpPr>
        <p:spPr>
          <a:xfrm>
            <a:off x="133719" y="6196843"/>
            <a:ext cx="11889670" cy="584775"/>
          </a:xfrm>
          <a:prstGeom prst="rect">
            <a:avLst/>
          </a:prstGeom>
          <a:ln/>
        </p:spPr>
        <p:style>
          <a:lnRef idx="2">
            <a:schemeClr val="accent4"/>
          </a:lnRef>
          <a:fillRef idx="1">
            <a:schemeClr val="lt1"/>
          </a:fillRef>
          <a:effectRef idx="0">
            <a:schemeClr val="accent4"/>
          </a:effectRef>
          <a:fontRef idx="minor">
            <a:schemeClr val="dk1"/>
          </a:fontRef>
        </p:style>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600" dirty="0">
                <a:solidFill>
                  <a:schemeClr val="tx1"/>
                </a:solidFill>
              </a:rPr>
              <a:t>In line with the benchmark study, 1 in 4 claim to have been subjected to a black UTP in the past 12 months. Most salient practices were unilateral contract changes, misuse of trade secrets and payment later than 30 days.</a:t>
            </a: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sp>
        <p:nvSpPr>
          <p:cNvPr id="26" name="Title 2">
            <a:extLst>
              <a:ext uri="{FF2B5EF4-FFF2-40B4-BE49-F238E27FC236}">
                <a16:creationId xmlns:a16="http://schemas.microsoft.com/office/drawing/2014/main" id="{9B7AC68E-31C8-7635-0A2C-D13967D93193}"/>
              </a:ext>
            </a:extLst>
          </p:cNvPr>
          <p:cNvSpPr txBox="1">
            <a:spLocks/>
          </p:cNvSpPr>
          <p:nvPr/>
        </p:nvSpPr>
        <p:spPr>
          <a:xfrm>
            <a:off x="19986" y="182488"/>
            <a:ext cx="9869972" cy="8191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i="0" kern="1200" baseline="0">
                <a:solidFill>
                  <a:schemeClr val="tx2"/>
                </a:solidFill>
                <a:latin typeface="Montserrat Light" pitchFamily="2" charset="77"/>
                <a:ea typeface="+mj-ea"/>
                <a:cs typeface="+mj-cs"/>
              </a:defRPr>
            </a:lvl1pPr>
          </a:lstStyle>
          <a:p>
            <a:r>
              <a:rPr lang="en-US" sz="3100" dirty="0">
                <a:solidFill>
                  <a:schemeClr val="tx1"/>
                </a:solidFill>
                <a:latin typeface="Montserrat" pitchFamily="2" charset="77"/>
              </a:rPr>
              <a:t>(Black) Unfair Trading Practices Subjected to in Past 12 Months</a:t>
            </a:r>
          </a:p>
        </p:txBody>
      </p:sp>
      <p:sp>
        <p:nvSpPr>
          <p:cNvPr id="3" name="TextBox 2">
            <a:extLst>
              <a:ext uri="{FF2B5EF4-FFF2-40B4-BE49-F238E27FC236}">
                <a16:creationId xmlns:a16="http://schemas.microsoft.com/office/drawing/2014/main" id="{F12A6556-3EB6-C5C8-40A1-315CBE78FD67}"/>
              </a:ext>
            </a:extLst>
          </p:cNvPr>
          <p:cNvSpPr txBox="1"/>
          <p:nvPr/>
        </p:nvSpPr>
        <p:spPr>
          <a:xfrm>
            <a:off x="11364686" y="533267"/>
            <a:ext cx="806157" cy="276999"/>
          </a:xfrm>
          <a:prstGeom prst="rect">
            <a:avLst/>
          </a:prstGeom>
          <a:noFill/>
        </p:spPr>
        <p:txBody>
          <a:bodyPr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kern="0" dirty="0">
                <a:ea typeface="ヒラギノ角ゴ ProN W3" charset="-128"/>
              </a:rPr>
              <a:t>Q.6</a:t>
            </a:r>
            <a:r>
              <a:rPr kumimoji="0" lang="en-US" sz="1200" b="0" i="0" u="none" strike="noStrike" kern="0" cap="none" spc="0" normalizeH="0" baseline="0" noProof="0" dirty="0">
                <a:ln>
                  <a:noFill/>
                </a:ln>
                <a:effectLst/>
                <a:uLnTx/>
                <a:uFillTx/>
                <a:ea typeface="ヒラギノ角ゴ ProN W3" charset="-128"/>
                <a:cs typeface="+mn-cs"/>
              </a:rPr>
              <a:t> </a:t>
            </a:r>
          </a:p>
        </p:txBody>
      </p:sp>
      <p:sp>
        <p:nvSpPr>
          <p:cNvPr id="61" name="Text Placeholder 3">
            <a:extLst>
              <a:ext uri="{FF2B5EF4-FFF2-40B4-BE49-F238E27FC236}">
                <a16:creationId xmlns:a16="http://schemas.microsoft.com/office/drawing/2014/main" id="{DBD530D2-BE8A-1AF4-9A87-911A9F89C812}"/>
              </a:ext>
            </a:extLst>
          </p:cNvPr>
          <p:cNvSpPr txBox="1">
            <a:spLocks/>
          </p:cNvSpPr>
          <p:nvPr/>
        </p:nvSpPr>
        <p:spPr>
          <a:xfrm>
            <a:off x="9496680" y="345780"/>
            <a:ext cx="2461890" cy="2769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IE" sz="1100" dirty="0">
                <a:solidFill>
                  <a:schemeClr val="bg2">
                    <a:lumMod val="50000"/>
                  </a:schemeClr>
                </a:solidFill>
                <a:latin typeface="Montserrat" pitchFamily="2" charset="77"/>
              </a:rPr>
              <a:t>Base: Primary Producers – 2560   </a:t>
            </a:r>
          </a:p>
        </p:txBody>
      </p:sp>
      <p:sp>
        <p:nvSpPr>
          <p:cNvPr id="7" name="TextBox 6">
            <a:extLst>
              <a:ext uri="{FF2B5EF4-FFF2-40B4-BE49-F238E27FC236}">
                <a16:creationId xmlns:a16="http://schemas.microsoft.com/office/drawing/2014/main" id="{29DE2FA0-AA5F-32A1-6ADE-3302276F9059}"/>
              </a:ext>
            </a:extLst>
          </p:cNvPr>
          <p:cNvSpPr txBox="1">
            <a:spLocks noChangeArrowheads="1"/>
          </p:cNvSpPr>
          <p:nvPr/>
        </p:nvSpPr>
        <p:spPr bwMode="auto">
          <a:xfrm>
            <a:off x="6105849" y="1227867"/>
            <a:ext cx="3449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algn="ctr" eaLnBrk="1" hangingPunct="1"/>
            <a:r>
              <a:rPr lang="en-GB" sz="1400" b="0" dirty="0">
                <a:latin typeface="+mn-lt"/>
                <a:cs typeface="Arial" pitchFamily="34" charset="0"/>
              </a:rPr>
              <a:t>%</a:t>
            </a:r>
          </a:p>
        </p:txBody>
      </p:sp>
      <p:sp>
        <p:nvSpPr>
          <p:cNvPr id="13" name="Rectangle 12">
            <a:extLst>
              <a:ext uri="{FF2B5EF4-FFF2-40B4-BE49-F238E27FC236}">
                <a16:creationId xmlns:a16="http://schemas.microsoft.com/office/drawing/2014/main" id="{FF206A83-4B7D-BC65-20C6-606548EA146A}"/>
              </a:ext>
            </a:extLst>
          </p:cNvPr>
          <p:cNvSpPr/>
          <p:nvPr/>
        </p:nvSpPr>
        <p:spPr>
          <a:xfrm>
            <a:off x="5904819" y="749149"/>
            <a:ext cx="735072" cy="469317"/>
          </a:xfrm>
          <a:prstGeom prst="rect">
            <a:avLst/>
          </a:prstGeom>
          <a:noFill/>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chemeClr val="tx1"/>
                </a:solidFill>
                <a:effectLst/>
                <a:uLnTx/>
                <a:uFillTx/>
                <a:latin typeface="+mj-lt"/>
                <a:ea typeface="+mn-ea"/>
                <a:cs typeface="Arial" pitchFamily="34" charset="0"/>
              </a:rPr>
              <a:t>Total</a:t>
            </a:r>
          </a:p>
        </p:txBody>
      </p:sp>
      <p:sp>
        <p:nvSpPr>
          <p:cNvPr id="5" name="TextBox 4">
            <a:extLst>
              <a:ext uri="{FF2B5EF4-FFF2-40B4-BE49-F238E27FC236}">
                <a16:creationId xmlns:a16="http://schemas.microsoft.com/office/drawing/2014/main" id="{4A9EFD21-A7D2-3B77-9D1C-F090496C833A}"/>
              </a:ext>
            </a:extLst>
          </p:cNvPr>
          <p:cNvSpPr txBox="1"/>
          <p:nvPr/>
        </p:nvSpPr>
        <p:spPr>
          <a:xfrm>
            <a:off x="0" y="5674319"/>
            <a:ext cx="3153427" cy="307777"/>
          </a:xfrm>
          <a:prstGeom prst="rect">
            <a:avLst/>
          </a:prstGeom>
          <a:noFill/>
        </p:spPr>
        <p:txBody>
          <a:bodyPr wrap="none" rtlCol="0">
            <a:spAutoFit/>
          </a:bodyPr>
          <a:lstStyle/>
          <a:p>
            <a:r>
              <a:rPr lang="en-US" sz="1400" i="1" dirty="0"/>
              <a:t>*IN PAST 2 YEARS IN 2022 STUDY</a:t>
            </a:r>
            <a:endParaRPr lang="en-GB" sz="1400" i="1" dirty="0"/>
          </a:p>
        </p:txBody>
      </p:sp>
      <p:sp>
        <p:nvSpPr>
          <p:cNvPr id="6" name="Rectangle 5">
            <a:extLst>
              <a:ext uri="{FF2B5EF4-FFF2-40B4-BE49-F238E27FC236}">
                <a16:creationId xmlns:a16="http://schemas.microsoft.com/office/drawing/2014/main" id="{B8032F3B-5609-1622-610C-847412AC03FC}"/>
              </a:ext>
            </a:extLst>
          </p:cNvPr>
          <p:cNvSpPr/>
          <p:nvPr/>
        </p:nvSpPr>
        <p:spPr>
          <a:xfrm>
            <a:off x="216593" y="1107900"/>
            <a:ext cx="452479" cy="191197"/>
          </a:xfrm>
          <a:prstGeom prst="rect">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D923ACF2-B1BE-5953-9E47-C0AD42ABF0CA}"/>
              </a:ext>
            </a:extLst>
          </p:cNvPr>
          <p:cNvSpPr/>
          <p:nvPr/>
        </p:nvSpPr>
        <p:spPr>
          <a:xfrm>
            <a:off x="216593" y="1297187"/>
            <a:ext cx="452479" cy="191197"/>
          </a:xfrm>
          <a:prstGeom prst="rect">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729712EB-2E89-C65C-73A4-540AE0F26A82}"/>
              </a:ext>
            </a:extLst>
          </p:cNvPr>
          <p:cNvSpPr txBox="1"/>
          <p:nvPr/>
        </p:nvSpPr>
        <p:spPr>
          <a:xfrm>
            <a:off x="634314" y="1095148"/>
            <a:ext cx="518091" cy="430887"/>
          </a:xfrm>
          <a:prstGeom prst="rect">
            <a:avLst/>
          </a:prstGeom>
          <a:noFill/>
        </p:spPr>
        <p:txBody>
          <a:bodyPr wrap="none" rtlCol="0">
            <a:spAutoFit/>
          </a:bodyPr>
          <a:lstStyle/>
          <a:p>
            <a:r>
              <a:rPr lang="en-US" sz="1100" dirty="0"/>
              <a:t>2023</a:t>
            </a:r>
          </a:p>
          <a:p>
            <a:r>
              <a:rPr lang="en-US" sz="1100" dirty="0"/>
              <a:t>2022</a:t>
            </a:r>
            <a:endParaRPr lang="en-GB" sz="1100" dirty="0"/>
          </a:p>
        </p:txBody>
      </p:sp>
      <p:pic>
        <p:nvPicPr>
          <p:cNvPr id="11" name="Picture 10">
            <a:extLst>
              <a:ext uri="{FF2B5EF4-FFF2-40B4-BE49-F238E27FC236}">
                <a16:creationId xmlns:a16="http://schemas.microsoft.com/office/drawing/2014/main" id="{471991E6-3057-34E6-6838-AA34FB01DD12}"/>
              </a:ext>
            </a:extLst>
          </p:cNvPr>
          <p:cNvPicPr>
            <a:picLocks noChangeAspect="1"/>
          </p:cNvPicPr>
          <p:nvPr/>
        </p:nvPicPr>
        <p:blipFill>
          <a:blip r:embed="rId4"/>
          <a:stretch>
            <a:fillRect/>
          </a:stretch>
        </p:blipFill>
        <p:spPr>
          <a:xfrm>
            <a:off x="8215578" y="1993032"/>
            <a:ext cx="3149108" cy="2728677"/>
          </a:xfrm>
          <a:prstGeom prst="rect">
            <a:avLst/>
          </a:prstGeom>
          <a:effectLst>
            <a:softEdge rad="127000"/>
          </a:effectLst>
        </p:spPr>
      </p:pic>
      <p:sp>
        <p:nvSpPr>
          <p:cNvPr id="10" name="Right Brace 9">
            <a:extLst>
              <a:ext uri="{FF2B5EF4-FFF2-40B4-BE49-F238E27FC236}">
                <a16:creationId xmlns:a16="http://schemas.microsoft.com/office/drawing/2014/main" id="{CB4F659C-D1CC-48EC-5922-9A681005E91A}"/>
              </a:ext>
            </a:extLst>
          </p:cNvPr>
          <p:cNvSpPr/>
          <p:nvPr/>
        </p:nvSpPr>
        <p:spPr>
          <a:xfrm>
            <a:off x="6677034" y="1505521"/>
            <a:ext cx="420689" cy="3910837"/>
          </a:xfrm>
          <a:prstGeom prst="rightBrace">
            <a:avLst>
              <a:gd name="adj1" fmla="val 8333"/>
              <a:gd name="adj2" fmla="val 50920"/>
            </a:avLst>
          </a:prstGeom>
          <a:ln>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TextBox 11">
            <a:extLst>
              <a:ext uri="{FF2B5EF4-FFF2-40B4-BE49-F238E27FC236}">
                <a16:creationId xmlns:a16="http://schemas.microsoft.com/office/drawing/2014/main" id="{FF8EBC46-E484-1E8A-2CBD-367988B5E0DD}"/>
              </a:ext>
            </a:extLst>
          </p:cNvPr>
          <p:cNvSpPr txBox="1"/>
          <p:nvPr/>
        </p:nvSpPr>
        <p:spPr>
          <a:xfrm>
            <a:off x="7079884" y="3284160"/>
            <a:ext cx="721672" cy="646331"/>
          </a:xfrm>
          <a:prstGeom prst="rect">
            <a:avLst/>
          </a:prstGeom>
          <a:noFill/>
        </p:spPr>
        <p:txBody>
          <a:bodyPr wrap="none" rtlCol="0">
            <a:spAutoFit/>
          </a:bodyPr>
          <a:lstStyle/>
          <a:p>
            <a:pPr algn="ctr"/>
            <a:r>
              <a:rPr lang="en-US" dirty="0">
                <a:solidFill>
                  <a:schemeClr val="accent3"/>
                </a:solidFill>
              </a:rPr>
              <a:t>26% </a:t>
            </a:r>
          </a:p>
          <a:p>
            <a:pPr algn="ctr"/>
            <a:r>
              <a:rPr lang="en-US" dirty="0">
                <a:solidFill>
                  <a:schemeClr val="accent3"/>
                </a:solidFill>
              </a:rPr>
              <a:t>Any</a:t>
            </a:r>
            <a:endParaRPr lang="en-GB" dirty="0">
              <a:solidFill>
                <a:schemeClr val="accent3"/>
              </a:solidFill>
            </a:endParaRPr>
          </a:p>
        </p:txBody>
      </p:sp>
      <p:sp>
        <p:nvSpPr>
          <p:cNvPr id="14" name="TextBox 13">
            <a:extLst>
              <a:ext uri="{FF2B5EF4-FFF2-40B4-BE49-F238E27FC236}">
                <a16:creationId xmlns:a16="http://schemas.microsoft.com/office/drawing/2014/main" id="{B638D3E8-2A13-2E49-F1FC-7EB9DC09F5A5}"/>
              </a:ext>
            </a:extLst>
          </p:cNvPr>
          <p:cNvSpPr txBox="1"/>
          <p:nvPr/>
        </p:nvSpPr>
        <p:spPr>
          <a:xfrm>
            <a:off x="7021404" y="3930491"/>
            <a:ext cx="926123" cy="369332"/>
          </a:xfrm>
          <a:prstGeom prst="rect">
            <a:avLst/>
          </a:prstGeom>
          <a:noFill/>
        </p:spPr>
        <p:txBody>
          <a:bodyPr wrap="square" rtlCol="0">
            <a:spAutoFit/>
          </a:bodyPr>
          <a:lstStyle/>
          <a:p>
            <a:r>
              <a:rPr lang="en-US" dirty="0"/>
              <a:t>(24%)</a:t>
            </a:r>
            <a:endParaRPr lang="en-GB" dirty="0"/>
          </a:p>
        </p:txBody>
      </p:sp>
      <p:sp>
        <p:nvSpPr>
          <p:cNvPr id="15" name="TextBox 14">
            <a:extLst>
              <a:ext uri="{FF2B5EF4-FFF2-40B4-BE49-F238E27FC236}">
                <a16:creationId xmlns:a16="http://schemas.microsoft.com/office/drawing/2014/main" id="{4FB3A30A-9445-761F-35E3-849A6E663C91}"/>
              </a:ext>
            </a:extLst>
          </p:cNvPr>
          <p:cNvSpPr txBox="1"/>
          <p:nvPr/>
        </p:nvSpPr>
        <p:spPr>
          <a:xfrm>
            <a:off x="10442116" y="973553"/>
            <a:ext cx="1170766" cy="369332"/>
          </a:xfrm>
          <a:prstGeom prst="rect">
            <a:avLst/>
          </a:prstGeom>
          <a:noFill/>
        </p:spPr>
        <p:txBody>
          <a:bodyPr wrap="square" rtlCol="0">
            <a:spAutoFit/>
          </a:bodyPr>
          <a:lstStyle/>
          <a:p>
            <a:r>
              <a:rPr lang="en-US" dirty="0"/>
              <a:t>( ) 2022</a:t>
            </a:r>
            <a:endParaRPr lang="en-GB" dirty="0"/>
          </a:p>
        </p:txBody>
      </p:sp>
    </p:spTree>
    <p:extLst>
      <p:ext uri="{BB962C8B-B14F-4D97-AF65-F5344CB8AC3E}">
        <p14:creationId xmlns:p14="http://schemas.microsoft.com/office/powerpoint/2010/main" val="980922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a:extLst>
              <a:ext uri="{FF2B5EF4-FFF2-40B4-BE49-F238E27FC236}">
                <a16:creationId xmlns:a16="http://schemas.microsoft.com/office/drawing/2014/main" id="{A16C8541-DFA3-1B84-5AC5-42C71A897BF2}"/>
              </a:ext>
            </a:extLst>
          </p:cNvPr>
          <p:cNvGraphicFramePr>
            <a:graphicFrameLocks noChangeAspect="1"/>
          </p:cNvGraphicFramePr>
          <p:nvPr>
            <p:extLst>
              <p:ext uri="{D42A27DB-BD31-4B8C-83A1-F6EECF244321}">
                <p14:modId xmlns:p14="http://schemas.microsoft.com/office/powerpoint/2010/main" val="1728206766"/>
              </p:ext>
            </p:extLst>
          </p:nvPr>
        </p:nvGraphicFramePr>
        <p:xfrm>
          <a:off x="5260292" y="1441803"/>
          <a:ext cx="4975893" cy="46200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Table 3">
            <a:extLst>
              <a:ext uri="{FF2B5EF4-FFF2-40B4-BE49-F238E27FC236}">
                <a16:creationId xmlns:a16="http://schemas.microsoft.com/office/drawing/2014/main" id="{0ED4E76F-43AC-27D4-CF8A-D768621D8EC5}"/>
              </a:ext>
            </a:extLst>
          </p:cNvPr>
          <p:cNvGraphicFramePr>
            <a:graphicFrameLocks noGrp="1"/>
          </p:cNvGraphicFramePr>
          <p:nvPr>
            <p:extLst>
              <p:ext uri="{D42A27DB-BD31-4B8C-83A1-F6EECF244321}">
                <p14:modId xmlns:p14="http://schemas.microsoft.com/office/powerpoint/2010/main" val="2118100395"/>
              </p:ext>
            </p:extLst>
          </p:nvPr>
        </p:nvGraphicFramePr>
        <p:xfrm>
          <a:off x="216593" y="1552577"/>
          <a:ext cx="4975893" cy="4450767"/>
        </p:xfrm>
        <a:graphic>
          <a:graphicData uri="http://schemas.openxmlformats.org/drawingml/2006/table">
            <a:tbl>
              <a:tblPr firstRow="1" bandRow="1">
                <a:tableStyleId>{2D5ABB26-0587-4C30-8999-92F81FD0307C}</a:tableStyleId>
              </a:tblPr>
              <a:tblGrid>
                <a:gridCol w="4975893">
                  <a:extLst>
                    <a:ext uri="{9D8B030D-6E8A-4147-A177-3AD203B41FA5}">
                      <a16:colId xmlns:a16="http://schemas.microsoft.com/office/drawing/2014/main" val="2790380625"/>
                    </a:ext>
                  </a:extLst>
                </a:gridCol>
              </a:tblGrid>
              <a:tr h="604692">
                <a:tc>
                  <a:txBody>
                    <a:bodyPr/>
                    <a:lstStyle/>
                    <a:p>
                      <a:pPr algn="r" fontAlgn="b"/>
                      <a:r>
                        <a:rPr lang="en-US" sz="1400" b="0" i="0" u="none" strike="noStrike" dirty="0">
                          <a:solidFill>
                            <a:schemeClr val="tx1"/>
                          </a:solidFill>
                          <a:effectLst/>
                          <a:latin typeface="+mn-lt"/>
                        </a:rPr>
                        <a:t>The buyer returns unsold products to the supplier without paying for those unsold products</a:t>
                      </a:r>
                    </a:p>
                  </a:txBody>
                  <a:tcPr marL="9525" marR="9525" marT="9525" marB="0" anchor="ctr"/>
                </a:tc>
                <a:extLst>
                  <a:ext uri="{0D108BD9-81ED-4DB2-BD59-A6C34878D82A}">
                    <a16:rowId xmlns:a16="http://schemas.microsoft.com/office/drawing/2014/main" val="3754030998"/>
                  </a:ext>
                </a:extLst>
              </a:tr>
              <a:tr h="604692">
                <a:tc>
                  <a:txBody>
                    <a:bodyPr/>
                    <a:lstStyle/>
                    <a:p>
                      <a:pPr algn="r" fontAlgn="b"/>
                      <a:r>
                        <a:rPr lang="en-US" sz="1400" b="0" i="0" u="none" strike="noStrike" dirty="0">
                          <a:solidFill>
                            <a:schemeClr val="tx1"/>
                          </a:solidFill>
                          <a:effectLst/>
                          <a:latin typeface="+mn-lt"/>
                        </a:rPr>
                        <a:t>Payment by the supplier for marketing</a:t>
                      </a:r>
                    </a:p>
                  </a:txBody>
                  <a:tcPr marL="9525" marR="9525" marT="9525" marB="0" anchor="ctr"/>
                </a:tc>
                <a:extLst>
                  <a:ext uri="{0D108BD9-81ED-4DB2-BD59-A6C34878D82A}">
                    <a16:rowId xmlns:a16="http://schemas.microsoft.com/office/drawing/2014/main" val="3729530428"/>
                  </a:ext>
                </a:extLst>
              </a:tr>
              <a:tr h="677333">
                <a:tc>
                  <a:txBody>
                    <a:bodyPr/>
                    <a:lstStyle/>
                    <a:p>
                      <a:pPr algn="r" fontAlgn="b"/>
                      <a:r>
                        <a:rPr lang="en-US" sz="1400" b="0" i="0" u="none" strike="noStrike" dirty="0">
                          <a:solidFill>
                            <a:schemeClr val="tx1"/>
                          </a:solidFill>
                          <a:effectLst/>
                          <a:latin typeface="+mn-lt"/>
                        </a:rPr>
                        <a:t>Payment by the supplier for promotion</a:t>
                      </a:r>
                    </a:p>
                  </a:txBody>
                  <a:tcPr marL="9525" marR="9525" marT="9525" marB="0" anchor="ctr"/>
                </a:tc>
                <a:extLst>
                  <a:ext uri="{0D108BD9-81ED-4DB2-BD59-A6C34878D82A}">
                    <a16:rowId xmlns:a16="http://schemas.microsoft.com/office/drawing/2014/main" val="2162836786"/>
                  </a:ext>
                </a:extLst>
              </a:tr>
              <a:tr h="604692">
                <a:tc>
                  <a:txBody>
                    <a:bodyPr/>
                    <a:lstStyle/>
                    <a:p>
                      <a:pPr algn="r" fontAlgn="b"/>
                      <a:r>
                        <a:rPr lang="en-US" sz="1400" b="0" i="0" u="none" strike="noStrike" dirty="0">
                          <a:solidFill>
                            <a:schemeClr val="tx1"/>
                          </a:solidFill>
                          <a:effectLst/>
                          <a:latin typeface="+mn-lt"/>
                        </a:rPr>
                        <a:t>Payment by the supplier for advertising</a:t>
                      </a:r>
                    </a:p>
                  </a:txBody>
                  <a:tcPr marL="9525" marR="9525" marT="9525" marB="0" anchor="ctr"/>
                </a:tc>
                <a:extLst>
                  <a:ext uri="{0D108BD9-81ED-4DB2-BD59-A6C34878D82A}">
                    <a16:rowId xmlns:a16="http://schemas.microsoft.com/office/drawing/2014/main" val="2026223521"/>
                  </a:ext>
                </a:extLst>
              </a:tr>
              <a:tr h="677333">
                <a:tc>
                  <a:txBody>
                    <a:bodyPr/>
                    <a:lstStyle/>
                    <a:p>
                      <a:pPr algn="r" fontAlgn="b"/>
                      <a:r>
                        <a:rPr lang="en-US" sz="1400" b="0" i="0" u="none" strike="noStrike" dirty="0">
                          <a:solidFill>
                            <a:schemeClr val="tx1"/>
                          </a:solidFill>
                          <a:effectLst/>
                          <a:latin typeface="+mn-lt"/>
                        </a:rPr>
                        <a:t>Payment by the supplier for stocking, display and listing</a:t>
                      </a:r>
                    </a:p>
                  </a:txBody>
                  <a:tcPr marL="9525" marR="9525" marT="9525" marB="0" anchor="ctr"/>
                </a:tc>
                <a:extLst>
                  <a:ext uri="{0D108BD9-81ED-4DB2-BD59-A6C34878D82A}">
                    <a16:rowId xmlns:a16="http://schemas.microsoft.com/office/drawing/2014/main" val="1884350301"/>
                  </a:ext>
                </a:extLst>
              </a:tr>
              <a:tr h="677333">
                <a:tc>
                  <a:txBody>
                    <a:bodyPr/>
                    <a:lstStyle/>
                    <a:p>
                      <a:pPr algn="r" fontAlgn="b"/>
                      <a:r>
                        <a:rPr lang="en-US" sz="1400" b="0" i="0" u="none" strike="noStrike" dirty="0">
                          <a:solidFill>
                            <a:schemeClr val="tx1"/>
                          </a:solidFill>
                          <a:effectLst/>
                          <a:latin typeface="+mn-lt"/>
                        </a:rPr>
                        <a:t>Payment by the supplier for staff of the buyer, fitting out premises</a:t>
                      </a:r>
                    </a:p>
                  </a:txBody>
                  <a:tcPr marL="9525" marR="9525" marT="9525" marB="0" anchor="ctr"/>
                </a:tc>
                <a:extLst>
                  <a:ext uri="{0D108BD9-81ED-4DB2-BD59-A6C34878D82A}">
                    <a16:rowId xmlns:a16="http://schemas.microsoft.com/office/drawing/2014/main" val="1966890880"/>
                  </a:ext>
                </a:extLst>
              </a:tr>
              <a:tr h="604692">
                <a:tc>
                  <a:txBody>
                    <a:bodyPr/>
                    <a:lstStyle/>
                    <a:p>
                      <a:pPr algn="r" fontAlgn="b"/>
                      <a:r>
                        <a:rPr lang="en-IE" sz="1400" b="0" kern="0" dirty="0">
                          <a:solidFill>
                            <a:schemeClr val="tx1"/>
                          </a:solidFill>
                          <a:latin typeface="+mn-lt"/>
                          <a:ea typeface="ヒラギノ角ゴ ProN W3" charset="-128"/>
                          <a:cs typeface="+mn-cs"/>
                        </a:rPr>
                        <a:t>None of these</a:t>
                      </a:r>
                    </a:p>
                  </a:txBody>
                  <a:tcPr marL="9525" marR="9525" marT="9525" marB="0" anchor="ctr"/>
                </a:tc>
                <a:extLst>
                  <a:ext uri="{0D108BD9-81ED-4DB2-BD59-A6C34878D82A}">
                    <a16:rowId xmlns:a16="http://schemas.microsoft.com/office/drawing/2014/main" val="4136213062"/>
                  </a:ext>
                </a:extLst>
              </a:tr>
            </a:tbl>
          </a:graphicData>
        </a:graphic>
      </p:graphicFrame>
      <p:sp>
        <p:nvSpPr>
          <p:cNvPr id="21" name="Rectangle 20">
            <a:extLst>
              <a:ext uri="{FF2B5EF4-FFF2-40B4-BE49-F238E27FC236}">
                <a16:creationId xmlns:a16="http://schemas.microsoft.com/office/drawing/2014/main" id="{E7AB49C3-9AB9-9B6C-B87D-53436A3BDC8B}"/>
              </a:ext>
            </a:extLst>
          </p:cNvPr>
          <p:cNvSpPr/>
          <p:nvPr/>
        </p:nvSpPr>
        <p:spPr>
          <a:xfrm>
            <a:off x="1206302" y="6376884"/>
            <a:ext cx="10456002" cy="338554"/>
          </a:xfrm>
          <a:prstGeom prst="rect">
            <a:avLst/>
          </a:prstGeom>
          <a:ln/>
        </p:spPr>
        <p:style>
          <a:lnRef idx="2">
            <a:schemeClr val="accent4"/>
          </a:lnRef>
          <a:fillRef idx="1">
            <a:schemeClr val="lt1"/>
          </a:fillRef>
          <a:effectRef idx="0">
            <a:schemeClr val="accent4"/>
          </a:effectRef>
          <a:fontRef idx="minor">
            <a:schemeClr val="dk1"/>
          </a:fontRef>
        </p:style>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600" dirty="0">
                <a:solidFill>
                  <a:schemeClr val="tx1"/>
                </a:solidFill>
              </a:rPr>
              <a:t>7% of Primary Producers report being subjected to a grey UTP (in line with the benchmark survey).</a:t>
            </a:r>
          </a:p>
        </p:txBody>
      </p:sp>
      <p:sp>
        <p:nvSpPr>
          <p:cNvPr id="26" name="Title 2">
            <a:extLst>
              <a:ext uri="{FF2B5EF4-FFF2-40B4-BE49-F238E27FC236}">
                <a16:creationId xmlns:a16="http://schemas.microsoft.com/office/drawing/2014/main" id="{9B7AC68E-31C8-7635-0A2C-D13967D93193}"/>
              </a:ext>
            </a:extLst>
          </p:cNvPr>
          <p:cNvSpPr txBox="1">
            <a:spLocks/>
          </p:cNvSpPr>
          <p:nvPr/>
        </p:nvSpPr>
        <p:spPr>
          <a:xfrm>
            <a:off x="19986" y="182488"/>
            <a:ext cx="9869972" cy="8191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i="0" kern="1200" baseline="0">
                <a:solidFill>
                  <a:schemeClr val="tx2"/>
                </a:solidFill>
                <a:latin typeface="Montserrat Light" pitchFamily="2" charset="77"/>
                <a:ea typeface="+mj-ea"/>
                <a:cs typeface="+mj-cs"/>
              </a:defRPr>
            </a:lvl1pPr>
          </a:lstStyle>
          <a:p>
            <a:r>
              <a:rPr lang="en-US" sz="3100" dirty="0">
                <a:solidFill>
                  <a:schemeClr val="tx1"/>
                </a:solidFill>
                <a:latin typeface="Montserrat" pitchFamily="2" charset="77"/>
              </a:rPr>
              <a:t>(Grey) Unfair Trading Practices Subjected to in Past 12 Months</a:t>
            </a:r>
          </a:p>
        </p:txBody>
      </p:sp>
      <p:sp>
        <p:nvSpPr>
          <p:cNvPr id="3" name="TextBox 2">
            <a:extLst>
              <a:ext uri="{FF2B5EF4-FFF2-40B4-BE49-F238E27FC236}">
                <a16:creationId xmlns:a16="http://schemas.microsoft.com/office/drawing/2014/main" id="{F12A6556-3EB6-C5C8-40A1-315CBE78FD67}"/>
              </a:ext>
            </a:extLst>
          </p:cNvPr>
          <p:cNvSpPr txBox="1"/>
          <p:nvPr/>
        </p:nvSpPr>
        <p:spPr>
          <a:xfrm>
            <a:off x="11364686" y="533267"/>
            <a:ext cx="806157" cy="276999"/>
          </a:xfrm>
          <a:prstGeom prst="rect">
            <a:avLst/>
          </a:prstGeom>
          <a:noFill/>
        </p:spPr>
        <p:txBody>
          <a:bodyPr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kern="0" dirty="0">
                <a:ea typeface="ヒラギノ角ゴ ProN W3" charset="-128"/>
              </a:rPr>
              <a:t>Q.7</a:t>
            </a:r>
            <a:r>
              <a:rPr kumimoji="0" lang="en-US" sz="1200" b="0" i="0" u="none" strike="noStrike" kern="0" cap="none" spc="0" normalizeH="0" baseline="0" noProof="0" dirty="0">
                <a:ln>
                  <a:noFill/>
                </a:ln>
                <a:effectLst/>
                <a:uLnTx/>
                <a:uFillTx/>
                <a:ea typeface="ヒラギノ角ゴ ProN W3" charset="-128"/>
                <a:cs typeface="+mn-cs"/>
              </a:rPr>
              <a:t> </a:t>
            </a:r>
          </a:p>
        </p:txBody>
      </p:sp>
      <p:sp>
        <p:nvSpPr>
          <p:cNvPr id="61" name="Text Placeholder 3">
            <a:extLst>
              <a:ext uri="{FF2B5EF4-FFF2-40B4-BE49-F238E27FC236}">
                <a16:creationId xmlns:a16="http://schemas.microsoft.com/office/drawing/2014/main" id="{DBD530D2-BE8A-1AF4-9A87-911A9F89C812}"/>
              </a:ext>
            </a:extLst>
          </p:cNvPr>
          <p:cNvSpPr txBox="1">
            <a:spLocks/>
          </p:cNvSpPr>
          <p:nvPr/>
        </p:nvSpPr>
        <p:spPr>
          <a:xfrm>
            <a:off x="9496680" y="345780"/>
            <a:ext cx="2461890" cy="2769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IE" sz="1100" dirty="0">
                <a:solidFill>
                  <a:schemeClr val="bg2">
                    <a:lumMod val="50000"/>
                  </a:schemeClr>
                </a:solidFill>
                <a:latin typeface="Montserrat" pitchFamily="2" charset="77"/>
              </a:rPr>
              <a:t>Base: Primary Producers - 2560  </a:t>
            </a:r>
          </a:p>
        </p:txBody>
      </p:sp>
      <p:sp>
        <p:nvSpPr>
          <p:cNvPr id="7" name="TextBox 6">
            <a:extLst>
              <a:ext uri="{FF2B5EF4-FFF2-40B4-BE49-F238E27FC236}">
                <a16:creationId xmlns:a16="http://schemas.microsoft.com/office/drawing/2014/main" id="{29DE2FA0-AA5F-32A1-6ADE-3302276F9059}"/>
              </a:ext>
            </a:extLst>
          </p:cNvPr>
          <p:cNvSpPr txBox="1">
            <a:spLocks noChangeArrowheads="1"/>
          </p:cNvSpPr>
          <p:nvPr/>
        </p:nvSpPr>
        <p:spPr bwMode="auto">
          <a:xfrm>
            <a:off x="5207776" y="1333374"/>
            <a:ext cx="3449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algn="ctr" eaLnBrk="1" hangingPunct="1"/>
            <a:r>
              <a:rPr lang="en-GB" sz="1400" b="0" dirty="0">
                <a:latin typeface="+mn-lt"/>
                <a:cs typeface="Arial" pitchFamily="34" charset="0"/>
              </a:rPr>
              <a:t>%</a:t>
            </a:r>
          </a:p>
        </p:txBody>
      </p:sp>
      <p:sp>
        <p:nvSpPr>
          <p:cNvPr id="13" name="Rectangle 12">
            <a:extLst>
              <a:ext uri="{FF2B5EF4-FFF2-40B4-BE49-F238E27FC236}">
                <a16:creationId xmlns:a16="http://schemas.microsoft.com/office/drawing/2014/main" id="{FF206A83-4B7D-BC65-20C6-606548EA146A}"/>
              </a:ext>
            </a:extLst>
          </p:cNvPr>
          <p:cNvSpPr/>
          <p:nvPr/>
        </p:nvSpPr>
        <p:spPr>
          <a:xfrm>
            <a:off x="5006746" y="854656"/>
            <a:ext cx="735072" cy="469317"/>
          </a:xfrm>
          <a:prstGeom prst="rect">
            <a:avLst/>
          </a:prstGeom>
          <a:noFill/>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chemeClr val="tx1"/>
                </a:solidFill>
                <a:effectLst/>
                <a:uLnTx/>
                <a:uFillTx/>
                <a:latin typeface="+mj-lt"/>
                <a:ea typeface="+mn-ea"/>
                <a:cs typeface="Arial" pitchFamily="34" charset="0"/>
              </a:rPr>
              <a:t>Total</a:t>
            </a:r>
          </a:p>
        </p:txBody>
      </p:sp>
      <p:sp>
        <p:nvSpPr>
          <p:cNvPr id="6" name="Rectangle 5">
            <a:extLst>
              <a:ext uri="{FF2B5EF4-FFF2-40B4-BE49-F238E27FC236}">
                <a16:creationId xmlns:a16="http://schemas.microsoft.com/office/drawing/2014/main" id="{94BCC4C3-22DC-AE88-7758-9032BE129D0E}"/>
              </a:ext>
            </a:extLst>
          </p:cNvPr>
          <p:cNvSpPr/>
          <p:nvPr/>
        </p:nvSpPr>
        <p:spPr>
          <a:xfrm>
            <a:off x="216593" y="1107900"/>
            <a:ext cx="452479" cy="191197"/>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E6E54570-3E8C-2AC0-A0BC-B7CF3C1B5810}"/>
              </a:ext>
            </a:extLst>
          </p:cNvPr>
          <p:cNvSpPr/>
          <p:nvPr/>
        </p:nvSpPr>
        <p:spPr>
          <a:xfrm>
            <a:off x="216593" y="1306240"/>
            <a:ext cx="452479" cy="191197"/>
          </a:xfrm>
          <a:prstGeom prst="rect">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03DEB9E2-80BB-CAB3-C0D1-3E3C175F2080}"/>
              </a:ext>
            </a:extLst>
          </p:cNvPr>
          <p:cNvSpPr txBox="1"/>
          <p:nvPr/>
        </p:nvSpPr>
        <p:spPr>
          <a:xfrm>
            <a:off x="634314" y="1095148"/>
            <a:ext cx="518091" cy="430887"/>
          </a:xfrm>
          <a:prstGeom prst="rect">
            <a:avLst/>
          </a:prstGeom>
          <a:noFill/>
        </p:spPr>
        <p:txBody>
          <a:bodyPr wrap="none" rtlCol="0">
            <a:spAutoFit/>
          </a:bodyPr>
          <a:lstStyle/>
          <a:p>
            <a:r>
              <a:rPr lang="en-US" sz="1100" dirty="0"/>
              <a:t>2023</a:t>
            </a:r>
          </a:p>
          <a:p>
            <a:r>
              <a:rPr lang="en-US" sz="1100" dirty="0"/>
              <a:t>2022</a:t>
            </a:r>
            <a:endParaRPr lang="en-GB" sz="1100" dirty="0"/>
          </a:p>
        </p:txBody>
      </p:sp>
      <p:sp>
        <p:nvSpPr>
          <p:cNvPr id="10" name="TextBox 9">
            <a:extLst>
              <a:ext uri="{FF2B5EF4-FFF2-40B4-BE49-F238E27FC236}">
                <a16:creationId xmlns:a16="http://schemas.microsoft.com/office/drawing/2014/main" id="{D0E34E7A-2083-B522-2022-03D081763297}"/>
              </a:ext>
            </a:extLst>
          </p:cNvPr>
          <p:cNvSpPr txBox="1"/>
          <p:nvPr/>
        </p:nvSpPr>
        <p:spPr>
          <a:xfrm>
            <a:off x="101710" y="5942674"/>
            <a:ext cx="3153427" cy="307777"/>
          </a:xfrm>
          <a:prstGeom prst="rect">
            <a:avLst/>
          </a:prstGeom>
          <a:noFill/>
        </p:spPr>
        <p:txBody>
          <a:bodyPr wrap="none" rtlCol="0">
            <a:spAutoFit/>
          </a:bodyPr>
          <a:lstStyle/>
          <a:p>
            <a:r>
              <a:rPr lang="en-US" sz="1400" i="1" dirty="0"/>
              <a:t>*IN PAST 2 YEARS IN 2022 STUDY</a:t>
            </a:r>
            <a:endParaRPr lang="en-GB" sz="1400" i="1" dirty="0"/>
          </a:p>
        </p:txBody>
      </p:sp>
      <p:pic>
        <p:nvPicPr>
          <p:cNvPr id="12" name="Picture 11">
            <a:extLst>
              <a:ext uri="{FF2B5EF4-FFF2-40B4-BE49-F238E27FC236}">
                <a16:creationId xmlns:a16="http://schemas.microsoft.com/office/drawing/2014/main" id="{DB7009C0-076C-3069-9563-3F348A46B325}"/>
              </a:ext>
            </a:extLst>
          </p:cNvPr>
          <p:cNvPicPr>
            <a:picLocks noChangeAspect="1"/>
          </p:cNvPicPr>
          <p:nvPr/>
        </p:nvPicPr>
        <p:blipFill>
          <a:blip r:embed="rId4"/>
          <a:stretch>
            <a:fillRect/>
          </a:stretch>
        </p:blipFill>
        <p:spPr>
          <a:xfrm>
            <a:off x="6835818" y="2056500"/>
            <a:ext cx="4528868" cy="2215755"/>
          </a:xfrm>
          <a:prstGeom prst="rect">
            <a:avLst/>
          </a:prstGeom>
          <a:effectLst>
            <a:softEdge rad="127000"/>
          </a:effectLst>
        </p:spPr>
      </p:pic>
      <p:sp>
        <p:nvSpPr>
          <p:cNvPr id="5" name="TextBox 4">
            <a:extLst>
              <a:ext uri="{FF2B5EF4-FFF2-40B4-BE49-F238E27FC236}">
                <a16:creationId xmlns:a16="http://schemas.microsoft.com/office/drawing/2014/main" id="{8EEC0A67-D757-D3BF-92AA-FCFBEF60F018}"/>
              </a:ext>
            </a:extLst>
          </p:cNvPr>
          <p:cNvSpPr txBox="1"/>
          <p:nvPr/>
        </p:nvSpPr>
        <p:spPr>
          <a:xfrm>
            <a:off x="10193055" y="5696444"/>
            <a:ext cx="412292" cy="307777"/>
          </a:xfrm>
          <a:prstGeom prst="rect">
            <a:avLst/>
          </a:prstGeom>
          <a:noFill/>
        </p:spPr>
        <p:txBody>
          <a:bodyPr wrap="none" rtlCol="0">
            <a:spAutoFit/>
          </a:bodyPr>
          <a:lstStyle/>
          <a:p>
            <a:r>
              <a:rPr lang="en-US" sz="1400" dirty="0"/>
              <a:t>94</a:t>
            </a:r>
            <a:endParaRPr lang="en-GB" sz="1400" dirty="0"/>
          </a:p>
        </p:txBody>
      </p:sp>
      <p:sp>
        <p:nvSpPr>
          <p:cNvPr id="11" name="TextBox 10">
            <a:extLst>
              <a:ext uri="{FF2B5EF4-FFF2-40B4-BE49-F238E27FC236}">
                <a16:creationId xmlns:a16="http://schemas.microsoft.com/office/drawing/2014/main" id="{9D9EC3A2-E587-2EF9-B99D-2E0FB42B1BD5}"/>
              </a:ext>
            </a:extLst>
          </p:cNvPr>
          <p:cNvSpPr txBox="1"/>
          <p:nvPr/>
        </p:nvSpPr>
        <p:spPr>
          <a:xfrm>
            <a:off x="10193055" y="5446869"/>
            <a:ext cx="394660" cy="307777"/>
          </a:xfrm>
          <a:prstGeom prst="rect">
            <a:avLst/>
          </a:prstGeom>
          <a:noFill/>
        </p:spPr>
        <p:txBody>
          <a:bodyPr wrap="none" rtlCol="0">
            <a:spAutoFit/>
          </a:bodyPr>
          <a:lstStyle/>
          <a:p>
            <a:r>
              <a:rPr lang="en-US" sz="1400" dirty="0"/>
              <a:t>93</a:t>
            </a:r>
            <a:endParaRPr lang="en-GB" sz="1400" dirty="0"/>
          </a:p>
        </p:txBody>
      </p:sp>
      <p:sp>
        <p:nvSpPr>
          <p:cNvPr id="14" name="Right Brace 13">
            <a:extLst>
              <a:ext uri="{FF2B5EF4-FFF2-40B4-BE49-F238E27FC236}">
                <a16:creationId xmlns:a16="http://schemas.microsoft.com/office/drawing/2014/main" id="{CE572537-B321-0B74-5162-2EDCCFE156A3}"/>
              </a:ext>
            </a:extLst>
          </p:cNvPr>
          <p:cNvSpPr/>
          <p:nvPr/>
        </p:nvSpPr>
        <p:spPr>
          <a:xfrm>
            <a:off x="5670844" y="1641151"/>
            <a:ext cx="425156" cy="3702088"/>
          </a:xfrm>
          <a:prstGeom prst="rightBrace">
            <a:avLst>
              <a:gd name="adj1" fmla="val 8333"/>
              <a:gd name="adj2" fmla="val 50920"/>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 name="TextBox 14">
            <a:extLst>
              <a:ext uri="{FF2B5EF4-FFF2-40B4-BE49-F238E27FC236}">
                <a16:creationId xmlns:a16="http://schemas.microsoft.com/office/drawing/2014/main" id="{E808B9ED-A8F4-6463-47B6-F6145BFC01E5}"/>
              </a:ext>
            </a:extLst>
          </p:cNvPr>
          <p:cNvSpPr txBox="1"/>
          <p:nvPr/>
        </p:nvSpPr>
        <p:spPr>
          <a:xfrm>
            <a:off x="5932304" y="3209499"/>
            <a:ext cx="729335" cy="646331"/>
          </a:xfrm>
          <a:prstGeom prst="rect">
            <a:avLst/>
          </a:prstGeom>
          <a:noFill/>
        </p:spPr>
        <p:txBody>
          <a:bodyPr wrap="square" rtlCol="0">
            <a:spAutoFit/>
          </a:bodyPr>
          <a:lstStyle/>
          <a:p>
            <a:pPr algn="ctr"/>
            <a:r>
              <a:rPr lang="en-US" dirty="0">
                <a:solidFill>
                  <a:schemeClr val="accent1"/>
                </a:solidFill>
              </a:rPr>
              <a:t>7% </a:t>
            </a:r>
          </a:p>
          <a:p>
            <a:pPr algn="ctr"/>
            <a:r>
              <a:rPr lang="en-US" dirty="0">
                <a:solidFill>
                  <a:schemeClr val="accent1"/>
                </a:solidFill>
              </a:rPr>
              <a:t>Any</a:t>
            </a:r>
            <a:endParaRPr lang="en-GB" dirty="0">
              <a:solidFill>
                <a:schemeClr val="accent1"/>
              </a:solidFill>
            </a:endParaRPr>
          </a:p>
        </p:txBody>
      </p:sp>
      <p:sp>
        <p:nvSpPr>
          <p:cNvPr id="16" name="TextBox 15">
            <a:extLst>
              <a:ext uri="{FF2B5EF4-FFF2-40B4-BE49-F238E27FC236}">
                <a16:creationId xmlns:a16="http://schemas.microsoft.com/office/drawing/2014/main" id="{867A66BF-898B-CB7D-362A-2C64DC323DD2}"/>
              </a:ext>
            </a:extLst>
          </p:cNvPr>
          <p:cNvSpPr txBox="1"/>
          <p:nvPr/>
        </p:nvSpPr>
        <p:spPr>
          <a:xfrm>
            <a:off x="10442116" y="973553"/>
            <a:ext cx="1170766" cy="369332"/>
          </a:xfrm>
          <a:prstGeom prst="rect">
            <a:avLst/>
          </a:prstGeom>
          <a:noFill/>
        </p:spPr>
        <p:txBody>
          <a:bodyPr wrap="square" rtlCol="0">
            <a:spAutoFit/>
          </a:bodyPr>
          <a:lstStyle/>
          <a:p>
            <a:r>
              <a:rPr lang="en-US" dirty="0"/>
              <a:t>( ) 2022</a:t>
            </a:r>
            <a:endParaRPr lang="en-GB" dirty="0"/>
          </a:p>
        </p:txBody>
      </p:sp>
      <p:sp>
        <p:nvSpPr>
          <p:cNvPr id="17" name="TextBox 16">
            <a:extLst>
              <a:ext uri="{FF2B5EF4-FFF2-40B4-BE49-F238E27FC236}">
                <a16:creationId xmlns:a16="http://schemas.microsoft.com/office/drawing/2014/main" id="{5D969478-874B-F887-8D5D-99E8FF048AFF}"/>
              </a:ext>
            </a:extLst>
          </p:cNvPr>
          <p:cNvSpPr txBox="1"/>
          <p:nvPr/>
        </p:nvSpPr>
        <p:spPr>
          <a:xfrm>
            <a:off x="5971242" y="3845815"/>
            <a:ext cx="926123" cy="369332"/>
          </a:xfrm>
          <a:prstGeom prst="rect">
            <a:avLst/>
          </a:prstGeom>
          <a:noFill/>
        </p:spPr>
        <p:txBody>
          <a:bodyPr wrap="square" rtlCol="0">
            <a:spAutoFit/>
          </a:bodyPr>
          <a:lstStyle/>
          <a:p>
            <a:r>
              <a:rPr lang="en-US" dirty="0"/>
              <a:t>(6%)</a:t>
            </a:r>
            <a:endParaRPr lang="en-GB" dirty="0"/>
          </a:p>
        </p:txBody>
      </p:sp>
    </p:spTree>
    <p:extLst>
      <p:ext uri="{BB962C8B-B14F-4D97-AF65-F5344CB8AC3E}">
        <p14:creationId xmlns:p14="http://schemas.microsoft.com/office/powerpoint/2010/main" val="26889391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7C3F23BB-48FF-9415-8F88-472A3D04505B}"/>
              </a:ext>
            </a:extLst>
          </p:cNvPr>
          <p:cNvSpPr txBox="1"/>
          <p:nvPr/>
        </p:nvSpPr>
        <p:spPr>
          <a:xfrm>
            <a:off x="10889354" y="5770807"/>
            <a:ext cx="697627" cy="307777"/>
          </a:xfrm>
          <a:prstGeom prst="rect">
            <a:avLst/>
          </a:prstGeom>
          <a:noFill/>
        </p:spPr>
        <p:txBody>
          <a:bodyPr wrap="none" rtlCol="0">
            <a:spAutoFit/>
          </a:bodyPr>
          <a:lstStyle/>
          <a:p>
            <a:r>
              <a:rPr lang="en-US" sz="1400" dirty="0"/>
              <a:t>(3.7%)</a:t>
            </a:r>
            <a:endParaRPr lang="en-GB" sz="1400" dirty="0"/>
          </a:p>
        </p:txBody>
      </p:sp>
      <p:sp>
        <p:nvSpPr>
          <p:cNvPr id="36" name="TextBox 35">
            <a:extLst>
              <a:ext uri="{FF2B5EF4-FFF2-40B4-BE49-F238E27FC236}">
                <a16:creationId xmlns:a16="http://schemas.microsoft.com/office/drawing/2014/main" id="{6B364769-9340-CEAD-D6B6-93A908725FC6}"/>
              </a:ext>
            </a:extLst>
          </p:cNvPr>
          <p:cNvSpPr txBox="1"/>
          <p:nvPr/>
        </p:nvSpPr>
        <p:spPr>
          <a:xfrm>
            <a:off x="8705675" y="5774669"/>
            <a:ext cx="694421" cy="307777"/>
          </a:xfrm>
          <a:prstGeom prst="rect">
            <a:avLst/>
          </a:prstGeom>
          <a:noFill/>
        </p:spPr>
        <p:txBody>
          <a:bodyPr wrap="none" rtlCol="0">
            <a:spAutoFit/>
          </a:bodyPr>
          <a:lstStyle/>
          <a:p>
            <a:r>
              <a:rPr lang="en-US" sz="1400" dirty="0"/>
              <a:t>(2.5%)</a:t>
            </a:r>
            <a:endParaRPr lang="en-GB" sz="1400" dirty="0"/>
          </a:p>
        </p:txBody>
      </p:sp>
      <p:sp>
        <p:nvSpPr>
          <p:cNvPr id="35" name="TextBox 34">
            <a:extLst>
              <a:ext uri="{FF2B5EF4-FFF2-40B4-BE49-F238E27FC236}">
                <a16:creationId xmlns:a16="http://schemas.microsoft.com/office/drawing/2014/main" id="{F42FB15B-4576-F6C2-76A6-B846C5E96795}"/>
              </a:ext>
            </a:extLst>
          </p:cNvPr>
          <p:cNvSpPr txBox="1"/>
          <p:nvPr/>
        </p:nvSpPr>
        <p:spPr>
          <a:xfrm>
            <a:off x="6536189" y="5760307"/>
            <a:ext cx="655949" cy="307777"/>
          </a:xfrm>
          <a:prstGeom prst="rect">
            <a:avLst/>
          </a:prstGeom>
          <a:noFill/>
        </p:spPr>
        <p:txBody>
          <a:bodyPr wrap="none" rtlCol="0">
            <a:spAutoFit/>
          </a:bodyPr>
          <a:lstStyle/>
          <a:p>
            <a:r>
              <a:rPr lang="en-US" sz="1400" dirty="0"/>
              <a:t>(3.1%)</a:t>
            </a:r>
            <a:endParaRPr lang="en-GB" sz="1400" dirty="0"/>
          </a:p>
        </p:txBody>
      </p:sp>
      <p:graphicFrame>
        <p:nvGraphicFramePr>
          <p:cNvPr id="6" name="Object 3">
            <a:extLst>
              <a:ext uri="{FF2B5EF4-FFF2-40B4-BE49-F238E27FC236}">
                <a16:creationId xmlns:a16="http://schemas.microsoft.com/office/drawing/2014/main" id="{05145DEB-7993-8157-1B97-528C5AC010CA}"/>
              </a:ext>
            </a:extLst>
          </p:cNvPr>
          <p:cNvGraphicFramePr>
            <a:graphicFrameLocks noChangeAspect="1"/>
          </p:cNvGraphicFramePr>
          <p:nvPr>
            <p:extLst>
              <p:ext uri="{D42A27DB-BD31-4B8C-83A1-F6EECF244321}">
                <p14:modId xmlns:p14="http://schemas.microsoft.com/office/powerpoint/2010/main" val="556106568"/>
              </p:ext>
            </p:extLst>
          </p:nvPr>
        </p:nvGraphicFramePr>
        <p:xfrm>
          <a:off x="1020873" y="1389789"/>
          <a:ext cx="10931641" cy="4528270"/>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22">
            <a:extLst>
              <a:ext uri="{FF2B5EF4-FFF2-40B4-BE49-F238E27FC236}">
                <a16:creationId xmlns:a16="http://schemas.microsoft.com/office/drawing/2014/main" id="{A3D08B39-2D38-08D7-5C42-8DBAECBBD7EC}"/>
              </a:ext>
            </a:extLst>
          </p:cNvPr>
          <p:cNvSpPr txBox="1">
            <a:spLocks noChangeArrowheads="1"/>
          </p:cNvSpPr>
          <p:nvPr/>
        </p:nvSpPr>
        <p:spPr bwMode="auto">
          <a:xfrm>
            <a:off x="1933604" y="1560079"/>
            <a:ext cx="3449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effectLst/>
                <a:uLnTx/>
                <a:uFillTx/>
                <a:latin typeface="+mn-lt"/>
                <a:ea typeface="ヒラギノ角ゴ ProN W3" charset="-128"/>
                <a:cs typeface="Arial" pitchFamily="34" charset="0"/>
              </a:rPr>
              <a:t>%</a:t>
            </a:r>
          </a:p>
        </p:txBody>
      </p:sp>
      <p:sp>
        <p:nvSpPr>
          <p:cNvPr id="21" name="Rectangle 20">
            <a:extLst>
              <a:ext uri="{FF2B5EF4-FFF2-40B4-BE49-F238E27FC236}">
                <a16:creationId xmlns:a16="http://schemas.microsoft.com/office/drawing/2014/main" id="{E7AB49C3-9AB9-9B6C-B87D-53436A3BDC8B}"/>
              </a:ext>
            </a:extLst>
          </p:cNvPr>
          <p:cNvSpPr/>
          <p:nvPr/>
        </p:nvSpPr>
        <p:spPr>
          <a:xfrm>
            <a:off x="1471024" y="6130136"/>
            <a:ext cx="9816167" cy="584775"/>
          </a:xfrm>
          <a:prstGeom prst="rect">
            <a:avLst/>
          </a:prstGeom>
          <a:ln/>
        </p:spPr>
        <p:style>
          <a:lnRef idx="2">
            <a:schemeClr val="accent4"/>
          </a:lnRef>
          <a:fillRef idx="1">
            <a:schemeClr val="lt1"/>
          </a:fillRef>
          <a:effectRef idx="0">
            <a:schemeClr val="accent4"/>
          </a:effectRef>
          <a:fontRef idx="minor">
            <a:schemeClr val="dk1"/>
          </a:fontRef>
        </p:style>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600" dirty="0">
                <a:solidFill>
                  <a:schemeClr val="tx1"/>
                </a:solidFill>
              </a:rPr>
              <a:t>In line with the benchmark study, 4 in 10 claimed to be unsure of the estimated cost to business.</a:t>
            </a: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sp>
        <p:nvSpPr>
          <p:cNvPr id="26" name="Title 2">
            <a:extLst>
              <a:ext uri="{FF2B5EF4-FFF2-40B4-BE49-F238E27FC236}">
                <a16:creationId xmlns:a16="http://schemas.microsoft.com/office/drawing/2014/main" id="{9B7AC68E-31C8-7635-0A2C-D13967D93193}"/>
              </a:ext>
            </a:extLst>
          </p:cNvPr>
          <p:cNvSpPr txBox="1">
            <a:spLocks/>
          </p:cNvSpPr>
          <p:nvPr/>
        </p:nvSpPr>
        <p:spPr>
          <a:xfrm>
            <a:off x="19986" y="182488"/>
            <a:ext cx="8189250" cy="8191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i="0" kern="1200" baseline="0">
                <a:solidFill>
                  <a:schemeClr val="tx2"/>
                </a:solidFill>
                <a:latin typeface="Montserrat Light" pitchFamily="2" charset="77"/>
                <a:ea typeface="+mj-ea"/>
                <a:cs typeface="+mj-cs"/>
              </a:defRPr>
            </a:lvl1pPr>
          </a:lstStyle>
          <a:p>
            <a:r>
              <a:rPr lang="en-US" sz="3100" dirty="0">
                <a:solidFill>
                  <a:schemeClr val="tx1"/>
                </a:solidFill>
                <a:latin typeface="Montserrat" pitchFamily="2" charset="77"/>
              </a:rPr>
              <a:t>Estimated Cost to Business Arising From Unfair Trading Practices</a:t>
            </a:r>
          </a:p>
        </p:txBody>
      </p:sp>
      <p:sp>
        <p:nvSpPr>
          <p:cNvPr id="3" name="TextBox 2">
            <a:extLst>
              <a:ext uri="{FF2B5EF4-FFF2-40B4-BE49-F238E27FC236}">
                <a16:creationId xmlns:a16="http://schemas.microsoft.com/office/drawing/2014/main" id="{F12A6556-3EB6-C5C8-40A1-315CBE78FD67}"/>
              </a:ext>
            </a:extLst>
          </p:cNvPr>
          <p:cNvSpPr txBox="1"/>
          <p:nvPr/>
        </p:nvSpPr>
        <p:spPr>
          <a:xfrm>
            <a:off x="11605372" y="533266"/>
            <a:ext cx="565471" cy="276999"/>
          </a:xfrm>
          <a:prstGeom prst="rect">
            <a:avLst/>
          </a:prstGeom>
          <a:noFill/>
        </p:spPr>
        <p:txBody>
          <a:bodyPr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kern="0" dirty="0">
                <a:ea typeface="ヒラギノ角ゴ ProN W3" charset="-128"/>
              </a:rPr>
              <a:t>Q.8</a:t>
            </a:r>
            <a:r>
              <a:rPr kumimoji="0" lang="en-US" sz="1200" b="0" i="0" u="none" strike="noStrike" kern="0" cap="none" spc="0" normalizeH="0" baseline="0" noProof="0" dirty="0">
                <a:ln>
                  <a:noFill/>
                </a:ln>
                <a:effectLst/>
                <a:uLnTx/>
                <a:uFillTx/>
                <a:ea typeface="ヒラギノ角ゴ ProN W3" charset="-128"/>
                <a:cs typeface="+mn-cs"/>
              </a:rPr>
              <a:t> </a:t>
            </a:r>
          </a:p>
        </p:txBody>
      </p:sp>
      <p:sp>
        <p:nvSpPr>
          <p:cNvPr id="17" name="Rectangle 16">
            <a:extLst>
              <a:ext uri="{FF2B5EF4-FFF2-40B4-BE49-F238E27FC236}">
                <a16:creationId xmlns:a16="http://schemas.microsoft.com/office/drawing/2014/main" id="{EAAD94B3-516F-643F-A717-495520358512}"/>
              </a:ext>
            </a:extLst>
          </p:cNvPr>
          <p:cNvSpPr/>
          <p:nvPr/>
        </p:nvSpPr>
        <p:spPr>
          <a:xfrm>
            <a:off x="8130537" y="1054609"/>
            <a:ext cx="1105983" cy="422626"/>
          </a:xfrm>
          <a:prstGeom prst="rect">
            <a:avLst/>
          </a:prstGeom>
          <a:noFill/>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chemeClr val="tx1"/>
                </a:solidFill>
                <a:effectLst/>
                <a:uLnTx/>
                <a:uFillTx/>
                <a:latin typeface="+mj-lt"/>
                <a:ea typeface="+mn-ea"/>
                <a:cs typeface="Arial" pitchFamily="34" charset="0"/>
              </a:rPr>
              <a:t>Sheep</a:t>
            </a:r>
          </a:p>
        </p:txBody>
      </p:sp>
      <p:sp>
        <p:nvSpPr>
          <p:cNvPr id="18" name="Rectangle 17">
            <a:extLst>
              <a:ext uri="{FF2B5EF4-FFF2-40B4-BE49-F238E27FC236}">
                <a16:creationId xmlns:a16="http://schemas.microsoft.com/office/drawing/2014/main" id="{EB1524FF-764B-53F5-4B25-ABEEB2764CD2}"/>
              </a:ext>
            </a:extLst>
          </p:cNvPr>
          <p:cNvSpPr/>
          <p:nvPr/>
        </p:nvSpPr>
        <p:spPr>
          <a:xfrm>
            <a:off x="10137729" y="1055416"/>
            <a:ext cx="1467643" cy="406321"/>
          </a:xfrm>
          <a:prstGeom prst="rect">
            <a:avLst/>
          </a:prstGeom>
          <a:noFill/>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646563"/>
                </a:solidFill>
                <a:effectLst/>
                <a:uLnTx/>
                <a:uFillTx/>
                <a:latin typeface="+mj-lt"/>
                <a:ea typeface="+mn-ea"/>
                <a:cs typeface="Arial" pitchFamily="34" charset="0"/>
              </a:rPr>
              <a:t> </a:t>
            </a:r>
            <a:r>
              <a:rPr kumimoji="0" lang="en-GB" sz="1400" b="0" i="0" u="none" strike="noStrike" kern="0" cap="none" spc="0" normalizeH="0" baseline="0" noProof="0" dirty="0">
                <a:ln>
                  <a:noFill/>
                </a:ln>
                <a:solidFill>
                  <a:schemeClr val="tx1"/>
                </a:solidFill>
                <a:effectLst/>
                <a:uLnTx/>
                <a:uFillTx/>
                <a:latin typeface="+mj-lt"/>
                <a:ea typeface="+mn-ea"/>
                <a:cs typeface="Arial" pitchFamily="34" charset="0"/>
              </a:rPr>
              <a:t>Cereals, Poultry, Other</a:t>
            </a:r>
          </a:p>
        </p:txBody>
      </p:sp>
      <p:sp>
        <p:nvSpPr>
          <p:cNvPr id="19" name="Rectangle 18">
            <a:extLst>
              <a:ext uri="{FF2B5EF4-FFF2-40B4-BE49-F238E27FC236}">
                <a16:creationId xmlns:a16="http://schemas.microsoft.com/office/drawing/2014/main" id="{513F4ABE-8D0C-2D71-2EDA-9544732B59F0}"/>
              </a:ext>
            </a:extLst>
          </p:cNvPr>
          <p:cNvSpPr/>
          <p:nvPr/>
        </p:nvSpPr>
        <p:spPr>
          <a:xfrm>
            <a:off x="3871117" y="1054609"/>
            <a:ext cx="796162" cy="422626"/>
          </a:xfrm>
          <a:prstGeom prst="rect">
            <a:avLst/>
          </a:prstGeom>
          <a:noFill/>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chemeClr val="tx1"/>
                </a:solidFill>
                <a:effectLst/>
                <a:uLnTx/>
                <a:uFillTx/>
                <a:latin typeface="+mj-lt"/>
                <a:ea typeface="+mn-ea"/>
                <a:cs typeface="Arial" pitchFamily="34" charset="0"/>
              </a:rPr>
              <a:t>Beef </a:t>
            </a:r>
          </a:p>
        </p:txBody>
      </p:sp>
      <p:sp>
        <p:nvSpPr>
          <p:cNvPr id="29" name="TextBox 22">
            <a:extLst>
              <a:ext uri="{FF2B5EF4-FFF2-40B4-BE49-F238E27FC236}">
                <a16:creationId xmlns:a16="http://schemas.microsoft.com/office/drawing/2014/main" id="{2EE571C3-5617-ECF7-C07D-90EDFFE0817C}"/>
              </a:ext>
            </a:extLst>
          </p:cNvPr>
          <p:cNvSpPr txBox="1">
            <a:spLocks noChangeArrowheads="1"/>
          </p:cNvSpPr>
          <p:nvPr/>
        </p:nvSpPr>
        <p:spPr bwMode="auto">
          <a:xfrm>
            <a:off x="4126516" y="1555705"/>
            <a:ext cx="3449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effectLst/>
                <a:uLnTx/>
                <a:uFillTx/>
                <a:latin typeface="+mn-lt"/>
                <a:ea typeface="ヒラギノ角ゴ ProN W3" charset="-128"/>
                <a:cs typeface="Arial" pitchFamily="34" charset="0"/>
              </a:rPr>
              <a:t>%</a:t>
            </a:r>
          </a:p>
        </p:txBody>
      </p:sp>
      <p:sp>
        <p:nvSpPr>
          <p:cNvPr id="30" name="TextBox 22">
            <a:extLst>
              <a:ext uri="{FF2B5EF4-FFF2-40B4-BE49-F238E27FC236}">
                <a16:creationId xmlns:a16="http://schemas.microsoft.com/office/drawing/2014/main" id="{62CA88E0-6F7D-BE94-60DC-88AABCA90FE7}"/>
              </a:ext>
            </a:extLst>
          </p:cNvPr>
          <p:cNvSpPr txBox="1">
            <a:spLocks noChangeArrowheads="1"/>
          </p:cNvSpPr>
          <p:nvPr/>
        </p:nvSpPr>
        <p:spPr bwMode="auto">
          <a:xfrm>
            <a:off x="6317307" y="1538099"/>
            <a:ext cx="3449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effectLst/>
                <a:uLnTx/>
                <a:uFillTx/>
                <a:latin typeface="+mn-lt"/>
                <a:ea typeface="ヒラギノ角ゴ ProN W3" charset="-128"/>
                <a:cs typeface="Arial" pitchFamily="34" charset="0"/>
              </a:rPr>
              <a:t>%</a:t>
            </a:r>
          </a:p>
        </p:txBody>
      </p:sp>
      <p:sp>
        <p:nvSpPr>
          <p:cNvPr id="31" name="TextBox 22">
            <a:extLst>
              <a:ext uri="{FF2B5EF4-FFF2-40B4-BE49-F238E27FC236}">
                <a16:creationId xmlns:a16="http://schemas.microsoft.com/office/drawing/2014/main" id="{C5655EC1-A337-4924-A7D9-995F58536269}"/>
              </a:ext>
            </a:extLst>
          </p:cNvPr>
          <p:cNvSpPr txBox="1">
            <a:spLocks noChangeArrowheads="1"/>
          </p:cNvSpPr>
          <p:nvPr/>
        </p:nvSpPr>
        <p:spPr bwMode="auto">
          <a:xfrm>
            <a:off x="8508277" y="1555658"/>
            <a:ext cx="3449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effectLst/>
                <a:uLnTx/>
                <a:uFillTx/>
                <a:latin typeface="+mn-lt"/>
                <a:ea typeface="ヒラギノ角ゴ ProN W3" charset="-128"/>
                <a:cs typeface="Arial" pitchFamily="34" charset="0"/>
              </a:rPr>
              <a:t>%</a:t>
            </a:r>
          </a:p>
        </p:txBody>
      </p:sp>
      <p:sp>
        <p:nvSpPr>
          <p:cNvPr id="4" name="Rectangle 3">
            <a:extLst>
              <a:ext uri="{FF2B5EF4-FFF2-40B4-BE49-F238E27FC236}">
                <a16:creationId xmlns:a16="http://schemas.microsoft.com/office/drawing/2014/main" id="{E2F6F2B2-BC2D-42E9-176E-16F937F72D7C}"/>
              </a:ext>
            </a:extLst>
          </p:cNvPr>
          <p:cNvSpPr/>
          <p:nvPr/>
        </p:nvSpPr>
        <p:spPr>
          <a:xfrm>
            <a:off x="1776426" y="1133054"/>
            <a:ext cx="655695" cy="341508"/>
          </a:xfrm>
          <a:prstGeom prst="rect">
            <a:avLst/>
          </a:prstGeom>
          <a:noFill/>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chemeClr val="tx1"/>
                </a:solidFill>
                <a:effectLst/>
                <a:uLnTx/>
                <a:uFillTx/>
                <a:latin typeface="+mj-lt"/>
                <a:ea typeface="+mn-ea"/>
                <a:cs typeface="Arial" pitchFamily="34" charset="0"/>
              </a:rPr>
              <a:t>Total</a:t>
            </a:r>
          </a:p>
        </p:txBody>
      </p:sp>
      <p:cxnSp>
        <p:nvCxnSpPr>
          <p:cNvPr id="10" name="Straight Connector 9">
            <a:extLst>
              <a:ext uri="{FF2B5EF4-FFF2-40B4-BE49-F238E27FC236}">
                <a16:creationId xmlns:a16="http://schemas.microsoft.com/office/drawing/2014/main" id="{35346BF0-71A3-0E7E-65E9-1E07FEA8A2F3}"/>
              </a:ext>
            </a:extLst>
          </p:cNvPr>
          <p:cNvCxnSpPr>
            <a:cxnSpLocks/>
          </p:cNvCxnSpPr>
          <p:nvPr/>
        </p:nvCxnSpPr>
        <p:spPr>
          <a:xfrm>
            <a:off x="3198134" y="1059923"/>
            <a:ext cx="0" cy="497332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6" name="TextBox 22">
            <a:extLst>
              <a:ext uri="{FF2B5EF4-FFF2-40B4-BE49-F238E27FC236}">
                <a16:creationId xmlns:a16="http://schemas.microsoft.com/office/drawing/2014/main" id="{019D30CE-A911-F462-BF4D-248F7F3C2ECD}"/>
              </a:ext>
            </a:extLst>
          </p:cNvPr>
          <p:cNvSpPr txBox="1">
            <a:spLocks noChangeArrowheads="1"/>
          </p:cNvSpPr>
          <p:nvPr/>
        </p:nvSpPr>
        <p:spPr bwMode="auto">
          <a:xfrm>
            <a:off x="10699068" y="1555658"/>
            <a:ext cx="3449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effectLst/>
                <a:uLnTx/>
                <a:uFillTx/>
                <a:latin typeface="+mn-lt"/>
                <a:ea typeface="ヒラギノ角ゴ ProN W3" charset="-128"/>
                <a:cs typeface="Arial" pitchFamily="34" charset="0"/>
              </a:rPr>
              <a:t>%</a:t>
            </a:r>
          </a:p>
        </p:txBody>
      </p:sp>
      <p:sp>
        <p:nvSpPr>
          <p:cNvPr id="58" name="Rectangle 57">
            <a:extLst>
              <a:ext uri="{FF2B5EF4-FFF2-40B4-BE49-F238E27FC236}">
                <a16:creationId xmlns:a16="http://schemas.microsoft.com/office/drawing/2014/main" id="{6748733B-31B8-14D9-2BF3-21A99C8D7664}"/>
              </a:ext>
            </a:extLst>
          </p:cNvPr>
          <p:cNvSpPr/>
          <p:nvPr/>
        </p:nvSpPr>
        <p:spPr>
          <a:xfrm>
            <a:off x="5889475" y="1055416"/>
            <a:ext cx="1116601" cy="406321"/>
          </a:xfrm>
          <a:prstGeom prst="rect">
            <a:avLst/>
          </a:prstGeom>
          <a:noFill/>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646563"/>
                </a:solidFill>
                <a:effectLst/>
                <a:uLnTx/>
                <a:uFillTx/>
                <a:latin typeface="+mj-lt"/>
                <a:ea typeface="+mn-ea"/>
                <a:cs typeface="Arial" pitchFamily="34" charset="0"/>
              </a:rPr>
              <a:t> </a:t>
            </a:r>
            <a:r>
              <a:rPr kumimoji="0" lang="en-GB" sz="1400" b="0" i="0" u="none" strike="noStrike" kern="0" cap="none" spc="0" normalizeH="0" baseline="0" noProof="0" dirty="0">
                <a:ln>
                  <a:noFill/>
                </a:ln>
                <a:solidFill>
                  <a:schemeClr val="tx1"/>
                </a:solidFill>
                <a:effectLst/>
                <a:uLnTx/>
                <a:uFillTx/>
                <a:latin typeface="+mj-lt"/>
                <a:ea typeface="+mn-ea"/>
                <a:cs typeface="Arial" pitchFamily="34" charset="0"/>
              </a:rPr>
              <a:t>Dairy</a:t>
            </a:r>
          </a:p>
        </p:txBody>
      </p:sp>
      <p:sp>
        <p:nvSpPr>
          <p:cNvPr id="5" name="Text Placeholder 3">
            <a:extLst>
              <a:ext uri="{FF2B5EF4-FFF2-40B4-BE49-F238E27FC236}">
                <a16:creationId xmlns:a16="http://schemas.microsoft.com/office/drawing/2014/main" id="{79BB599C-A94F-C129-E2B2-15E22952A0A6}"/>
              </a:ext>
            </a:extLst>
          </p:cNvPr>
          <p:cNvSpPr txBox="1">
            <a:spLocks/>
          </p:cNvSpPr>
          <p:nvPr/>
        </p:nvSpPr>
        <p:spPr>
          <a:xfrm>
            <a:off x="9110445" y="265445"/>
            <a:ext cx="3060398" cy="4063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IE" sz="1100" dirty="0">
                <a:latin typeface="Montserrat" pitchFamily="2" charset="77"/>
              </a:rPr>
              <a:t>Base: Primary Producers Subject to Unfair Trading Practices - 709 </a:t>
            </a:r>
          </a:p>
        </p:txBody>
      </p:sp>
      <p:sp>
        <p:nvSpPr>
          <p:cNvPr id="7" name="TextBox 6">
            <a:extLst>
              <a:ext uri="{FF2B5EF4-FFF2-40B4-BE49-F238E27FC236}">
                <a16:creationId xmlns:a16="http://schemas.microsoft.com/office/drawing/2014/main" id="{B53F2C64-6F0B-64F6-4BB0-44931B5277A9}"/>
              </a:ext>
            </a:extLst>
          </p:cNvPr>
          <p:cNvSpPr txBox="1"/>
          <p:nvPr/>
        </p:nvSpPr>
        <p:spPr>
          <a:xfrm>
            <a:off x="-45330" y="1961453"/>
            <a:ext cx="1643491" cy="307777"/>
          </a:xfrm>
          <a:prstGeom prst="rect">
            <a:avLst/>
          </a:prstGeom>
          <a:noFill/>
        </p:spPr>
        <p:txBody>
          <a:bodyPr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kern="0" dirty="0">
                <a:ea typeface="ヒラギノ角ゴ ProN W3" charset="-128"/>
              </a:rPr>
              <a:t>Less than 0.5%</a:t>
            </a:r>
            <a:endParaRPr kumimoji="0" lang="en-US" sz="1400" b="0" i="0" u="none" strike="noStrike" kern="0" cap="none" spc="0" normalizeH="0" baseline="0" noProof="0" dirty="0">
              <a:ln>
                <a:noFill/>
              </a:ln>
              <a:effectLst/>
              <a:uLnTx/>
              <a:uFillTx/>
              <a:ea typeface="ヒラギノ角ゴ ProN W3" charset="-128"/>
              <a:cs typeface="+mn-cs"/>
            </a:endParaRPr>
          </a:p>
        </p:txBody>
      </p:sp>
      <p:sp>
        <p:nvSpPr>
          <p:cNvPr id="8" name="TextBox 7">
            <a:extLst>
              <a:ext uri="{FF2B5EF4-FFF2-40B4-BE49-F238E27FC236}">
                <a16:creationId xmlns:a16="http://schemas.microsoft.com/office/drawing/2014/main" id="{8B7B474E-40F1-AE13-084A-E45EAA462B26}"/>
              </a:ext>
            </a:extLst>
          </p:cNvPr>
          <p:cNvSpPr txBox="1"/>
          <p:nvPr/>
        </p:nvSpPr>
        <p:spPr>
          <a:xfrm>
            <a:off x="-12672" y="3687401"/>
            <a:ext cx="1643491" cy="307777"/>
          </a:xfrm>
          <a:prstGeom prst="rect">
            <a:avLst/>
          </a:prstGeom>
          <a:noFill/>
        </p:spPr>
        <p:txBody>
          <a:bodyPr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kern="0" dirty="0">
                <a:ea typeface="ヒラギノ角ゴ ProN W3" charset="-128"/>
              </a:rPr>
              <a:t>Greater than 5%</a:t>
            </a:r>
            <a:endParaRPr kumimoji="0" lang="en-US" sz="1400" b="0" i="0" u="none" strike="noStrike" kern="0" cap="none" spc="0" normalizeH="0" baseline="0" noProof="0" dirty="0">
              <a:ln>
                <a:noFill/>
              </a:ln>
              <a:effectLst/>
              <a:uLnTx/>
              <a:uFillTx/>
              <a:ea typeface="ヒラギノ角ゴ ProN W3" charset="-128"/>
              <a:cs typeface="+mn-cs"/>
            </a:endParaRPr>
          </a:p>
        </p:txBody>
      </p:sp>
      <p:sp>
        <p:nvSpPr>
          <p:cNvPr id="11" name="TextBox 10">
            <a:extLst>
              <a:ext uri="{FF2B5EF4-FFF2-40B4-BE49-F238E27FC236}">
                <a16:creationId xmlns:a16="http://schemas.microsoft.com/office/drawing/2014/main" id="{894C0F4D-8EA2-4186-D2CF-13EC2FF6C7D7}"/>
              </a:ext>
            </a:extLst>
          </p:cNvPr>
          <p:cNvSpPr txBox="1"/>
          <p:nvPr/>
        </p:nvSpPr>
        <p:spPr>
          <a:xfrm>
            <a:off x="384458" y="2269160"/>
            <a:ext cx="1213703" cy="307777"/>
          </a:xfrm>
          <a:prstGeom prst="rect">
            <a:avLst/>
          </a:prstGeom>
          <a:noFill/>
        </p:spPr>
        <p:txBody>
          <a:bodyPr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kern="0" dirty="0">
                <a:ea typeface="ヒラギノ角ゴ ProN W3" charset="-128"/>
              </a:rPr>
              <a:t>0.5-1%</a:t>
            </a:r>
            <a:endParaRPr kumimoji="0" lang="en-US" sz="1400" b="0" i="0" u="none" strike="noStrike" kern="0" cap="none" spc="0" normalizeH="0" baseline="0" noProof="0" dirty="0">
              <a:ln>
                <a:noFill/>
              </a:ln>
              <a:effectLst/>
              <a:uLnTx/>
              <a:uFillTx/>
              <a:ea typeface="ヒラギノ角ゴ ProN W3" charset="-128"/>
              <a:cs typeface="+mn-cs"/>
            </a:endParaRPr>
          </a:p>
        </p:txBody>
      </p:sp>
      <p:sp>
        <p:nvSpPr>
          <p:cNvPr id="12" name="TextBox 11">
            <a:extLst>
              <a:ext uri="{FF2B5EF4-FFF2-40B4-BE49-F238E27FC236}">
                <a16:creationId xmlns:a16="http://schemas.microsoft.com/office/drawing/2014/main" id="{9ADC943C-79EE-3518-26C5-43DBE4CEB0DA}"/>
              </a:ext>
            </a:extLst>
          </p:cNvPr>
          <p:cNvSpPr txBox="1"/>
          <p:nvPr/>
        </p:nvSpPr>
        <p:spPr>
          <a:xfrm>
            <a:off x="102634" y="2580374"/>
            <a:ext cx="1495527" cy="307777"/>
          </a:xfrm>
          <a:prstGeom prst="rect">
            <a:avLst/>
          </a:prstGeom>
          <a:noFill/>
        </p:spPr>
        <p:txBody>
          <a:bodyPr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kern="0" dirty="0">
                <a:ea typeface="ヒラギノ角ゴ ProN W3" charset="-128"/>
              </a:rPr>
              <a:t>1-2%</a:t>
            </a:r>
            <a:endParaRPr kumimoji="0" lang="en-US" sz="1400" b="0" i="0" u="none" strike="noStrike" kern="0" cap="none" spc="0" normalizeH="0" baseline="0" noProof="0" dirty="0">
              <a:ln>
                <a:noFill/>
              </a:ln>
              <a:effectLst/>
              <a:uLnTx/>
              <a:uFillTx/>
              <a:ea typeface="ヒラギノ角ゴ ProN W3" charset="-128"/>
              <a:cs typeface="+mn-cs"/>
            </a:endParaRPr>
          </a:p>
        </p:txBody>
      </p:sp>
      <p:sp>
        <p:nvSpPr>
          <p:cNvPr id="14" name="TextBox 13">
            <a:extLst>
              <a:ext uri="{FF2B5EF4-FFF2-40B4-BE49-F238E27FC236}">
                <a16:creationId xmlns:a16="http://schemas.microsoft.com/office/drawing/2014/main" id="{5F489DE4-CB09-F000-28AC-0CB7DF93409F}"/>
              </a:ext>
            </a:extLst>
          </p:cNvPr>
          <p:cNvSpPr txBox="1"/>
          <p:nvPr/>
        </p:nvSpPr>
        <p:spPr>
          <a:xfrm>
            <a:off x="102634" y="4894298"/>
            <a:ext cx="1495527" cy="307777"/>
          </a:xfrm>
          <a:prstGeom prst="rect">
            <a:avLst/>
          </a:prstGeom>
          <a:noFill/>
        </p:spPr>
        <p:txBody>
          <a:bodyPr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kern="0" dirty="0">
                <a:ea typeface="ヒラギノ角ゴ ProN W3" charset="-128"/>
              </a:rPr>
              <a:t>Don’t Know</a:t>
            </a:r>
            <a:endParaRPr kumimoji="0" lang="en-US" sz="1400" b="0" i="0" u="none" strike="noStrike" kern="0" cap="none" spc="0" normalizeH="0" baseline="0" noProof="0" dirty="0">
              <a:ln>
                <a:noFill/>
              </a:ln>
              <a:effectLst/>
              <a:uLnTx/>
              <a:uFillTx/>
              <a:ea typeface="ヒラギノ角ゴ ProN W3" charset="-128"/>
              <a:cs typeface="+mn-cs"/>
            </a:endParaRPr>
          </a:p>
        </p:txBody>
      </p:sp>
      <p:sp>
        <p:nvSpPr>
          <p:cNvPr id="20" name="TextBox 19">
            <a:extLst>
              <a:ext uri="{FF2B5EF4-FFF2-40B4-BE49-F238E27FC236}">
                <a16:creationId xmlns:a16="http://schemas.microsoft.com/office/drawing/2014/main" id="{29E2CAD0-34CF-11D0-98DB-F1EDCC3781A1}"/>
              </a:ext>
            </a:extLst>
          </p:cNvPr>
          <p:cNvSpPr txBox="1">
            <a:spLocks noChangeArrowheads="1"/>
          </p:cNvSpPr>
          <p:nvPr/>
        </p:nvSpPr>
        <p:spPr bwMode="auto">
          <a:xfrm>
            <a:off x="3812984" y="1435321"/>
            <a:ext cx="91243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effectLst/>
                <a:uLnTx/>
                <a:uFillTx/>
                <a:latin typeface="+mj-lt"/>
                <a:ea typeface="ヒラギノ角ゴ ProN W3" charset="-128"/>
                <a:cs typeface="Arial" pitchFamily="34" charset="0"/>
              </a:rPr>
              <a:t>Base: </a:t>
            </a:r>
            <a:r>
              <a:rPr lang="en-GB" sz="1200" b="0" kern="0" dirty="0">
                <a:latin typeface="+mj-lt"/>
                <a:cs typeface="Arial" pitchFamily="34" charset="0"/>
              </a:rPr>
              <a:t>346</a:t>
            </a:r>
            <a:endParaRPr kumimoji="0" lang="en-GB" sz="1200" b="0" i="0" u="none" strike="noStrike" kern="0" cap="none" spc="0" normalizeH="0" baseline="0" noProof="0" dirty="0">
              <a:ln>
                <a:noFill/>
              </a:ln>
              <a:effectLst/>
              <a:uLnTx/>
              <a:uFillTx/>
              <a:latin typeface="+mj-lt"/>
              <a:ea typeface="ヒラギノ角ゴ ProN W3" charset="-128"/>
              <a:cs typeface="Arial" pitchFamily="34" charset="0"/>
            </a:endParaRPr>
          </a:p>
        </p:txBody>
      </p:sp>
      <p:sp>
        <p:nvSpPr>
          <p:cNvPr id="22" name="TextBox 21">
            <a:extLst>
              <a:ext uri="{FF2B5EF4-FFF2-40B4-BE49-F238E27FC236}">
                <a16:creationId xmlns:a16="http://schemas.microsoft.com/office/drawing/2014/main" id="{C5E23FC0-712E-B3A9-C48E-A40001A14792}"/>
              </a:ext>
            </a:extLst>
          </p:cNvPr>
          <p:cNvSpPr txBox="1">
            <a:spLocks noChangeArrowheads="1"/>
          </p:cNvSpPr>
          <p:nvPr/>
        </p:nvSpPr>
        <p:spPr bwMode="auto">
          <a:xfrm>
            <a:off x="8244502" y="1427319"/>
            <a:ext cx="8130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effectLst/>
                <a:uLnTx/>
                <a:uFillTx/>
                <a:latin typeface="+mj-lt"/>
                <a:ea typeface="ヒラギノ角ゴ ProN W3" charset="-128"/>
                <a:cs typeface="Arial" pitchFamily="34" charset="0"/>
              </a:rPr>
              <a:t>Base: </a:t>
            </a:r>
            <a:r>
              <a:rPr lang="en-GB" sz="1200" b="0" kern="0" dirty="0">
                <a:latin typeface="+mj-lt"/>
                <a:cs typeface="Arial" pitchFamily="34" charset="0"/>
              </a:rPr>
              <a:t>92</a:t>
            </a:r>
            <a:endParaRPr kumimoji="0" lang="en-GB" sz="1200" b="0" i="0" u="none" strike="noStrike" kern="0" cap="none" spc="0" normalizeH="0" baseline="0" noProof="0" dirty="0">
              <a:ln>
                <a:noFill/>
              </a:ln>
              <a:effectLst/>
              <a:uLnTx/>
              <a:uFillTx/>
              <a:latin typeface="+mj-lt"/>
              <a:ea typeface="ヒラギノ角ゴ ProN W3" charset="-128"/>
              <a:cs typeface="Arial" pitchFamily="34" charset="0"/>
            </a:endParaRPr>
          </a:p>
        </p:txBody>
      </p:sp>
      <p:sp>
        <p:nvSpPr>
          <p:cNvPr id="28" name="TextBox 27">
            <a:extLst>
              <a:ext uri="{FF2B5EF4-FFF2-40B4-BE49-F238E27FC236}">
                <a16:creationId xmlns:a16="http://schemas.microsoft.com/office/drawing/2014/main" id="{EE3D412A-E678-B95A-8BE5-A9A4BECAFDA7}"/>
              </a:ext>
            </a:extLst>
          </p:cNvPr>
          <p:cNvSpPr txBox="1">
            <a:spLocks noChangeArrowheads="1"/>
          </p:cNvSpPr>
          <p:nvPr/>
        </p:nvSpPr>
        <p:spPr bwMode="auto">
          <a:xfrm>
            <a:off x="10398807" y="1414858"/>
            <a:ext cx="8883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effectLst/>
                <a:uLnTx/>
                <a:uFillTx/>
                <a:latin typeface="+mj-lt"/>
                <a:ea typeface="ヒラギノ角ゴ ProN W3" charset="-128"/>
                <a:cs typeface="Arial" pitchFamily="34" charset="0"/>
              </a:rPr>
              <a:t>Base: 108</a:t>
            </a:r>
          </a:p>
        </p:txBody>
      </p:sp>
      <p:sp>
        <p:nvSpPr>
          <p:cNvPr id="32" name="TextBox 31">
            <a:extLst>
              <a:ext uri="{FF2B5EF4-FFF2-40B4-BE49-F238E27FC236}">
                <a16:creationId xmlns:a16="http://schemas.microsoft.com/office/drawing/2014/main" id="{D782ADD7-11B7-4DE1-9EA6-71E441953108}"/>
              </a:ext>
            </a:extLst>
          </p:cNvPr>
          <p:cNvSpPr txBox="1">
            <a:spLocks noChangeArrowheads="1"/>
          </p:cNvSpPr>
          <p:nvPr/>
        </p:nvSpPr>
        <p:spPr bwMode="auto">
          <a:xfrm>
            <a:off x="5993721" y="1414858"/>
            <a:ext cx="8675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effectLst/>
                <a:uLnTx/>
                <a:uFillTx/>
                <a:latin typeface="+mj-lt"/>
                <a:ea typeface="ヒラギノ角ゴ ProN W3" charset="-128"/>
                <a:cs typeface="Arial" pitchFamily="34" charset="0"/>
              </a:rPr>
              <a:t>Base: </a:t>
            </a:r>
            <a:r>
              <a:rPr lang="en-GB" sz="1200" b="0" kern="0" dirty="0">
                <a:latin typeface="+mj-lt"/>
                <a:cs typeface="Arial" pitchFamily="34" charset="0"/>
              </a:rPr>
              <a:t>163</a:t>
            </a:r>
            <a:endParaRPr kumimoji="0" lang="en-GB" sz="1200" b="0" i="0" u="none" strike="noStrike" kern="0" cap="none" spc="0" normalizeH="0" baseline="0" noProof="0" dirty="0">
              <a:ln>
                <a:noFill/>
              </a:ln>
              <a:effectLst/>
              <a:uLnTx/>
              <a:uFillTx/>
              <a:latin typeface="+mj-lt"/>
              <a:ea typeface="ヒラギノ角ゴ ProN W3" charset="-128"/>
              <a:cs typeface="Arial" pitchFamily="34" charset="0"/>
            </a:endParaRPr>
          </a:p>
        </p:txBody>
      </p:sp>
      <p:sp>
        <p:nvSpPr>
          <p:cNvPr id="2" name="TextBox 1">
            <a:extLst>
              <a:ext uri="{FF2B5EF4-FFF2-40B4-BE49-F238E27FC236}">
                <a16:creationId xmlns:a16="http://schemas.microsoft.com/office/drawing/2014/main" id="{23FD0994-F634-8D34-3DEE-EF7BC7676460}"/>
              </a:ext>
            </a:extLst>
          </p:cNvPr>
          <p:cNvSpPr txBox="1"/>
          <p:nvPr/>
        </p:nvSpPr>
        <p:spPr>
          <a:xfrm>
            <a:off x="102634" y="3015160"/>
            <a:ext cx="1495527" cy="307777"/>
          </a:xfrm>
          <a:prstGeom prst="rect">
            <a:avLst/>
          </a:prstGeom>
          <a:noFill/>
        </p:spPr>
        <p:txBody>
          <a:bodyPr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kern="0" dirty="0">
                <a:ea typeface="ヒラギノ角ゴ ProN W3" charset="-128"/>
              </a:rPr>
              <a:t>2-5%</a:t>
            </a:r>
            <a:endParaRPr kumimoji="0" lang="en-US" sz="1400" b="0" i="0" u="none" strike="noStrike" kern="0" cap="none" spc="0" normalizeH="0" baseline="0" noProof="0" dirty="0">
              <a:ln>
                <a:noFill/>
              </a:ln>
              <a:effectLst/>
              <a:uLnTx/>
              <a:uFillTx/>
              <a:ea typeface="ヒラギノ角ゴ ProN W3" charset="-128"/>
              <a:cs typeface="+mn-cs"/>
            </a:endParaRPr>
          </a:p>
        </p:txBody>
      </p:sp>
      <p:sp>
        <p:nvSpPr>
          <p:cNvPr id="13" name="TextBox 12">
            <a:extLst>
              <a:ext uri="{FF2B5EF4-FFF2-40B4-BE49-F238E27FC236}">
                <a16:creationId xmlns:a16="http://schemas.microsoft.com/office/drawing/2014/main" id="{F45AD3B9-FC6E-9DE1-C367-767BB494E85A}"/>
              </a:ext>
            </a:extLst>
          </p:cNvPr>
          <p:cNvSpPr txBox="1"/>
          <p:nvPr/>
        </p:nvSpPr>
        <p:spPr>
          <a:xfrm>
            <a:off x="102634" y="5743056"/>
            <a:ext cx="1495527" cy="307777"/>
          </a:xfrm>
          <a:prstGeom prst="rect">
            <a:avLst/>
          </a:prstGeom>
          <a:noFill/>
        </p:spPr>
        <p:txBody>
          <a:bodyPr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kern="0" dirty="0">
                <a:ea typeface="ヒラギノ角ゴ ProN W3" charset="-128"/>
              </a:rPr>
              <a:t>Mean </a:t>
            </a:r>
            <a:endParaRPr kumimoji="0" lang="en-US" sz="1400" b="0" i="0" u="none" strike="noStrike" kern="0" cap="none" spc="0" normalizeH="0" baseline="0" noProof="0" dirty="0">
              <a:ln>
                <a:noFill/>
              </a:ln>
              <a:effectLst/>
              <a:uLnTx/>
              <a:uFillTx/>
              <a:ea typeface="ヒラギノ角ゴ ProN W3" charset="-128"/>
              <a:cs typeface="+mn-cs"/>
            </a:endParaRPr>
          </a:p>
        </p:txBody>
      </p:sp>
      <p:sp>
        <p:nvSpPr>
          <p:cNvPr id="16" name="TextBox 15">
            <a:extLst>
              <a:ext uri="{FF2B5EF4-FFF2-40B4-BE49-F238E27FC236}">
                <a16:creationId xmlns:a16="http://schemas.microsoft.com/office/drawing/2014/main" id="{38163E9A-AEA2-0345-C103-8AB8B1170FDE}"/>
              </a:ext>
            </a:extLst>
          </p:cNvPr>
          <p:cNvSpPr txBox="1"/>
          <p:nvPr/>
        </p:nvSpPr>
        <p:spPr>
          <a:xfrm>
            <a:off x="1654238" y="5768639"/>
            <a:ext cx="655694" cy="307777"/>
          </a:xfrm>
          <a:prstGeom prst="rect">
            <a:avLst/>
          </a:prstGeom>
          <a:noFill/>
        </p:spPr>
        <p:txBody>
          <a:bodyPr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kern="0" dirty="0">
                <a:ea typeface="ヒラギノ角ゴ ProN W3" charset="-128"/>
              </a:rPr>
              <a:t>3.6%</a:t>
            </a:r>
            <a:endParaRPr kumimoji="0" lang="en-US" sz="1400" b="0" i="0" u="none" strike="noStrike" kern="0" cap="none" spc="0" normalizeH="0" baseline="0" noProof="0" dirty="0">
              <a:ln>
                <a:noFill/>
              </a:ln>
              <a:effectLst/>
              <a:uLnTx/>
              <a:uFillTx/>
              <a:ea typeface="ヒラギノ角ゴ ProN W3" charset="-128"/>
              <a:cs typeface="+mn-cs"/>
            </a:endParaRPr>
          </a:p>
        </p:txBody>
      </p:sp>
      <p:sp>
        <p:nvSpPr>
          <p:cNvPr id="23" name="TextBox 22">
            <a:extLst>
              <a:ext uri="{FF2B5EF4-FFF2-40B4-BE49-F238E27FC236}">
                <a16:creationId xmlns:a16="http://schemas.microsoft.com/office/drawing/2014/main" id="{7E2CE050-E6A2-8B9E-013B-9E7E71DF9365}"/>
              </a:ext>
            </a:extLst>
          </p:cNvPr>
          <p:cNvSpPr txBox="1"/>
          <p:nvPr/>
        </p:nvSpPr>
        <p:spPr>
          <a:xfrm>
            <a:off x="3949699" y="5768639"/>
            <a:ext cx="575879" cy="307777"/>
          </a:xfrm>
          <a:prstGeom prst="rect">
            <a:avLst/>
          </a:prstGeom>
          <a:noFill/>
        </p:spPr>
        <p:txBody>
          <a:bodyPr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kern="0" dirty="0">
                <a:ea typeface="ヒラギノ角ゴ ProN W3" charset="-128"/>
              </a:rPr>
              <a:t>3.7%</a:t>
            </a:r>
            <a:endParaRPr kumimoji="0" lang="en-US" sz="1400" b="0" i="0" u="none" strike="noStrike" kern="0" cap="none" spc="0" normalizeH="0" baseline="0" noProof="0" dirty="0">
              <a:ln>
                <a:noFill/>
              </a:ln>
              <a:effectLst/>
              <a:uLnTx/>
              <a:uFillTx/>
              <a:ea typeface="ヒラギノ角ゴ ProN W3" charset="-128"/>
              <a:cs typeface="+mn-cs"/>
            </a:endParaRPr>
          </a:p>
        </p:txBody>
      </p:sp>
      <p:sp>
        <p:nvSpPr>
          <p:cNvPr id="24" name="TextBox 23">
            <a:extLst>
              <a:ext uri="{FF2B5EF4-FFF2-40B4-BE49-F238E27FC236}">
                <a16:creationId xmlns:a16="http://schemas.microsoft.com/office/drawing/2014/main" id="{C16CB0FC-F84D-02A8-581C-C8B8B3047B43}"/>
              </a:ext>
            </a:extLst>
          </p:cNvPr>
          <p:cNvSpPr txBox="1"/>
          <p:nvPr/>
        </p:nvSpPr>
        <p:spPr>
          <a:xfrm>
            <a:off x="6018926" y="5768639"/>
            <a:ext cx="670739" cy="307777"/>
          </a:xfrm>
          <a:prstGeom prst="rect">
            <a:avLst/>
          </a:prstGeom>
          <a:noFill/>
        </p:spPr>
        <p:txBody>
          <a:bodyPr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kern="0" dirty="0">
                <a:ea typeface="ヒラギノ角ゴ ProN W3" charset="-128"/>
              </a:rPr>
              <a:t>3.8%</a:t>
            </a:r>
            <a:endParaRPr kumimoji="0" lang="en-US" sz="1400" b="0" i="0" u="none" strike="noStrike" kern="0" cap="none" spc="0" normalizeH="0" baseline="0" noProof="0" dirty="0">
              <a:ln>
                <a:noFill/>
              </a:ln>
              <a:effectLst/>
              <a:uLnTx/>
              <a:uFillTx/>
              <a:ea typeface="ヒラギノ角ゴ ProN W3" charset="-128"/>
              <a:cs typeface="+mn-cs"/>
            </a:endParaRPr>
          </a:p>
        </p:txBody>
      </p:sp>
      <p:sp>
        <p:nvSpPr>
          <p:cNvPr id="25" name="TextBox 24">
            <a:extLst>
              <a:ext uri="{FF2B5EF4-FFF2-40B4-BE49-F238E27FC236}">
                <a16:creationId xmlns:a16="http://schemas.microsoft.com/office/drawing/2014/main" id="{8187867C-183A-8598-B707-DD5F9D01A718}"/>
              </a:ext>
            </a:extLst>
          </p:cNvPr>
          <p:cNvSpPr txBox="1"/>
          <p:nvPr/>
        </p:nvSpPr>
        <p:spPr>
          <a:xfrm>
            <a:off x="8158823" y="5768639"/>
            <a:ext cx="694421" cy="307777"/>
          </a:xfrm>
          <a:prstGeom prst="rect">
            <a:avLst/>
          </a:prstGeom>
          <a:noFill/>
        </p:spPr>
        <p:txBody>
          <a:bodyPr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ea typeface="ヒラギノ角ゴ ProN W3" charset="-128"/>
                <a:cs typeface="+mn-cs"/>
              </a:rPr>
              <a:t>3.0%</a:t>
            </a:r>
          </a:p>
        </p:txBody>
      </p:sp>
      <p:sp>
        <p:nvSpPr>
          <p:cNvPr id="27" name="TextBox 26">
            <a:extLst>
              <a:ext uri="{FF2B5EF4-FFF2-40B4-BE49-F238E27FC236}">
                <a16:creationId xmlns:a16="http://schemas.microsoft.com/office/drawing/2014/main" id="{198A51DE-727B-05C3-1A67-CA6D28AF7C72}"/>
              </a:ext>
            </a:extLst>
          </p:cNvPr>
          <p:cNvSpPr txBox="1"/>
          <p:nvPr/>
        </p:nvSpPr>
        <p:spPr>
          <a:xfrm>
            <a:off x="10433641" y="5768639"/>
            <a:ext cx="619527" cy="307777"/>
          </a:xfrm>
          <a:prstGeom prst="rect">
            <a:avLst/>
          </a:prstGeom>
          <a:noFill/>
        </p:spPr>
        <p:txBody>
          <a:bodyPr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kern="0" dirty="0">
                <a:ea typeface="ヒラギノ角ゴ ProN W3" charset="-128"/>
              </a:rPr>
              <a:t>3.4%</a:t>
            </a:r>
            <a:endParaRPr kumimoji="0" lang="en-US" sz="1400" b="0" i="0" u="none" strike="noStrike" kern="0" cap="none" spc="0" normalizeH="0" baseline="0" noProof="0" dirty="0">
              <a:ln>
                <a:noFill/>
              </a:ln>
              <a:effectLst/>
              <a:uLnTx/>
              <a:uFillTx/>
              <a:ea typeface="ヒラギノ角ゴ ProN W3" charset="-128"/>
              <a:cs typeface="+mn-cs"/>
            </a:endParaRPr>
          </a:p>
        </p:txBody>
      </p:sp>
      <p:sp>
        <p:nvSpPr>
          <p:cNvPr id="9" name="TextBox 8">
            <a:extLst>
              <a:ext uri="{FF2B5EF4-FFF2-40B4-BE49-F238E27FC236}">
                <a16:creationId xmlns:a16="http://schemas.microsoft.com/office/drawing/2014/main" id="{FE81A9ED-BA6D-080C-076D-9787A6E83287}"/>
              </a:ext>
            </a:extLst>
          </p:cNvPr>
          <p:cNvSpPr txBox="1"/>
          <p:nvPr/>
        </p:nvSpPr>
        <p:spPr>
          <a:xfrm>
            <a:off x="19986" y="6099357"/>
            <a:ext cx="1451038" cy="307777"/>
          </a:xfrm>
          <a:prstGeom prst="rect">
            <a:avLst/>
          </a:prstGeom>
          <a:noFill/>
        </p:spPr>
        <p:txBody>
          <a:bodyPr wrap="none" rtlCol="0">
            <a:spAutoFit/>
          </a:bodyPr>
          <a:lstStyle/>
          <a:p>
            <a:r>
              <a:rPr lang="en-US" sz="1400" dirty="0"/>
              <a:t>( ) = 2022 Data</a:t>
            </a:r>
            <a:endParaRPr lang="en-GB" sz="1400" dirty="0"/>
          </a:p>
        </p:txBody>
      </p:sp>
      <p:sp>
        <p:nvSpPr>
          <p:cNvPr id="33" name="TextBox 32">
            <a:extLst>
              <a:ext uri="{FF2B5EF4-FFF2-40B4-BE49-F238E27FC236}">
                <a16:creationId xmlns:a16="http://schemas.microsoft.com/office/drawing/2014/main" id="{0AFCD69F-99F9-7E6D-E411-02A1B403A9C7}"/>
              </a:ext>
            </a:extLst>
          </p:cNvPr>
          <p:cNvSpPr txBox="1"/>
          <p:nvPr/>
        </p:nvSpPr>
        <p:spPr>
          <a:xfrm>
            <a:off x="2206431" y="5769425"/>
            <a:ext cx="692818" cy="307777"/>
          </a:xfrm>
          <a:prstGeom prst="rect">
            <a:avLst/>
          </a:prstGeom>
          <a:noFill/>
        </p:spPr>
        <p:txBody>
          <a:bodyPr wrap="none" rtlCol="0">
            <a:spAutoFit/>
          </a:bodyPr>
          <a:lstStyle/>
          <a:p>
            <a:r>
              <a:rPr lang="en-US" sz="1400" dirty="0"/>
              <a:t>(3.3%)</a:t>
            </a:r>
            <a:endParaRPr lang="en-GB" sz="1400" dirty="0"/>
          </a:p>
        </p:txBody>
      </p:sp>
      <p:sp>
        <p:nvSpPr>
          <p:cNvPr id="34" name="TextBox 33">
            <a:extLst>
              <a:ext uri="{FF2B5EF4-FFF2-40B4-BE49-F238E27FC236}">
                <a16:creationId xmlns:a16="http://schemas.microsoft.com/office/drawing/2014/main" id="{6F689E32-81BD-4513-4897-03312DB1D3DB}"/>
              </a:ext>
            </a:extLst>
          </p:cNvPr>
          <p:cNvSpPr txBox="1"/>
          <p:nvPr/>
        </p:nvSpPr>
        <p:spPr>
          <a:xfrm>
            <a:off x="4407869" y="5775279"/>
            <a:ext cx="692818" cy="307777"/>
          </a:xfrm>
          <a:prstGeom prst="rect">
            <a:avLst/>
          </a:prstGeom>
          <a:noFill/>
        </p:spPr>
        <p:txBody>
          <a:bodyPr wrap="none" rtlCol="0">
            <a:spAutoFit/>
          </a:bodyPr>
          <a:lstStyle/>
          <a:p>
            <a:r>
              <a:rPr lang="en-US" sz="1400" dirty="0"/>
              <a:t>(3.5%)</a:t>
            </a:r>
            <a:endParaRPr lang="en-GB" sz="1400" dirty="0"/>
          </a:p>
        </p:txBody>
      </p:sp>
    </p:spTree>
    <p:extLst>
      <p:ext uri="{BB962C8B-B14F-4D97-AF65-F5344CB8AC3E}">
        <p14:creationId xmlns:p14="http://schemas.microsoft.com/office/powerpoint/2010/main" val="3772445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9">
            <a:extLst>
              <a:ext uri="{FF2B5EF4-FFF2-40B4-BE49-F238E27FC236}">
                <a16:creationId xmlns:a16="http://schemas.microsoft.com/office/drawing/2014/main" id="{CC44D057-4D49-E851-A67A-454E24F1C48C}"/>
              </a:ext>
            </a:extLst>
          </p:cNvPr>
          <p:cNvSpPr/>
          <p:nvPr/>
        </p:nvSpPr>
        <p:spPr>
          <a:xfrm>
            <a:off x="7526026" y="1696157"/>
            <a:ext cx="4554121" cy="4270481"/>
          </a:xfrm>
          <a:prstGeom prst="roundRect">
            <a:avLst>
              <a:gd name="adj" fmla="val 5858"/>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ontserrat" pitchFamily="2" charset="77"/>
            </a:endParaRPr>
          </a:p>
        </p:txBody>
      </p:sp>
      <p:graphicFrame>
        <p:nvGraphicFramePr>
          <p:cNvPr id="22" name="Object 9">
            <a:extLst>
              <a:ext uri="{FF2B5EF4-FFF2-40B4-BE49-F238E27FC236}">
                <a16:creationId xmlns:a16="http://schemas.microsoft.com/office/drawing/2014/main" id="{EB970B81-1C5C-6501-C2F4-B92A70D4C80D}"/>
              </a:ext>
            </a:extLst>
          </p:cNvPr>
          <p:cNvGraphicFramePr>
            <a:graphicFrameLocks noChangeAspect="1"/>
          </p:cNvGraphicFramePr>
          <p:nvPr/>
        </p:nvGraphicFramePr>
        <p:xfrm>
          <a:off x="10648353" y="2284865"/>
          <a:ext cx="3208122" cy="381525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Object 3">
            <a:extLst>
              <a:ext uri="{FF2B5EF4-FFF2-40B4-BE49-F238E27FC236}">
                <a16:creationId xmlns:a16="http://schemas.microsoft.com/office/drawing/2014/main" id="{76034786-DF1C-D7AB-C8E9-892BF591F927}"/>
              </a:ext>
            </a:extLst>
          </p:cNvPr>
          <p:cNvGraphicFramePr>
            <a:graphicFrameLocks noChangeAspect="1"/>
          </p:cNvGraphicFramePr>
          <p:nvPr/>
        </p:nvGraphicFramePr>
        <p:xfrm>
          <a:off x="2429729" y="1613919"/>
          <a:ext cx="2929534" cy="4097910"/>
        </p:xfrm>
        <a:graphic>
          <a:graphicData uri="http://schemas.openxmlformats.org/drawingml/2006/chart">
            <c:chart xmlns:c="http://schemas.openxmlformats.org/drawingml/2006/chart" xmlns:r="http://schemas.openxmlformats.org/officeDocument/2006/relationships" r:id="rId3"/>
          </a:graphicData>
        </a:graphic>
      </p:graphicFrame>
      <p:sp>
        <p:nvSpPr>
          <p:cNvPr id="18" name="Oval 17">
            <a:extLst>
              <a:ext uri="{FF2B5EF4-FFF2-40B4-BE49-F238E27FC236}">
                <a16:creationId xmlns:a16="http://schemas.microsoft.com/office/drawing/2014/main" id="{17A054F6-340F-753F-8D1F-35380EFBCD11}"/>
              </a:ext>
            </a:extLst>
          </p:cNvPr>
          <p:cNvSpPr/>
          <p:nvPr/>
        </p:nvSpPr>
        <p:spPr>
          <a:xfrm>
            <a:off x="4943060" y="2284865"/>
            <a:ext cx="486558" cy="48655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ontserrat" pitchFamily="2" charset="77"/>
            </a:endParaRPr>
          </a:p>
        </p:txBody>
      </p:sp>
      <p:sp>
        <p:nvSpPr>
          <p:cNvPr id="21" name="Title 3">
            <a:extLst>
              <a:ext uri="{FF2B5EF4-FFF2-40B4-BE49-F238E27FC236}">
                <a16:creationId xmlns:a16="http://schemas.microsoft.com/office/drawing/2014/main" id="{1F000402-AFE2-B9E9-09C1-5BF93D72367E}"/>
              </a:ext>
            </a:extLst>
          </p:cNvPr>
          <p:cNvSpPr txBox="1">
            <a:spLocks/>
          </p:cNvSpPr>
          <p:nvPr/>
        </p:nvSpPr>
        <p:spPr>
          <a:xfrm>
            <a:off x="189622" y="104237"/>
            <a:ext cx="11051192" cy="815975"/>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3200" b="0" i="0" kern="1200" baseline="0">
                <a:solidFill>
                  <a:schemeClr val="tx2"/>
                </a:solidFill>
                <a:latin typeface="Montserrat Light" pitchFamily="2" charset="77"/>
                <a:ea typeface="+mj-ea"/>
                <a:cs typeface="+mj-cs"/>
              </a:defRPr>
            </a:lvl1pPr>
          </a:lstStyle>
          <a:p>
            <a:r>
              <a:rPr lang="en-US" sz="3100" dirty="0">
                <a:solidFill>
                  <a:schemeClr val="bg2">
                    <a:lumMod val="50000"/>
                  </a:schemeClr>
                </a:solidFill>
                <a:latin typeface="Montserrat" panose="00000500000000000000" pitchFamily="2" charset="0"/>
              </a:rPr>
              <a:t>Attitudes Towards Effect of Unfair Trading </a:t>
            </a:r>
          </a:p>
          <a:p>
            <a:r>
              <a:rPr lang="en-US" sz="3100" dirty="0">
                <a:solidFill>
                  <a:schemeClr val="bg2">
                    <a:lumMod val="50000"/>
                  </a:schemeClr>
                </a:solidFill>
                <a:latin typeface="Montserrat" panose="00000500000000000000" pitchFamily="2" charset="0"/>
              </a:rPr>
              <a:t>Practices Regulations </a:t>
            </a:r>
          </a:p>
        </p:txBody>
      </p:sp>
      <p:sp>
        <p:nvSpPr>
          <p:cNvPr id="4" name="TextBox 22">
            <a:extLst>
              <a:ext uri="{FF2B5EF4-FFF2-40B4-BE49-F238E27FC236}">
                <a16:creationId xmlns:a16="http://schemas.microsoft.com/office/drawing/2014/main" id="{4E952CAD-AF82-0119-A63D-201EAE4887A1}"/>
              </a:ext>
            </a:extLst>
          </p:cNvPr>
          <p:cNvSpPr txBox="1">
            <a:spLocks noChangeArrowheads="1"/>
          </p:cNvSpPr>
          <p:nvPr/>
        </p:nvSpPr>
        <p:spPr bwMode="auto">
          <a:xfrm>
            <a:off x="3727791" y="1773372"/>
            <a:ext cx="27883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algn="ctr" eaLnBrk="1" hangingPunct="1"/>
            <a:r>
              <a:rPr lang="en-GB" sz="1400" b="0" dirty="0">
                <a:latin typeface="+mn-lt"/>
                <a:cs typeface="Arial" pitchFamily="34" charset="0"/>
              </a:rPr>
              <a:t>%</a:t>
            </a:r>
          </a:p>
        </p:txBody>
      </p:sp>
      <p:sp>
        <p:nvSpPr>
          <p:cNvPr id="10" name="Rectangle 9">
            <a:extLst>
              <a:ext uri="{FF2B5EF4-FFF2-40B4-BE49-F238E27FC236}">
                <a16:creationId xmlns:a16="http://schemas.microsoft.com/office/drawing/2014/main" id="{687D110D-646F-3AE6-BC01-BDF607375FA2}"/>
              </a:ext>
            </a:extLst>
          </p:cNvPr>
          <p:cNvSpPr/>
          <p:nvPr/>
        </p:nvSpPr>
        <p:spPr>
          <a:xfrm>
            <a:off x="914401" y="6219356"/>
            <a:ext cx="11018066" cy="523220"/>
          </a:xfrm>
          <a:prstGeom prst="rect">
            <a:avLst/>
          </a:prstGeom>
          <a:ln>
            <a:solidFill>
              <a:srgbClr val="7030A0"/>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GB" sz="1400" dirty="0">
                <a:solidFill>
                  <a:schemeClr val="tx1">
                    <a:lumMod val="75000"/>
                  </a:schemeClr>
                </a:solidFill>
              </a:rPr>
              <a:t>1 in 5 believe the unfair trading practices regulations has weakened the position of weaker suppliers. Buyers having too much power </a:t>
            </a:r>
            <a:r>
              <a:rPr lang="en-US" sz="1400" dirty="0">
                <a:solidFill>
                  <a:schemeClr val="tx1">
                    <a:lumMod val="75000"/>
                  </a:schemeClr>
                </a:solidFill>
              </a:rPr>
              <a:t>was the main reason expressed.</a:t>
            </a:r>
            <a:endParaRPr lang="en-GB" sz="1400" b="0" dirty="0">
              <a:solidFill>
                <a:schemeClr val="tx1">
                  <a:lumMod val="75000"/>
                </a:schemeClr>
              </a:solidFill>
            </a:endParaRPr>
          </a:p>
        </p:txBody>
      </p:sp>
      <p:sp>
        <p:nvSpPr>
          <p:cNvPr id="5" name="TextBox 4">
            <a:extLst>
              <a:ext uri="{FF2B5EF4-FFF2-40B4-BE49-F238E27FC236}">
                <a16:creationId xmlns:a16="http://schemas.microsoft.com/office/drawing/2014/main" id="{CA37EDFC-17E7-934E-9B69-DCA40B175BEA}"/>
              </a:ext>
            </a:extLst>
          </p:cNvPr>
          <p:cNvSpPr txBox="1"/>
          <p:nvPr/>
        </p:nvSpPr>
        <p:spPr>
          <a:xfrm>
            <a:off x="1518192" y="5595255"/>
            <a:ext cx="1491152" cy="307777"/>
          </a:xfrm>
          <a:prstGeom prst="rect">
            <a:avLst/>
          </a:prstGeom>
          <a:noFill/>
        </p:spPr>
        <p:txBody>
          <a:bodyPr wrap="squar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IE" sz="1400" b="1" i="0" u="none" strike="noStrike" kern="0" cap="none" spc="0" normalizeH="0" baseline="0" noProof="0" dirty="0">
                <a:ln>
                  <a:noFill/>
                </a:ln>
                <a:solidFill>
                  <a:srgbClr val="646563"/>
                </a:solidFill>
                <a:effectLst/>
                <a:uLnTx/>
                <a:uFillTx/>
              </a:rPr>
              <a:t>Mean:</a:t>
            </a:r>
          </a:p>
        </p:txBody>
      </p:sp>
      <p:sp>
        <p:nvSpPr>
          <p:cNvPr id="6" name="TextBox 5">
            <a:extLst>
              <a:ext uri="{FF2B5EF4-FFF2-40B4-BE49-F238E27FC236}">
                <a16:creationId xmlns:a16="http://schemas.microsoft.com/office/drawing/2014/main" id="{59925667-D765-9AF4-789A-48F6336FF8BD}"/>
              </a:ext>
            </a:extLst>
          </p:cNvPr>
          <p:cNvSpPr txBox="1"/>
          <p:nvPr/>
        </p:nvSpPr>
        <p:spPr>
          <a:xfrm>
            <a:off x="1669922" y="1990048"/>
            <a:ext cx="1449436" cy="307777"/>
          </a:xfrm>
          <a:prstGeom prst="rect">
            <a:avLst/>
          </a:prstGeom>
          <a:noFill/>
        </p:spPr>
        <p:txBody>
          <a:bodyPr wrap="non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IE" sz="1400" b="0" kern="0" dirty="0"/>
              <a:t>Strengthened</a:t>
            </a:r>
          </a:p>
        </p:txBody>
      </p:sp>
      <p:sp>
        <p:nvSpPr>
          <p:cNvPr id="8" name="TextBox 7">
            <a:extLst>
              <a:ext uri="{FF2B5EF4-FFF2-40B4-BE49-F238E27FC236}">
                <a16:creationId xmlns:a16="http://schemas.microsoft.com/office/drawing/2014/main" id="{F3C53A3B-C9E8-90CD-D326-E81BF71268C6}"/>
              </a:ext>
            </a:extLst>
          </p:cNvPr>
          <p:cNvSpPr txBox="1"/>
          <p:nvPr/>
        </p:nvSpPr>
        <p:spPr>
          <a:xfrm>
            <a:off x="702398" y="2499666"/>
            <a:ext cx="2475358" cy="307777"/>
          </a:xfrm>
          <a:prstGeom prst="rect">
            <a:avLst/>
          </a:prstGeom>
          <a:noFill/>
        </p:spPr>
        <p:txBody>
          <a:bodyPr wrap="non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IE" sz="1400" b="0" kern="0" dirty="0"/>
              <a:t>Somewhat </a:t>
            </a:r>
            <a:r>
              <a:rPr lang="en-IE" sz="1400" kern="0" dirty="0"/>
              <a:t>Strengthened</a:t>
            </a:r>
            <a:endParaRPr lang="en-IE" sz="1400" b="0" kern="0" dirty="0"/>
          </a:p>
        </p:txBody>
      </p:sp>
      <p:sp>
        <p:nvSpPr>
          <p:cNvPr id="9" name="TextBox 8">
            <a:extLst>
              <a:ext uri="{FF2B5EF4-FFF2-40B4-BE49-F238E27FC236}">
                <a16:creationId xmlns:a16="http://schemas.microsoft.com/office/drawing/2014/main" id="{6D44BC8B-596F-8935-38CA-C1165281345A}"/>
              </a:ext>
            </a:extLst>
          </p:cNvPr>
          <p:cNvSpPr txBox="1"/>
          <p:nvPr/>
        </p:nvSpPr>
        <p:spPr>
          <a:xfrm>
            <a:off x="521162" y="3862061"/>
            <a:ext cx="2488182" cy="307777"/>
          </a:xfrm>
          <a:prstGeom prst="rect">
            <a:avLst/>
          </a:prstGeom>
          <a:noFill/>
        </p:spPr>
        <p:txBody>
          <a:bodyPr wrap="non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IE" sz="1400" b="0" kern="0" dirty="0"/>
              <a:t>It has made no difference</a:t>
            </a:r>
          </a:p>
        </p:txBody>
      </p:sp>
      <p:sp>
        <p:nvSpPr>
          <p:cNvPr id="11" name="TextBox 10">
            <a:extLst>
              <a:ext uri="{FF2B5EF4-FFF2-40B4-BE49-F238E27FC236}">
                <a16:creationId xmlns:a16="http://schemas.microsoft.com/office/drawing/2014/main" id="{23F24F72-E9B3-90E8-8BD2-A8FB19F0238A}"/>
              </a:ext>
            </a:extLst>
          </p:cNvPr>
          <p:cNvSpPr txBox="1"/>
          <p:nvPr/>
        </p:nvSpPr>
        <p:spPr>
          <a:xfrm>
            <a:off x="857793" y="4860428"/>
            <a:ext cx="2151551" cy="307777"/>
          </a:xfrm>
          <a:prstGeom prst="rect">
            <a:avLst/>
          </a:prstGeom>
          <a:noFill/>
        </p:spPr>
        <p:txBody>
          <a:bodyPr wrap="non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IE" sz="1400" b="0" kern="0" dirty="0"/>
              <a:t>Somewhat weakened</a:t>
            </a:r>
          </a:p>
        </p:txBody>
      </p:sp>
      <p:sp>
        <p:nvSpPr>
          <p:cNvPr id="12" name="TextBox 11">
            <a:extLst>
              <a:ext uri="{FF2B5EF4-FFF2-40B4-BE49-F238E27FC236}">
                <a16:creationId xmlns:a16="http://schemas.microsoft.com/office/drawing/2014/main" id="{070B203A-C725-A168-83DD-BBA2F0CBFA24}"/>
              </a:ext>
            </a:extLst>
          </p:cNvPr>
          <p:cNvSpPr txBox="1"/>
          <p:nvPr/>
        </p:nvSpPr>
        <p:spPr>
          <a:xfrm>
            <a:off x="1842037" y="5183335"/>
            <a:ext cx="1167307" cy="307777"/>
          </a:xfrm>
          <a:prstGeom prst="rect">
            <a:avLst/>
          </a:prstGeom>
          <a:noFill/>
        </p:spPr>
        <p:txBody>
          <a:bodyPr wrap="non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IE" sz="1400" kern="0" dirty="0"/>
              <a:t>Weakened</a:t>
            </a:r>
            <a:endParaRPr lang="en-IE" sz="1400" b="0" kern="0" dirty="0"/>
          </a:p>
        </p:txBody>
      </p:sp>
      <p:sp>
        <p:nvSpPr>
          <p:cNvPr id="14" name="Text Placeholder 3">
            <a:extLst>
              <a:ext uri="{FF2B5EF4-FFF2-40B4-BE49-F238E27FC236}">
                <a16:creationId xmlns:a16="http://schemas.microsoft.com/office/drawing/2014/main" id="{463EBF33-392A-B987-6D85-A6F396C69BFE}"/>
              </a:ext>
            </a:extLst>
          </p:cNvPr>
          <p:cNvSpPr txBox="1">
            <a:spLocks/>
          </p:cNvSpPr>
          <p:nvPr/>
        </p:nvSpPr>
        <p:spPr>
          <a:xfrm>
            <a:off x="3545730" y="5601094"/>
            <a:ext cx="720189" cy="311846"/>
          </a:xfrm>
          <a:prstGeom prst="rect">
            <a:avLst/>
          </a:prstGeom>
        </p:spPr>
        <p:txBody>
          <a:bodyPr wrap="square">
            <a:noAutofit/>
          </a:bodyPr>
          <a:lstStyle>
            <a:lvl1pPr marL="0" indent="0" algn="l" rtl="0" eaLnBrk="1" fontAlgn="base" hangingPunct="1">
              <a:spcBef>
                <a:spcPct val="20000"/>
              </a:spcBef>
              <a:spcAft>
                <a:spcPct val="0"/>
              </a:spcAft>
              <a:buFontTx/>
              <a:buNone/>
              <a:defRPr sz="1200" kern="1200">
                <a:solidFill>
                  <a:srgbClr val="646563"/>
                </a:solidFill>
                <a:latin typeface="Arial" pitchFamily="34" charset="0"/>
                <a:ea typeface="+mn-ea"/>
                <a:cs typeface="+mn-cs"/>
              </a:defRPr>
            </a:lvl1pPr>
            <a:lvl2pPr marL="457200" indent="0" algn="l" rtl="0" eaLnBrk="1" fontAlgn="base" hangingPunct="1">
              <a:spcBef>
                <a:spcPct val="20000"/>
              </a:spcBef>
              <a:spcAft>
                <a:spcPct val="0"/>
              </a:spcAft>
              <a:buFontTx/>
              <a:buNone/>
              <a:defRPr sz="1200" kern="1200">
                <a:solidFill>
                  <a:schemeClr val="tx1"/>
                </a:solidFill>
                <a:latin typeface="Arial" pitchFamily="34" charset="0"/>
                <a:ea typeface="+mn-ea"/>
                <a:cs typeface="+mn-cs"/>
              </a:defRPr>
            </a:lvl2pPr>
            <a:lvl3pPr marL="914400" indent="0" algn="l" rtl="0" eaLnBrk="1" fontAlgn="base" hangingPunct="1">
              <a:spcBef>
                <a:spcPct val="20000"/>
              </a:spcBef>
              <a:spcAft>
                <a:spcPct val="0"/>
              </a:spcAft>
              <a:buFontTx/>
              <a:buNone/>
              <a:defRPr sz="1200" kern="1200">
                <a:solidFill>
                  <a:schemeClr val="tx1"/>
                </a:solidFill>
                <a:latin typeface="Arial" pitchFamily="34" charset="0"/>
                <a:ea typeface="+mn-ea"/>
                <a:cs typeface="+mn-cs"/>
              </a:defRPr>
            </a:lvl3pPr>
            <a:lvl4pPr marL="1371600" indent="0" algn="l" rtl="0" eaLnBrk="1" fontAlgn="base" hangingPunct="1">
              <a:spcBef>
                <a:spcPct val="20000"/>
              </a:spcBef>
              <a:spcAft>
                <a:spcPct val="0"/>
              </a:spcAft>
              <a:buFontTx/>
              <a:buNone/>
              <a:defRPr sz="1200" kern="1200">
                <a:solidFill>
                  <a:schemeClr val="tx1"/>
                </a:solidFill>
                <a:latin typeface="Arial" pitchFamily="34" charset="0"/>
                <a:ea typeface="+mn-ea"/>
                <a:cs typeface="+mn-cs"/>
              </a:defRPr>
            </a:lvl4pPr>
            <a:lvl5pPr marL="1828800" indent="0" algn="l" rtl="0" eaLnBrk="1" fontAlgn="base" hangingPunct="1">
              <a:spcBef>
                <a:spcPct val="20000"/>
              </a:spcBef>
              <a:spcAft>
                <a:spcPct val="0"/>
              </a:spcAft>
              <a:buFontTx/>
              <a:buNone/>
              <a:defRPr sz="12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IE" sz="1400" b="1" dirty="0">
                <a:latin typeface="+mn-lt"/>
              </a:rPr>
              <a:t>3.1</a:t>
            </a:r>
          </a:p>
        </p:txBody>
      </p:sp>
      <p:sp>
        <p:nvSpPr>
          <p:cNvPr id="15" name="Right Brace 14">
            <a:extLst>
              <a:ext uri="{FF2B5EF4-FFF2-40B4-BE49-F238E27FC236}">
                <a16:creationId xmlns:a16="http://schemas.microsoft.com/office/drawing/2014/main" id="{31FB10D4-1C1B-DC40-D18E-8864EEDA2EBD}"/>
              </a:ext>
            </a:extLst>
          </p:cNvPr>
          <p:cNvSpPr/>
          <p:nvPr/>
        </p:nvSpPr>
        <p:spPr>
          <a:xfrm>
            <a:off x="4647305" y="2044097"/>
            <a:ext cx="160742" cy="1172896"/>
          </a:xfrm>
          <a:prstGeom prst="rightBrace">
            <a:avLst>
              <a:gd name="adj1" fmla="val 8333"/>
              <a:gd name="adj2" fmla="val 37687"/>
            </a:avLst>
          </a:prstGeom>
          <a:ln>
            <a:solidFill>
              <a:schemeClr val="accent6"/>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IE"/>
          </a:p>
        </p:txBody>
      </p:sp>
      <p:sp>
        <p:nvSpPr>
          <p:cNvPr id="16" name="TextBox 15">
            <a:extLst>
              <a:ext uri="{FF2B5EF4-FFF2-40B4-BE49-F238E27FC236}">
                <a16:creationId xmlns:a16="http://schemas.microsoft.com/office/drawing/2014/main" id="{8F4152A1-A6B8-DE64-2758-B96492DAF8F2}"/>
              </a:ext>
            </a:extLst>
          </p:cNvPr>
          <p:cNvSpPr txBox="1"/>
          <p:nvPr/>
        </p:nvSpPr>
        <p:spPr>
          <a:xfrm>
            <a:off x="4922696" y="2361394"/>
            <a:ext cx="945271" cy="323165"/>
          </a:xfrm>
          <a:prstGeom prst="rect">
            <a:avLst/>
          </a:prstGeom>
          <a:noFill/>
        </p:spPr>
        <p:txBody>
          <a:bodyPr wrap="square" rtlCol="0">
            <a:spAutoFit/>
          </a:bodyPr>
          <a:lstStyle/>
          <a:p>
            <a:r>
              <a:rPr lang="en-IE" sz="1500" dirty="0">
                <a:solidFill>
                  <a:schemeClr val="bg1"/>
                </a:solidFill>
              </a:rPr>
              <a:t>32%</a:t>
            </a:r>
          </a:p>
        </p:txBody>
      </p:sp>
      <p:sp>
        <p:nvSpPr>
          <p:cNvPr id="19" name="Oval 18">
            <a:extLst>
              <a:ext uri="{FF2B5EF4-FFF2-40B4-BE49-F238E27FC236}">
                <a16:creationId xmlns:a16="http://schemas.microsoft.com/office/drawing/2014/main" id="{CC638208-23FE-339C-D03A-75BAE01D88F7}"/>
              </a:ext>
            </a:extLst>
          </p:cNvPr>
          <p:cNvSpPr/>
          <p:nvPr/>
        </p:nvSpPr>
        <p:spPr>
          <a:xfrm>
            <a:off x="4832823" y="5043281"/>
            <a:ext cx="486558" cy="49105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ontserrat" pitchFamily="2" charset="77"/>
            </a:endParaRPr>
          </a:p>
        </p:txBody>
      </p:sp>
      <p:sp>
        <p:nvSpPr>
          <p:cNvPr id="20" name="Right Brace 19">
            <a:extLst>
              <a:ext uri="{FF2B5EF4-FFF2-40B4-BE49-F238E27FC236}">
                <a16:creationId xmlns:a16="http://schemas.microsoft.com/office/drawing/2014/main" id="{2E9BECBF-3457-D0E8-89FB-1F8DB6AA0CDF}"/>
              </a:ext>
            </a:extLst>
          </p:cNvPr>
          <p:cNvSpPr/>
          <p:nvPr/>
        </p:nvSpPr>
        <p:spPr>
          <a:xfrm>
            <a:off x="4647305" y="4929151"/>
            <a:ext cx="113056" cy="640638"/>
          </a:xfrm>
          <a:prstGeom prst="rightBrace">
            <a:avLst>
              <a:gd name="adj1" fmla="val 8333"/>
              <a:gd name="adj2" fmla="val 48093"/>
            </a:avLst>
          </a:prstGeom>
          <a:ln>
            <a:solidFill>
              <a:schemeClr val="accent1"/>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IE"/>
          </a:p>
        </p:txBody>
      </p:sp>
      <p:sp>
        <p:nvSpPr>
          <p:cNvPr id="33" name="TextBox 32">
            <a:extLst>
              <a:ext uri="{FF2B5EF4-FFF2-40B4-BE49-F238E27FC236}">
                <a16:creationId xmlns:a16="http://schemas.microsoft.com/office/drawing/2014/main" id="{C90BE745-E20F-5F95-D972-6079D1C5C4F8}"/>
              </a:ext>
            </a:extLst>
          </p:cNvPr>
          <p:cNvSpPr txBox="1"/>
          <p:nvPr/>
        </p:nvSpPr>
        <p:spPr>
          <a:xfrm>
            <a:off x="4827176" y="5127229"/>
            <a:ext cx="945271" cy="323165"/>
          </a:xfrm>
          <a:prstGeom prst="rect">
            <a:avLst/>
          </a:prstGeom>
          <a:noFill/>
        </p:spPr>
        <p:txBody>
          <a:bodyPr wrap="square" rtlCol="0">
            <a:spAutoFit/>
          </a:bodyPr>
          <a:lstStyle/>
          <a:p>
            <a:r>
              <a:rPr lang="en-IE" sz="1500" dirty="0">
                <a:solidFill>
                  <a:schemeClr val="bg1"/>
                </a:solidFill>
              </a:rPr>
              <a:t>19%</a:t>
            </a:r>
          </a:p>
        </p:txBody>
      </p:sp>
      <p:graphicFrame>
        <p:nvGraphicFramePr>
          <p:cNvPr id="36" name="Table 35">
            <a:extLst>
              <a:ext uri="{FF2B5EF4-FFF2-40B4-BE49-F238E27FC236}">
                <a16:creationId xmlns:a16="http://schemas.microsoft.com/office/drawing/2014/main" id="{A43B31A6-26F3-0AC6-FC49-903A5FFDF6E9}"/>
              </a:ext>
            </a:extLst>
          </p:cNvPr>
          <p:cNvGraphicFramePr>
            <a:graphicFrameLocks noGrp="1"/>
          </p:cNvGraphicFramePr>
          <p:nvPr>
            <p:extLst>
              <p:ext uri="{D42A27DB-BD31-4B8C-83A1-F6EECF244321}">
                <p14:modId xmlns:p14="http://schemas.microsoft.com/office/powerpoint/2010/main" val="3696648577"/>
              </p:ext>
            </p:extLst>
          </p:nvPr>
        </p:nvGraphicFramePr>
        <p:xfrm>
          <a:off x="7644247" y="2522977"/>
          <a:ext cx="3190573" cy="3169165"/>
        </p:xfrm>
        <a:graphic>
          <a:graphicData uri="http://schemas.openxmlformats.org/drawingml/2006/table">
            <a:tbl>
              <a:tblPr>
                <a:tableStyleId>{2D5ABB26-0587-4C30-8999-92F81FD0307C}</a:tableStyleId>
              </a:tblPr>
              <a:tblGrid>
                <a:gridCol w="3190573">
                  <a:extLst>
                    <a:ext uri="{9D8B030D-6E8A-4147-A177-3AD203B41FA5}">
                      <a16:colId xmlns:a16="http://schemas.microsoft.com/office/drawing/2014/main" val="9795037"/>
                    </a:ext>
                  </a:extLst>
                </a:gridCol>
              </a:tblGrid>
              <a:tr h="341689">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chemeClr val="tx1"/>
                          </a:solidFill>
                          <a:effectLst/>
                          <a:latin typeface="+mn-lt"/>
                        </a:rPr>
                        <a:t>Buyers have too much power</a:t>
                      </a:r>
                    </a:p>
                  </a:txBody>
                  <a:tcPr marL="9525" marR="9525" marT="9525" marB="0" anchor="ctr"/>
                </a:tc>
                <a:extLst>
                  <a:ext uri="{0D108BD9-81ED-4DB2-BD59-A6C34878D82A}">
                    <a16:rowId xmlns:a16="http://schemas.microsoft.com/office/drawing/2014/main" val="100969181"/>
                  </a:ext>
                </a:extLst>
              </a:tr>
              <a:tr h="360230">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chemeClr val="tx1"/>
                          </a:solidFill>
                          <a:effectLst/>
                          <a:latin typeface="+mn-lt"/>
                        </a:rPr>
                        <a:t>No faith in regulators/government</a:t>
                      </a:r>
                    </a:p>
                  </a:txBody>
                  <a:tcPr marL="9525" marR="9525" marT="9525" marB="0" anchor="ctr"/>
                </a:tc>
                <a:extLst>
                  <a:ext uri="{0D108BD9-81ED-4DB2-BD59-A6C34878D82A}">
                    <a16:rowId xmlns:a16="http://schemas.microsoft.com/office/drawing/2014/main" val="324909055"/>
                  </a:ext>
                </a:extLst>
              </a:tr>
              <a:tr h="410769">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chemeClr val="tx1"/>
                          </a:solidFill>
                          <a:effectLst/>
                          <a:latin typeface="+mn-lt"/>
                        </a:rPr>
                        <a:t>Small businesses cannot compete with stronger buyers</a:t>
                      </a:r>
                    </a:p>
                  </a:txBody>
                  <a:tcPr marL="7144" marR="64294" marT="7144" marB="0" anchor="ctr"/>
                </a:tc>
                <a:extLst>
                  <a:ext uri="{0D108BD9-81ED-4DB2-BD59-A6C34878D82A}">
                    <a16:rowId xmlns:a16="http://schemas.microsoft.com/office/drawing/2014/main" val="4289513941"/>
                  </a:ext>
                </a:extLst>
              </a:tr>
              <a:tr h="402712">
                <a:tc>
                  <a:txBody>
                    <a:bodyPr/>
                    <a:lstStyle/>
                    <a:p>
                      <a:pPr algn="r" rtl="0" fontAlgn="ctr"/>
                      <a:r>
                        <a:rPr lang="en-IE" sz="1400" b="0" i="0" u="none" strike="noStrike" dirty="0">
                          <a:solidFill>
                            <a:schemeClr val="tx1"/>
                          </a:solidFill>
                          <a:effectLst/>
                          <a:latin typeface="+mn-lt"/>
                        </a:rPr>
                        <a:t>Small suppliers aren't supported</a:t>
                      </a:r>
                    </a:p>
                  </a:txBody>
                  <a:tcPr marL="7144" marR="64294" marT="7144" marB="0" anchor="ctr"/>
                </a:tc>
                <a:extLst>
                  <a:ext uri="{0D108BD9-81ED-4DB2-BD59-A6C34878D82A}">
                    <a16:rowId xmlns:a16="http://schemas.microsoft.com/office/drawing/2014/main" val="4132630539"/>
                  </a:ext>
                </a:extLst>
              </a:tr>
              <a:tr h="360230">
                <a:tc>
                  <a:txBody>
                    <a:bodyPr/>
                    <a:lstStyle/>
                    <a:p>
                      <a:pPr algn="r" rtl="0" fontAlgn="ctr"/>
                      <a:r>
                        <a:rPr lang="en-IE" sz="1400" b="0" i="0" u="none" strike="noStrike" dirty="0">
                          <a:solidFill>
                            <a:schemeClr val="tx1"/>
                          </a:solidFill>
                          <a:effectLst/>
                          <a:latin typeface="+mn-lt"/>
                        </a:rPr>
                        <a:t>Suppliers are still price-takers</a:t>
                      </a:r>
                    </a:p>
                  </a:txBody>
                  <a:tcPr marL="7144" marR="64294" marT="7144" marB="0" anchor="ctr"/>
                </a:tc>
                <a:extLst>
                  <a:ext uri="{0D108BD9-81ED-4DB2-BD59-A6C34878D82A}">
                    <a16:rowId xmlns:a16="http://schemas.microsoft.com/office/drawing/2014/main" val="3810676079"/>
                  </a:ext>
                </a:extLst>
              </a:tr>
              <a:tr h="402712">
                <a:tc>
                  <a:txBody>
                    <a:bodyPr/>
                    <a:lstStyle/>
                    <a:p>
                      <a:pPr algn="r" rtl="0" fontAlgn="ctr"/>
                      <a:r>
                        <a:rPr lang="en-IE" sz="1400" b="0" i="0" u="none" strike="noStrike" dirty="0">
                          <a:solidFill>
                            <a:schemeClr val="tx1"/>
                          </a:solidFill>
                          <a:effectLst/>
                          <a:latin typeface="+mn-lt"/>
                        </a:rPr>
                        <a:t>Makes no difference</a:t>
                      </a:r>
                    </a:p>
                  </a:txBody>
                  <a:tcPr marL="7144" marR="64294" marT="7144" marB="0" anchor="ctr"/>
                </a:tc>
                <a:extLst>
                  <a:ext uri="{0D108BD9-81ED-4DB2-BD59-A6C34878D82A}">
                    <a16:rowId xmlns:a16="http://schemas.microsoft.com/office/drawing/2014/main" val="2351933733"/>
                  </a:ext>
                </a:extLst>
              </a:tr>
              <a:tr h="410769">
                <a:tc>
                  <a:txBody>
                    <a:bodyPr/>
                    <a:lstStyle/>
                    <a:p>
                      <a:pPr algn="r" rtl="0" fontAlgn="ctr"/>
                      <a:r>
                        <a:rPr lang="en-US" sz="1400" b="0" i="0" u="none" strike="noStrike" dirty="0">
                          <a:solidFill>
                            <a:schemeClr val="tx1"/>
                          </a:solidFill>
                          <a:effectLst/>
                          <a:latin typeface="+mn-lt"/>
                        </a:rPr>
                        <a:t>Suppliers are still not receiving enough money</a:t>
                      </a:r>
                      <a:endParaRPr lang="en-IE" sz="1400" b="0" i="0" u="none" strike="noStrike" dirty="0">
                        <a:solidFill>
                          <a:schemeClr val="tx1"/>
                        </a:solidFill>
                        <a:effectLst/>
                        <a:latin typeface="+mn-lt"/>
                      </a:endParaRPr>
                    </a:p>
                  </a:txBody>
                  <a:tcPr marL="7144" marR="64294" marT="7144" marB="0" anchor="ctr"/>
                </a:tc>
                <a:extLst>
                  <a:ext uri="{0D108BD9-81ED-4DB2-BD59-A6C34878D82A}">
                    <a16:rowId xmlns:a16="http://schemas.microsoft.com/office/drawing/2014/main" val="936560323"/>
                  </a:ext>
                </a:extLst>
              </a:tr>
              <a:tr h="410769">
                <a:tc>
                  <a:txBody>
                    <a:bodyPr/>
                    <a:lstStyle/>
                    <a:p>
                      <a:pPr algn="r" rtl="0" fontAlgn="ctr"/>
                      <a:r>
                        <a:rPr lang="en-IE" sz="1400" b="0" i="0" u="none" strike="noStrike" dirty="0">
                          <a:solidFill>
                            <a:schemeClr val="tx1"/>
                          </a:solidFill>
                          <a:effectLst/>
                          <a:latin typeface="+mn-lt"/>
                        </a:rPr>
                        <a:t>Fear of being dropped as a supplier</a:t>
                      </a:r>
                    </a:p>
                  </a:txBody>
                  <a:tcPr marL="7144" marR="64294" marT="7144" marB="0" anchor="ctr"/>
                </a:tc>
                <a:extLst>
                  <a:ext uri="{0D108BD9-81ED-4DB2-BD59-A6C34878D82A}">
                    <a16:rowId xmlns:a16="http://schemas.microsoft.com/office/drawing/2014/main" val="3630115592"/>
                  </a:ext>
                </a:extLst>
              </a:tr>
            </a:tbl>
          </a:graphicData>
        </a:graphic>
      </p:graphicFrame>
      <p:sp>
        <p:nvSpPr>
          <p:cNvPr id="2" name="Rectangle 1">
            <a:extLst>
              <a:ext uri="{FF2B5EF4-FFF2-40B4-BE49-F238E27FC236}">
                <a16:creationId xmlns:a16="http://schemas.microsoft.com/office/drawing/2014/main" id="{65FE86B5-F46A-8C69-BBD8-33F313BC0355}"/>
              </a:ext>
            </a:extLst>
          </p:cNvPr>
          <p:cNvSpPr/>
          <p:nvPr/>
        </p:nvSpPr>
        <p:spPr>
          <a:xfrm>
            <a:off x="9075306" y="1033964"/>
            <a:ext cx="1358648" cy="528710"/>
          </a:xfrm>
          <a:prstGeom prst="rect">
            <a:avLst/>
          </a:prstGeom>
          <a:noFill/>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0" dirty="0">
                <a:solidFill>
                  <a:schemeClr val="tx1"/>
                </a:solidFill>
                <a:latin typeface="+mj-lt"/>
                <a:cs typeface="Arial" pitchFamily="34" charset="0"/>
              </a:rPr>
              <a:t>Reasons for Weakening</a:t>
            </a:r>
            <a:endParaRPr kumimoji="0" lang="en-GB" sz="1400" b="0" i="0" u="none" strike="noStrike" kern="0" cap="none" spc="0" normalizeH="0" baseline="0" noProof="0" dirty="0">
              <a:ln>
                <a:noFill/>
              </a:ln>
              <a:solidFill>
                <a:schemeClr val="tx1"/>
              </a:solidFill>
              <a:effectLst/>
              <a:uLnTx/>
              <a:uFillTx/>
              <a:latin typeface="+mj-lt"/>
              <a:ea typeface="+mn-ea"/>
              <a:cs typeface="Arial" pitchFamily="34" charset="0"/>
            </a:endParaRPr>
          </a:p>
        </p:txBody>
      </p:sp>
      <p:sp>
        <p:nvSpPr>
          <p:cNvPr id="27" name="Text Placeholder 3">
            <a:extLst>
              <a:ext uri="{FF2B5EF4-FFF2-40B4-BE49-F238E27FC236}">
                <a16:creationId xmlns:a16="http://schemas.microsoft.com/office/drawing/2014/main" id="{0F64E037-F378-50DB-29CC-51504AC51CE3}"/>
              </a:ext>
            </a:extLst>
          </p:cNvPr>
          <p:cNvSpPr txBox="1">
            <a:spLocks/>
          </p:cNvSpPr>
          <p:nvPr/>
        </p:nvSpPr>
        <p:spPr>
          <a:xfrm>
            <a:off x="7469362" y="1773372"/>
            <a:ext cx="2929534" cy="4131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E" sz="1200" dirty="0">
                <a:latin typeface="+mj-lt"/>
              </a:rPr>
              <a:t>Base: </a:t>
            </a:r>
            <a:r>
              <a:rPr lang="en-US" sz="1200" dirty="0">
                <a:latin typeface="+mj-lt"/>
              </a:rPr>
              <a:t>All who believe UTP regulations have weakened position of weaker suppliers- 107</a:t>
            </a:r>
            <a:endParaRPr lang="en-IE" sz="1200" dirty="0">
              <a:latin typeface="+mj-lt"/>
            </a:endParaRPr>
          </a:p>
        </p:txBody>
      </p:sp>
      <p:sp>
        <p:nvSpPr>
          <p:cNvPr id="7" name="Arrow: Right 6">
            <a:extLst>
              <a:ext uri="{FF2B5EF4-FFF2-40B4-BE49-F238E27FC236}">
                <a16:creationId xmlns:a16="http://schemas.microsoft.com/office/drawing/2014/main" id="{4E47A8C7-02E8-7A20-13D5-60D37DE550C1}"/>
              </a:ext>
            </a:extLst>
          </p:cNvPr>
          <p:cNvSpPr/>
          <p:nvPr/>
        </p:nvSpPr>
        <p:spPr>
          <a:xfrm>
            <a:off x="6096000" y="4340189"/>
            <a:ext cx="1291719" cy="1039106"/>
          </a:xfrm>
          <a:prstGeom prst="rightArrow">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200" i="1" dirty="0"/>
              <a:t>% Weakened-  19% </a:t>
            </a:r>
            <a:endParaRPr lang="en-GB" sz="1200" i="1" dirty="0"/>
          </a:p>
        </p:txBody>
      </p:sp>
      <p:cxnSp>
        <p:nvCxnSpPr>
          <p:cNvPr id="23" name="Straight Connector 22">
            <a:extLst>
              <a:ext uri="{FF2B5EF4-FFF2-40B4-BE49-F238E27FC236}">
                <a16:creationId xmlns:a16="http://schemas.microsoft.com/office/drawing/2014/main" id="{4DB574FA-6F88-19C4-72F0-5A7D2F7B1AEF}"/>
              </a:ext>
            </a:extLst>
          </p:cNvPr>
          <p:cNvCxnSpPr>
            <a:cxnSpLocks/>
          </p:cNvCxnSpPr>
          <p:nvPr/>
        </p:nvCxnSpPr>
        <p:spPr>
          <a:xfrm>
            <a:off x="6558191" y="5394349"/>
            <a:ext cx="0" cy="738402"/>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8" name="Straight Connector 27">
            <a:extLst>
              <a:ext uri="{FF2B5EF4-FFF2-40B4-BE49-F238E27FC236}">
                <a16:creationId xmlns:a16="http://schemas.microsoft.com/office/drawing/2014/main" id="{564B8A91-7E33-9C3D-2C1D-523F181DED57}"/>
              </a:ext>
            </a:extLst>
          </p:cNvPr>
          <p:cNvCxnSpPr>
            <a:cxnSpLocks/>
          </p:cNvCxnSpPr>
          <p:nvPr/>
        </p:nvCxnSpPr>
        <p:spPr>
          <a:xfrm>
            <a:off x="6611339" y="1545741"/>
            <a:ext cx="0" cy="2794448"/>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5" name="Text Placeholder 3">
            <a:extLst>
              <a:ext uri="{FF2B5EF4-FFF2-40B4-BE49-F238E27FC236}">
                <a16:creationId xmlns:a16="http://schemas.microsoft.com/office/drawing/2014/main" id="{4F280C2F-E8E8-5EBA-837D-5D87B0AAED03}"/>
              </a:ext>
            </a:extLst>
          </p:cNvPr>
          <p:cNvSpPr txBox="1">
            <a:spLocks/>
          </p:cNvSpPr>
          <p:nvPr/>
        </p:nvSpPr>
        <p:spPr>
          <a:xfrm>
            <a:off x="8823625" y="265445"/>
            <a:ext cx="3347218" cy="4063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IE" sz="1100" dirty="0">
                <a:latin typeface="Montserrat" pitchFamily="2" charset="77"/>
              </a:rPr>
              <a:t>Base: </a:t>
            </a:r>
            <a:r>
              <a:rPr lang="en-US" sz="1100" dirty="0">
                <a:latin typeface="Montserrat" pitchFamily="2" charset="77"/>
              </a:rPr>
              <a:t>Primary Producers - 2560</a:t>
            </a:r>
            <a:endParaRPr lang="en-IE" sz="1100" dirty="0">
              <a:latin typeface="Montserrat" pitchFamily="2" charset="77"/>
            </a:endParaRPr>
          </a:p>
        </p:txBody>
      </p:sp>
      <p:sp>
        <p:nvSpPr>
          <p:cNvPr id="26" name="Rectangle 25">
            <a:extLst>
              <a:ext uri="{FF2B5EF4-FFF2-40B4-BE49-F238E27FC236}">
                <a16:creationId xmlns:a16="http://schemas.microsoft.com/office/drawing/2014/main" id="{FA80192A-4435-832E-4B00-5EDA29E67B7D}"/>
              </a:ext>
            </a:extLst>
          </p:cNvPr>
          <p:cNvSpPr/>
          <p:nvPr/>
        </p:nvSpPr>
        <p:spPr>
          <a:xfrm>
            <a:off x="198649" y="920212"/>
            <a:ext cx="3459351" cy="91092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Q.15a In your opinion, have the prohibited practices in the Unfair Trading Practices Regulations weakened or strengthened the position of weaker suppliers against stronger buyers in the food supply chain?</a:t>
            </a:r>
            <a:endParaRPr lang="en-GB" sz="1200" dirty="0">
              <a:solidFill>
                <a:schemeClr val="tx1"/>
              </a:solidFill>
            </a:endParaRPr>
          </a:p>
        </p:txBody>
      </p:sp>
      <p:sp>
        <p:nvSpPr>
          <p:cNvPr id="13" name="Oval 12">
            <a:extLst>
              <a:ext uri="{FF2B5EF4-FFF2-40B4-BE49-F238E27FC236}">
                <a16:creationId xmlns:a16="http://schemas.microsoft.com/office/drawing/2014/main" id="{19A46664-DC3E-4651-C5E0-EEB6CCFA365C}"/>
              </a:ext>
            </a:extLst>
          </p:cNvPr>
          <p:cNvSpPr/>
          <p:nvPr/>
        </p:nvSpPr>
        <p:spPr>
          <a:xfrm>
            <a:off x="4797302" y="3101572"/>
            <a:ext cx="1760889" cy="834858"/>
          </a:xfrm>
          <a:prstGeom prst="ellipse">
            <a:avLst/>
          </a:prstGeom>
          <a:solidFill>
            <a:schemeClr val="accent1">
              <a:lumMod val="20000"/>
              <a:lumOff val="80000"/>
            </a:schemeClr>
          </a:solid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dirty="0"/>
              <a:t>19% Weakened in 2022</a:t>
            </a:r>
            <a:endParaRPr lang="en-GB" sz="1400" dirty="0"/>
          </a:p>
        </p:txBody>
      </p:sp>
      <p:sp>
        <p:nvSpPr>
          <p:cNvPr id="29" name="TextBox 22">
            <a:extLst>
              <a:ext uri="{FF2B5EF4-FFF2-40B4-BE49-F238E27FC236}">
                <a16:creationId xmlns:a16="http://schemas.microsoft.com/office/drawing/2014/main" id="{FE17C754-35C9-A4DC-BCDD-BB89C5AF27D8}"/>
              </a:ext>
            </a:extLst>
          </p:cNvPr>
          <p:cNvSpPr txBox="1">
            <a:spLocks noChangeArrowheads="1"/>
          </p:cNvSpPr>
          <p:nvPr/>
        </p:nvSpPr>
        <p:spPr bwMode="auto">
          <a:xfrm>
            <a:off x="11101399" y="2322423"/>
            <a:ext cx="27883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algn="ctr" eaLnBrk="1" hangingPunct="1"/>
            <a:r>
              <a:rPr lang="en-GB" sz="1400" b="0" dirty="0">
                <a:latin typeface="+mn-lt"/>
                <a:cs typeface="Arial" pitchFamily="34" charset="0"/>
              </a:rPr>
              <a:t>%</a:t>
            </a:r>
          </a:p>
        </p:txBody>
      </p:sp>
      <p:sp>
        <p:nvSpPr>
          <p:cNvPr id="37" name="TextBox 36">
            <a:extLst>
              <a:ext uri="{FF2B5EF4-FFF2-40B4-BE49-F238E27FC236}">
                <a16:creationId xmlns:a16="http://schemas.microsoft.com/office/drawing/2014/main" id="{B07BA8EE-BE3F-AD93-CEC4-72F396087B33}"/>
              </a:ext>
            </a:extLst>
          </p:cNvPr>
          <p:cNvSpPr txBox="1"/>
          <p:nvPr/>
        </p:nvSpPr>
        <p:spPr>
          <a:xfrm>
            <a:off x="11321836" y="533267"/>
            <a:ext cx="849008" cy="276999"/>
          </a:xfrm>
          <a:prstGeom prst="rect">
            <a:avLst/>
          </a:prstGeom>
          <a:noFill/>
        </p:spPr>
        <p:txBody>
          <a:bodyPr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kern="0" dirty="0">
                <a:ea typeface="ヒラギノ角ゴ ProN W3" charset="-128"/>
              </a:rPr>
              <a:t>Q.15a/b</a:t>
            </a:r>
            <a:r>
              <a:rPr kumimoji="0" lang="en-US" sz="1200" b="0" i="0" u="none" strike="noStrike" kern="0" cap="none" spc="0" normalizeH="0" baseline="0" noProof="0" dirty="0">
                <a:ln>
                  <a:noFill/>
                </a:ln>
                <a:effectLst/>
                <a:uLnTx/>
                <a:uFillTx/>
                <a:ea typeface="ヒラギノ角ゴ ProN W3" charset="-128"/>
                <a:cs typeface="+mn-cs"/>
              </a:rPr>
              <a:t> </a:t>
            </a:r>
          </a:p>
        </p:txBody>
      </p:sp>
      <p:sp>
        <p:nvSpPr>
          <p:cNvPr id="38" name="Text Placeholder 3">
            <a:extLst>
              <a:ext uri="{FF2B5EF4-FFF2-40B4-BE49-F238E27FC236}">
                <a16:creationId xmlns:a16="http://schemas.microsoft.com/office/drawing/2014/main" id="{65E0B360-B0CB-90D9-9CD7-974C94C89F69}"/>
              </a:ext>
            </a:extLst>
          </p:cNvPr>
          <p:cNvSpPr txBox="1">
            <a:spLocks/>
          </p:cNvSpPr>
          <p:nvPr/>
        </p:nvSpPr>
        <p:spPr>
          <a:xfrm>
            <a:off x="8398845" y="5726060"/>
            <a:ext cx="3347218" cy="293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IE" sz="1100" dirty="0">
                <a:latin typeface="Montserrat" pitchFamily="2" charset="77"/>
              </a:rPr>
              <a:t>*All other mentions 4% or less</a:t>
            </a:r>
          </a:p>
        </p:txBody>
      </p:sp>
    </p:spTree>
    <p:extLst>
      <p:ext uri="{BB962C8B-B14F-4D97-AF65-F5344CB8AC3E}">
        <p14:creationId xmlns:p14="http://schemas.microsoft.com/office/powerpoint/2010/main" val="19425848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Arrow: Right 47">
            <a:extLst>
              <a:ext uri="{FF2B5EF4-FFF2-40B4-BE49-F238E27FC236}">
                <a16:creationId xmlns:a16="http://schemas.microsoft.com/office/drawing/2014/main" id="{AF3F399D-7877-043A-BC5B-D08E2DD19AA8}"/>
              </a:ext>
            </a:extLst>
          </p:cNvPr>
          <p:cNvSpPr/>
          <p:nvPr/>
        </p:nvSpPr>
        <p:spPr>
          <a:xfrm>
            <a:off x="6253956" y="2730051"/>
            <a:ext cx="984698" cy="711790"/>
          </a:xfrm>
          <a:prstGeom prst="rightArrow">
            <a:avLst/>
          </a:prstGeom>
          <a:ln>
            <a:solidFill>
              <a:srgbClr val="B5DC7A"/>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200" i="1" dirty="0"/>
              <a:t>% Any -  46% </a:t>
            </a:r>
            <a:endParaRPr lang="en-GB" sz="1200" i="1" dirty="0"/>
          </a:p>
        </p:txBody>
      </p:sp>
      <p:sp>
        <p:nvSpPr>
          <p:cNvPr id="4" name="Rectangle 3">
            <a:extLst>
              <a:ext uri="{FF2B5EF4-FFF2-40B4-BE49-F238E27FC236}">
                <a16:creationId xmlns:a16="http://schemas.microsoft.com/office/drawing/2014/main" id="{E2F6F2B2-BC2D-42E9-176E-16F937F72D7C}"/>
              </a:ext>
            </a:extLst>
          </p:cNvPr>
          <p:cNvSpPr/>
          <p:nvPr/>
        </p:nvSpPr>
        <p:spPr>
          <a:xfrm>
            <a:off x="2750453" y="1009674"/>
            <a:ext cx="1891725" cy="478317"/>
          </a:xfrm>
          <a:prstGeom prst="rect">
            <a:avLst/>
          </a:prstGeom>
          <a:noFill/>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chemeClr val="tx1"/>
                </a:solidFill>
                <a:effectLst/>
                <a:uLnTx/>
                <a:uFillTx/>
                <a:latin typeface="+mj-lt"/>
                <a:ea typeface="+mn-ea"/>
                <a:cs typeface="Arial" pitchFamily="34" charset="0"/>
              </a:rPr>
              <a:t>Operators/Bodies</a:t>
            </a:r>
          </a:p>
        </p:txBody>
      </p:sp>
      <p:graphicFrame>
        <p:nvGraphicFramePr>
          <p:cNvPr id="12" name="Object 9">
            <a:extLst>
              <a:ext uri="{FF2B5EF4-FFF2-40B4-BE49-F238E27FC236}">
                <a16:creationId xmlns:a16="http://schemas.microsoft.com/office/drawing/2014/main" id="{6282A15A-678E-FD6C-B0EB-E148B36A0A7C}"/>
              </a:ext>
            </a:extLst>
          </p:cNvPr>
          <p:cNvGraphicFramePr>
            <a:graphicFrameLocks noChangeAspect="1"/>
          </p:cNvGraphicFramePr>
          <p:nvPr>
            <p:extLst>
              <p:ext uri="{D42A27DB-BD31-4B8C-83A1-F6EECF244321}">
                <p14:modId xmlns:p14="http://schemas.microsoft.com/office/powerpoint/2010/main" val="3210273209"/>
              </p:ext>
            </p:extLst>
          </p:nvPr>
        </p:nvGraphicFramePr>
        <p:xfrm>
          <a:off x="2844665" y="1533322"/>
          <a:ext cx="3176656" cy="447334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Object 3">
            <a:extLst>
              <a:ext uri="{FF2B5EF4-FFF2-40B4-BE49-F238E27FC236}">
                <a16:creationId xmlns:a16="http://schemas.microsoft.com/office/drawing/2014/main" id="{DE208C44-7951-9CDE-030B-B164EC280663}"/>
              </a:ext>
            </a:extLst>
          </p:cNvPr>
          <p:cNvGraphicFramePr>
            <a:graphicFrameLocks noChangeAspect="1"/>
          </p:cNvGraphicFramePr>
          <p:nvPr>
            <p:extLst>
              <p:ext uri="{D42A27DB-BD31-4B8C-83A1-F6EECF244321}">
                <p14:modId xmlns:p14="http://schemas.microsoft.com/office/powerpoint/2010/main" val="3943936192"/>
              </p:ext>
            </p:extLst>
          </p:nvPr>
        </p:nvGraphicFramePr>
        <p:xfrm>
          <a:off x="8200033" y="1228071"/>
          <a:ext cx="4231994" cy="4528270"/>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22">
            <a:extLst>
              <a:ext uri="{FF2B5EF4-FFF2-40B4-BE49-F238E27FC236}">
                <a16:creationId xmlns:a16="http://schemas.microsoft.com/office/drawing/2014/main" id="{A3D08B39-2D38-08D7-5C42-8DBAECBBD7EC}"/>
              </a:ext>
            </a:extLst>
          </p:cNvPr>
          <p:cNvSpPr txBox="1">
            <a:spLocks noChangeArrowheads="1"/>
          </p:cNvSpPr>
          <p:nvPr/>
        </p:nvSpPr>
        <p:spPr bwMode="auto">
          <a:xfrm>
            <a:off x="3527818" y="1543732"/>
            <a:ext cx="4188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chemeClr val="bg2">
                    <a:lumMod val="50000"/>
                  </a:schemeClr>
                </a:solidFill>
                <a:effectLst/>
                <a:uLnTx/>
                <a:uFillTx/>
                <a:latin typeface="+mn-lt"/>
                <a:ea typeface="ヒラギノ角ゴ ProN W3" charset="-128"/>
                <a:cs typeface="Arial" pitchFamily="34" charset="0"/>
              </a:rPr>
              <a:t>%</a:t>
            </a:r>
          </a:p>
        </p:txBody>
      </p:sp>
      <p:sp>
        <p:nvSpPr>
          <p:cNvPr id="21" name="Rectangle 20">
            <a:extLst>
              <a:ext uri="{FF2B5EF4-FFF2-40B4-BE49-F238E27FC236}">
                <a16:creationId xmlns:a16="http://schemas.microsoft.com/office/drawing/2014/main" id="{E7AB49C3-9AB9-9B6C-B87D-53436A3BDC8B}"/>
              </a:ext>
            </a:extLst>
          </p:cNvPr>
          <p:cNvSpPr/>
          <p:nvPr/>
        </p:nvSpPr>
        <p:spPr>
          <a:xfrm>
            <a:off x="1636436" y="6031589"/>
            <a:ext cx="9913727" cy="830997"/>
          </a:xfrm>
          <a:prstGeom prst="rect">
            <a:avLst/>
          </a:prstGeom>
          <a:ln/>
        </p:spPr>
        <p:style>
          <a:lnRef idx="2">
            <a:schemeClr val="accent4"/>
          </a:lnRef>
          <a:fillRef idx="1">
            <a:schemeClr val="lt1"/>
          </a:fillRef>
          <a:effectRef idx="0">
            <a:schemeClr val="accent4"/>
          </a:effectRef>
          <a:fontRef idx="minor">
            <a:schemeClr val="dk1"/>
          </a:fontRef>
        </p:style>
        <p:txBody>
          <a:bodyPr wrap="square" rtlCol="0" anchor="ctr">
            <a:spAutoFit/>
          </a:bodyPr>
          <a:lstStyle/>
          <a:p>
            <a:pPr lvl="0" algn="ctr" fontAlgn="base">
              <a:spcBef>
                <a:spcPct val="0"/>
              </a:spcBef>
              <a:spcAft>
                <a:spcPct val="0"/>
              </a:spcAft>
              <a:defRPr/>
            </a:pPr>
            <a:r>
              <a:rPr lang="en-US" sz="1600" dirty="0">
                <a:solidFill>
                  <a:schemeClr val="tx1"/>
                </a:solidFill>
              </a:rPr>
              <a:t>1 in 4 raised issues with the buyer while 1 in 5 contacted member associations. However, </a:t>
            </a:r>
            <a:r>
              <a:rPr lang="en-GB" sz="1600" dirty="0">
                <a:solidFill>
                  <a:schemeClr val="tx1"/>
                </a:solidFill>
              </a:rPr>
              <a:t>only 12% found the experience of raising the issue successful</a:t>
            </a:r>
            <a:r>
              <a:rPr lang="en-US" sz="1600" dirty="0">
                <a:solidFill>
                  <a:schemeClr val="tx1"/>
                </a:solidFill>
              </a:rPr>
              <a:t>. 1 in 2 who reported being subject to an unfair trading practice did not raise the issue with anyone – similar to 2022.</a:t>
            </a: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sp>
        <p:nvSpPr>
          <p:cNvPr id="26" name="Title 2">
            <a:extLst>
              <a:ext uri="{FF2B5EF4-FFF2-40B4-BE49-F238E27FC236}">
                <a16:creationId xmlns:a16="http://schemas.microsoft.com/office/drawing/2014/main" id="{9B7AC68E-31C8-7635-0A2C-D13967D93193}"/>
              </a:ext>
            </a:extLst>
          </p:cNvPr>
          <p:cNvSpPr txBox="1">
            <a:spLocks/>
          </p:cNvSpPr>
          <p:nvPr/>
        </p:nvSpPr>
        <p:spPr>
          <a:xfrm>
            <a:off x="19986" y="182488"/>
            <a:ext cx="8078985" cy="8191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i="0" kern="1200" baseline="0">
                <a:solidFill>
                  <a:schemeClr val="tx2"/>
                </a:solidFill>
                <a:latin typeface="Montserrat Light" pitchFamily="2" charset="77"/>
                <a:ea typeface="+mj-ea"/>
                <a:cs typeface="+mj-cs"/>
              </a:defRPr>
            </a:lvl1pPr>
          </a:lstStyle>
          <a:p>
            <a:r>
              <a:rPr lang="en-US" sz="3100" dirty="0">
                <a:solidFill>
                  <a:schemeClr val="tx1"/>
                </a:solidFill>
                <a:latin typeface="Montserrat" pitchFamily="2" charset="77"/>
              </a:rPr>
              <a:t>Raise Issue with any Operators/Bodies</a:t>
            </a:r>
          </a:p>
        </p:txBody>
      </p:sp>
      <p:sp>
        <p:nvSpPr>
          <p:cNvPr id="18" name="Rectangle 17">
            <a:extLst>
              <a:ext uri="{FF2B5EF4-FFF2-40B4-BE49-F238E27FC236}">
                <a16:creationId xmlns:a16="http://schemas.microsoft.com/office/drawing/2014/main" id="{EB1524FF-764B-53F5-4B25-ABEEB2764CD2}"/>
              </a:ext>
            </a:extLst>
          </p:cNvPr>
          <p:cNvSpPr/>
          <p:nvPr/>
        </p:nvSpPr>
        <p:spPr>
          <a:xfrm>
            <a:off x="9435460" y="754911"/>
            <a:ext cx="1761139" cy="576023"/>
          </a:xfrm>
          <a:prstGeom prst="rect">
            <a:avLst/>
          </a:prstGeom>
          <a:noFill/>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chemeClr val="tx1"/>
                </a:solidFill>
                <a:effectLst/>
                <a:uLnTx/>
                <a:uFillTx/>
                <a:latin typeface="+mj-lt"/>
                <a:ea typeface="+mn-ea"/>
                <a:cs typeface="Arial" pitchFamily="34" charset="0"/>
              </a:rPr>
              <a:t>Rating Success of Raising the Issue</a:t>
            </a:r>
          </a:p>
        </p:txBody>
      </p:sp>
      <p:sp>
        <p:nvSpPr>
          <p:cNvPr id="56" name="TextBox 22">
            <a:extLst>
              <a:ext uri="{FF2B5EF4-FFF2-40B4-BE49-F238E27FC236}">
                <a16:creationId xmlns:a16="http://schemas.microsoft.com/office/drawing/2014/main" id="{019D30CE-A911-F462-BF4D-248F7F3C2ECD}"/>
              </a:ext>
            </a:extLst>
          </p:cNvPr>
          <p:cNvSpPr txBox="1">
            <a:spLocks noChangeArrowheads="1"/>
          </p:cNvSpPr>
          <p:nvPr/>
        </p:nvSpPr>
        <p:spPr bwMode="auto">
          <a:xfrm>
            <a:off x="10143902" y="1438546"/>
            <a:ext cx="3449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effectLst/>
                <a:uLnTx/>
                <a:uFillTx/>
                <a:latin typeface="+mn-lt"/>
                <a:ea typeface="ヒラギノ角ゴ ProN W3" charset="-128"/>
                <a:cs typeface="Arial" pitchFamily="34" charset="0"/>
              </a:rPr>
              <a:t>%</a:t>
            </a:r>
          </a:p>
        </p:txBody>
      </p:sp>
      <p:graphicFrame>
        <p:nvGraphicFramePr>
          <p:cNvPr id="11" name="Table 10">
            <a:extLst>
              <a:ext uri="{FF2B5EF4-FFF2-40B4-BE49-F238E27FC236}">
                <a16:creationId xmlns:a16="http://schemas.microsoft.com/office/drawing/2014/main" id="{7B380F15-0C0F-207A-F4F2-0108097DC0AD}"/>
              </a:ext>
            </a:extLst>
          </p:cNvPr>
          <p:cNvGraphicFramePr>
            <a:graphicFrameLocks noGrp="1"/>
          </p:cNvGraphicFramePr>
          <p:nvPr>
            <p:extLst>
              <p:ext uri="{D42A27DB-BD31-4B8C-83A1-F6EECF244321}">
                <p14:modId xmlns:p14="http://schemas.microsoft.com/office/powerpoint/2010/main" val="3843784916"/>
              </p:ext>
            </p:extLst>
          </p:nvPr>
        </p:nvGraphicFramePr>
        <p:xfrm>
          <a:off x="709729" y="1808570"/>
          <a:ext cx="2288354" cy="4132572"/>
        </p:xfrm>
        <a:graphic>
          <a:graphicData uri="http://schemas.openxmlformats.org/drawingml/2006/table">
            <a:tbl>
              <a:tblPr firstRow="1" bandRow="1">
                <a:tableStyleId>{2D5ABB26-0587-4C30-8999-92F81FD0307C}</a:tableStyleId>
              </a:tblPr>
              <a:tblGrid>
                <a:gridCol w="2288354">
                  <a:extLst>
                    <a:ext uri="{9D8B030D-6E8A-4147-A177-3AD203B41FA5}">
                      <a16:colId xmlns:a16="http://schemas.microsoft.com/office/drawing/2014/main" val="2868855203"/>
                    </a:ext>
                  </a:extLst>
                </a:gridCol>
              </a:tblGrid>
              <a:tr h="688762">
                <a:tc>
                  <a:txBody>
                    <a:bodyPr/>
                    <a:lstStyle/>
                    <a:p>
                      <a:pPr algn="r" fontAlgn="b"/>
                      <a:r>
                        <a:rPr lang="en-IE" sz="1400" b="0" i="0" u="none" strike="noStrike" dirty="0">
                          <a:solidFill>
                            <a:schemeClr val="tx1"/>
                          </a:solidFill>
                          <a:effectLst/>
                          <a:latin typeface="+mn-lt"/>
                        </a:rPr>
                        <a:t>Buyer(s)</a:t>
                      </a:r>
                    </a:p>
                  </a:txBody>
                  <a:tcPr marL="9525" marR="9525" marT="9525" marB="0" anchor="ctr"/>
                </a:tc>
                <a:extLst>
                  <a:ext uri="{0D108BD9-81ED-4DB2-BD59-A6C34878D82A}">
                    <a16:rowId xmlns:a16="http://schemas.microsoft.com/office/drawing/2014/main" val="1605157221"/>
                  </a:ext>
                </a:extLst>
              </a:tr>
              <a:tr h="688762">
                <a:tc>
                  <a:txBody>
                    <a:bodyPr/>
                    <a:lstStyle/>
                    <a:p>
                      <a:pPr algn="r" fontAlgn="b"/>
                      <a:r>
                        <a:rPr lang="en-IE" sz="1400" b="0" i="0" u="none" strike="noStrike" dirty="0">
                          <a:solidFill>
                            <a:schemeClr val="tx1"/>
                          </a:solidFill>
                          <a:effectLst/>
                          <a:latin typeface="+mn-lt"/>
                        </a:rPr>
                        <a:t>Associations to whom I belong</a:t>
                      </a:r>
                    </a:p>
                  </a:txBody>
                  <a:tcPr marL="9525" marR="9525" marT="9525" marB="0" anchor="ctr"/>
                </a:tc>
                <a:extLst>
                  <a:ext uri="{0D108BD9-81ED-4DB2-BD59-A6C34878D82A}">
                    <a16:rowId xmlns:a16="http://schemas.microsoft.com/office/drawing/2014/main" val="1663828820"/>
                  </a:ext>
                </a:extLst>
              </a:tr>
              <a:tr h="688762">
                <a:tc>
                  <a:txBody>
                    <a:bodyPr/>
                    <a:lstStyle/>
                    <a:p>
                      <a:pPr algn="r" fontAlgn="b"/>
                      <a:r>
                        <a:rPr lang="en-US" sz="1400" b="0" i="0" u="none" strike="noStrike" dirty="0">
                          <a:solidFill>
                            <a:schemeClr val="tx1"/>
                          </a:solidFill>
                          <a:effectLst/>
                          <a:latin typeface="+mn-lt"/>
                        </a:rPr>
                        <a:t>Unfair Trading Practices Enforcement Authority</a:t>
                      </a:r>
                    </a:p>
                  </a:txBody>
                  <a:tcPr marL="9525" marR="9525" marT="9525" marB="0" anchor="ctr"/>
                </a:tc>
                <a:extLst>
                  <a:ext uri="{0D108BD9-81ED-4DB2-BD59-A6C34878D82A}">
                    <a16:rowId xmlns:a16="http://schemas.microsoft.com/office/drawing/2014/main" val="2855705413"/>
                  </a:ext>
                </a:extLst>
              </a:tr>
              <a:tr h="688762">
                <a:tc>
                  <a:txBody>
                    <a:bodyPr/>
                    <a:lstStyle/>
                    <a:p>
                      <a:pPr algn="r" fontAlgn="b"/>
                      <a:r>
                        <a:rPr lang="en-US" sz="1400" b="0" i="0" u="none" strike="noStrike" dirty="0">
                          <a:solidFill>
                            <a:schemeClr val="tx1"/>
                          </a:solidFill>
                          <a:effectLst/>
                          <a:latin typeface="+mn-lt"/>
                        </a:rPr>
                        <a:t>Department of Agriculture, Food and the Marine</a:t>
                      </a:r>
                    </a:p>
                  </a:txBody>
                  <a:tcPr marL="9525" marR="9525" marT="9525" marB="0" anchor="ctr"/>
                </a:tc>
                <a:extLst>
                  <a:ext uri="{0D108BD9-81ED-4DB2-BD59-A6C34878D82A}">
                    <a16:rowId xmlns:a16="http://schemas.microsoft.com/office/drawing/2014/main" val="10003"/>
                  </a:ext>
                </a:extLst>
              </a:tr>
              <a:tr h="688762">
                <a:tc>
                  <a:txBody>
                    <a:bodyPr/>
                    <a:lstStyle/>
                    <a:p>
                      <a:pPr algn="r" fontAlgn="b"/>
                      <a:r>
                        <a:rPr lang="en-US" sz="1400" b="0" i="0" u="none" strike="noStrike" dirty="0">
                          <a:solidFill>
                            <a:schemeClr val="tx1"/>
                          </a:solidFill>
                          <a:effectLst/>
                          <a:latin typeface="+mn-lt"/>
                        </a:rPr>
                        <a:t>Irish Farmers’ Association</a:t>
                      </a:r>
                    </a:p>
                  </a:txBody>
                  <a:tcPr marL="9525" marR="9525" marT="9525" marB="0" anchor="ctr"/>
                </a:tc>
                <a:extLst>
                  <a:ext uri="{0D108BD9-81ED-4DB2-BD59-A6C34878D82A}">
                    <a16:rowId xmlns:a16="http://schemas.microsoft.com/office/drawing/2014/main" val="10004"/>
                  </a:ext>
                </a:extLst>
              </a:tr>
              <a:tr h="688762">
                <a:tc>
                  <a:txBody>
                    <a:bodyPr/>
                    <a:lstStyle/>
                    <a:p>
                      <a:pPr algn="r" fontAlgn="b"/>
                      <a:r>
                        <a:rPr lang="en-IE" sz="1400" b="0" i="0" u="none" strike="noStrike" dirty="0">
                          <a:solidFill>
                            <a:schemeClr val="tx1"/>
                          </a:solidFill>
                          <a:effectLst/>
                          <a:latin typeface="+mn-lt"/>
                        </a:rPr>
                        <a:t>None of these</a:t>
                      </a:r>
                    </a:p>
                  </a:txBody>
                  <a:tcPr marL="9525" marR="9525" marT="9525" marB="0" anchor="ctr"/>
                </a:tc>
                <a:extLst>
                  <a:ext uri="{0D108BD9-81ED-4DB2-BD59-A6C34878D82A}">
                    <a16:rowId xmlns:a16="http://schemas.microsoft.com/office/drawing/2014/main" val="4180907119"/>
                  </a:ext>
                </a:extLst>
              </a:tr>
            </a:tbl>
          </a:graphicData>
        </a:graphic>
      </p:graphicFrame>
      <p:sp>
        <p:nvSpPr>
          <p:cNvPr id="14" name="TextBox 13">
            <a:extLst>
              <a:ext uri="{FF2B5EF4-FFF2-40B4-BE49-F238E27FC236}">
                <a16:creationId xmlns:a16="http://schemas.microsoft.com/office/drawing/2014/main" id="{EA3EFDA1-02B5-DD86-93A2-61C9B7F7F80D}"/>
              </a:ext>
            </a:extLst>
          </p:cNvPr>
          <p:cNvSpPr txBox="1"/>
          <p:nvPr/>
        </p:nvSpPr>
        <p:spPr>
          <a:xfrm>
            <a:off x="6547645" y="1573343"/>
            <a:ext cx="2780167" cy="307777"/>
          </a:xfrm>
          <a:prstGeom prst="rect">
            <a:avLst/>
          </a:prstGeom>
          <a:noFill/>
        </p:spPr>
        <p:txBody>
          <a:bodyPr wrap="squar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b="0" kern="0" dirty="0"/>
              <a:t>Very Successful</a:t>
            </a:r>
          </a:p>
        </p:txBody>
      </p:sp>
      <p:sp>
        <p:nvSpPr>
          <p:cNvPr id="16" name="TextBox 15">
            <a:extLst>
              <a:ext uri="{FF2B5EF4-FFF2-40B4-BE49-F238E27FC236}">
                <a16:creationId xmlns:a16="http://schemas.microsoft.com/office/drawing/2014/main" id="{467D785A-CF19-83A3-4F7F-06B89844A541}"/>
              </a:ext>
            </a:extLst>
          </p:cNvPr>
          <p:cNvSpPr txBox="1"/>
          <p:nvPr/>
        </p:nvSpPr>
        <p:spPr>
          <a:xfrm>
            <a:off x="6113781" y="3184429"/>
            <a:ext cx="3266878" cy="307777"/>
          </a:xfrm>
          <a:prstGeom prst="rect">
            <a:avLst/>
          </a:prstGeom>
          <a:noFill/>
        </p:spPr>
        <p:txBody>
          <a:bodyPr wrap="squar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b="0" kern="0" dirty="0"/>
              <a:t>Somewhat Unsuccessful</a:t>
            </a:r>
          </a:p>
        </p:txBody>
      </p:sp>
      <p:sp>
        <p:nvSpPr>
          <p:cNvPr id="20" name="TextBox 19">
            <a:extLst>
              <a:ext uri="{FF2B5EF4-FFF2-40B4-BE49-F238E27FC236}">
                <a16:creationId xmlns:a16="http://schemas.microsoft.com/office/drawing/2014/main" id="{CC5E99FA-1FE1-B644-EDDD-F94112765DA7}"/>
              </a:ext>
            </a:extLst>
          </p:cNvPr>
          <p:cNvSpPr txBox="1"/>
          <p:nvPr/>
        </p:nvSpPr>
        <p:spPr>
          <a:xfrm>
            <a:off x="6536873" y="1881120"/>
            <a:ext cx="2780167" cy="307777"/>
          </a:xfrm>
          <a:prstGeom prst="rect">
            <a:avLst/>
          </a:prstGeom>
          <a:noFill/>
        </p:spPr>
        <p:txBody>
          <a:bodyPr wrap="squar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b="0" kern="0" dirty="0"/>
              <a:t>Somewhat Successful</a:t>
            </a:r>
          </a:p>
        </p:txBody>
      </p:sp>
      <p:sp>
        <p:nvSpPr>
          <p:cNvPr id="22" name="TextBox 21">
            <a:extLst>
              <a:ext uri="{FF2B5EF4-FFF2-40B4-BE49-F238E27FC236}">
                <a16:creationId xmlns:a16="http://schemas.microsoft.com/office/drawing/2014/main" id="{6A8B3032-1C67-1153-E830-08C9C27BF005}"/>
              </a:ext>
            </a:extLst>
          </p:cNvPr>
          <p:cNvSpPr txBox="1"/>
          <p:nvPr/>
        </p:nvSpPr>
        <p:spPr>
          <a:xfrm>
            <a:off x="6536873" y="2363553"/>
            <a:ext cx="2780167" cy="307777"/>
          </a:xfrm>
          <a:prstGeom prst="rect">
            <a:avLst/>
          </a:prstGeom>
          <a:noFill/>
        </p:spPr>
        <p:txBody>
          <a:bodyPr wrap="squar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b="0" kern="0" dirty="0"/>
              <a:t>Neither/Nor</a:t>
            </a:r>
          </a:p>
        </p:txBody>
      </p:sp>
      <p:sp>
        <p:nvSpPr>
          <p:cNvPr id="24" name="TextBox 23">
            <a:extLst>
              <a:ext uri="{FF2B5EF4-FFF2-40B4-BE49-F238E27FC236}">
                <a16:creationId xmlns:a16="http://schemas.microsoft.com/office/drawing/2014/main" id="{CF5E108D-4B25-3307-F9BF-EDB1D8CE99FB}"/>
              </a:ext>
            </a:extLst>
          </p:cNvPr>
          <p:cNvSpPr txBox="1"/>
          <p:nvPr/>
        </p:nvSpPr>
        <p:spPr>
          <a:xfrm>
            <a:off x="6002258" y="4548786"/>
            <a:ext cx="3266878" cy="307777"/>
          </a:xfrm>
          <a:prstGeom prst="rect">
            <a:avLst/>
          </a:prstGeom>
          <a:noFill/>
        </p:spPr>
        <p:txBody>
          <a:bodyPr wrap="squar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b="0" kern="0" dirty="0"/>
              <a:t>Very Unsuccessful</a:t>
            </a:r>
          </a:p>
        </p:txBody>
      </p:sp>
      <p:sp>
        <p:nvSpPr>
          <p:cNvPr id="25" name="TextBox 24">
            <a:extLst>
              <a:ext uri="{FF2B5EF4-FFF2-40B4-BE49-F238E27FC236}">
                <a16:creationId xmlns:a16="http://schemas.microsoft.com/office/drawing/2014/main" id="{3C9BE5B7-72A1-E64A-806B-306EDB3990AB}"/>
              </a:ext>
            </a:extLst>
          </p:cNvPr>
          <p:cNvSpPr txBox="1"/>
          <p:nvPr/>
        </p:nvSpPr>
        <p:spPr>
          <a:xfrm>
            <a:off x="8111791" y="5669685"/>
            <a:ext cx="1228505" cy="307777"/>
          </a:xfrm>
          <a:prstGeom prst="rect">
            <a:avLst/>
          </a:prstGeom>
          <a:noFill/>
        </p:spPr>
        <p:txBody>
          <a:bodyPr wrap="squar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b="0" kern="0" dirty="0"/>
              <a:t>Net Score:</a:t>
            </a:r>
          </a:p>
        </p:txBody>
      </p:sp>
      <p:sp>
        <p:nvSpPr>
          <p:cNvPr id="28" name="TextBox 27">
            <a:extLst>
              <a:ext uri="{FF2B5EF4-FFF2-40B4-BE49-F238E27FC236}">
                <a16:creationId xmlns:a16="http://schemas.microsoft.com/office/drawing/2014/main" id="{4BC0C504-CBCB-CD56-5A1A-1ECAE290F12D}"/>
              </a:ext>
            </a:extLst>
          </p:cNvPr>
          <p:cNvSpPr txBox="1"/>
          <p:nvPr/>
        </p:nvSpPr>
        <p:spPr>
          <a:xfrm>
            <a:off x="10033064" y="5686249"/>
            <a:ext cx="611705" cy="307777"/>
          </a:xfrm>
          <a:prstGeom prst="rect">
            <a:avLst/>
          </a:prstGeom>
          <a:noFill/>
        </p:spPr>
        <p:txBody>
          <a:bodyPr wrap="squar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b="0" kern="0" dirty="0"/>
              <a:t>-53%</a:t>
            </a:r>
          </a:p>
        </p:txBody>
      </p:sp>
      <p:sp>
        <p:nvSpPr>
          <p:cNvPr id="32" name="Right Brace 31">
            <a:extLst>
              <a:ext uri="{FF2B5EF4-FFF2-40B4-BE49-F238E27FC236}">
                <a16:creationId xmlns:a16="http://schemas.microsoft.com/office/drawing/2014/main" id="{8D8B59AA-37A9-2061-E188-0FD34B123E64}"/>
              </a:ext>
            </a:extLst>
          </p:cNvPr>
          <p:cNvSpPr/>
          <p:nvPr/>
        </p:nvSpPr>
        <p:spPr>
          <a:xfrm>
            <a:off x="11389643" y="2951316"/>
            <a:ext cx="148708" cy="2658553"/>
          </a:xfrm>
          <a:prstGeom prst="rightBrace">
            <a:avLst/>
          </a:prstGeom>
          <a:ln>
            <a:solidFill>
              <a:schemeClr val="accent1"/>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IE"/>
          </a:p>
        </p:txBody>
      </p:sp>
      <p:sp>
        <p:nvSpPr>
          <p:cNvPr id="33" name="TextBox 32">
            <a:extLst>
              <a:ext uri="{FF2B5EF4-FFF2-40B4-BE49-F238E27FC236}">
                <a16:creationId xmlns:a16="http://schemas.microsoft.com/office/drawing/2014/main" id="{A92A6C38-6856-7734-D535-D6779BAED6F3}"/>
              </a:ext>
            </a:extLst>
          </p:cNvPr>
          <p:cNvSpPr txBox="1"/>
          <p:nvPr/>
        </p:nvSpPr>
        <p:spPr>
          <a:xfrm>
            <a:off x="11538351" y="1796133"/>
            <a:ext cx="613678" cy="307777"/>
          </a:xfrm>
          <a:prstGeom prst="rect">
            <a:avLst/>
          </a:prstGeom>
          <a:noFill/>
        </p:spPr>
        <p:txBody>
          <a:bodyPr wrap="square" rtlCol="0" anchor="ctr" anchorCtr="0">
            <a:noAutofit/>
          </a:bodyPr>
          <a:lstStyle/>
          <a:p>
            <a:r>
              <a:rPr lang="en-US" sz="1400" dirty="0">
                <a:solidFill>
                  <a:schemeClr val="bg2">
                    <a:lumMod val="50000"/>
                  </a:schemeClr>
                </a:solidFill>
              </a:rPr>
              <a:t>12%</a:t>
            </a:r>
            <a:endParaRPr lang="en-IE" sz="1400" dirty="0">
              <a:solidFill>
                <a:schemeClr val="bg2">
                  <a:lumMod val="50000"/>
                </a:schemeClr>
              </a:solidFill>
            </a:endParaRPr>
          </a:p>
        </p:txBody>
      </p:sp>
      <p:sp>
        <p:nvSpPr>
          <p:cNvPr id="34" name="TextBox 33">
            <a:extLst>
              <a:ext uri="{FF2B5EF4-FFF2-40B4-BE49-F238E27FC236}">
                <a16:creationId xmlns:a16="http://schemas.microsoft.com/office/drawing/2014/main" id="{ED2CE982-A2EA-3F98-CECD-ABCE9624B597}"/>
              </a:ext>
            </a:extLst>
          </p:cNvPr>
          <p:cNvSpPr txBox="1"/>
          <p:nvPr/>
        </p:nvSpPr>
        <p:spPr>
          <a:xfrm>
            <a:off x="11538351" y="4177973"/>
            <a:ext cx="564149" cy="205237"/>
          </a:xfrm>
          <a:prstGeom prst="rect">
            <a:avLst/>
          </a:prstGeom>
          <a:noFill/>
        </p:spPr>
        <p:txBody>
          <a:bodyPr wrap="square" rtlCol="0" anchor="ctr" anchorCtr="0">
            <a:noAutofit/>
          </a:bodyPr>
          <a:lstStyle/>
          <a:p>
            <a:r>
              <a:rPr lang="en-US" sz="1400" dirty="0">
                <a:solidFill>
                  <a:schemeClr val="bg2">
                    <a:lumMod val="50000"/>
                  </a:schemeClr>
                </a:solidFill>
              </a:rPr>
              <a:t>69%</a:t>
            </a:r>
            <a:endParaRPr lang="en-IE" sz="1400" dirty="0">
              <a:solidFill>
                <a:schemeClr val="bg2">
                  <a:lumMod val="50000"/>
                </a:schemeClr>
              </a:solidFill>
            </a:endParaRPr>
          </a:p>
        </p:txBody>
      </p:sp>
      <p:sp>
        <p:nvSpPr>
          <p:cNvPr id="35" name="Right Brace 34">
            <a:extLst>
              <a:ext uri="{FF2B5EF4-FFF2-40B4-BE49-F238E27FC236}">
                <a16:creationId xmlns:a16="http://schemas.microsoft.com/office/drawing/2014/main" id="{ED8A8BF8-9354-D523-F118-F441060A6C8A}"/>
              </a:ext>
            </a:extLst>
          </p:cNvPr>
          <p:cNvSpPr/>
          <p:nvPr/>
        </p:nvSpPr>
        <p:spPr>
          <a:xfrm>
            <a:off x="11315730" y="1692015"/>
            <a:ext cx="157400" cy="505561"/>
          </a:xfrm>
          <a:prstGeom prst="rightBrace">
            <a:avLst/>
          </a:prstGeom>
          <a:ln>
            <a:solidFill>
              <a:schemeClr val="accent6"/>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IE"/>
          </a:p>
        </p:txBody>
      </p:sp>
      <p:cxnSp>
        <p:nvCxnSpPr>
          <p:cNvPr id="49" name="Straight Connector 48">
            <a:extLst>
              <a:ext uri="{FF2B5EF4-FFF2-40B4-BE49-F238E27FC236}">
                <a16:creationId xmlns:a16="http://schemas.microsoft.com/office/drawing/2014/main" id="{0DFA83D7-C10D-7D9B-0E10-9099FCBF0A30}"/>
              </a:ext>
            </a:extLst>
          </p:cNvPr>
          <p:cNvCxnSpPr>
            <a:cxnSpLocks/>
          </p:cNvCxnSpPr>
          <p:nvPr/>
        </p:nvCxnSpPr>
        <p:spPr>
          <a:xfrm flipH="1">
            <a:off x="6770464" y="3559594"/>
            <a:ext cx="20490" cy="164242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0" name="Straight Connector 49">
            <a:extLst>
              <a:ext uri="{FF2B5EF4-FFF2-40B4-BE49-F238E27FC236}">
                <a16:creationId xmlns:a16="http://schemas.microsoft.com/office/drawing/2014/main" id="{E71BC8CA-9964-FBCA-B755-32CB929CEA27}"/>
              </a:ext>
            </a:extLst>
          </p:cNvPr>
          <p:cNvCxnSpPr>
            <a:cxnSpLocks/>
          </p:cNvCxnSpPr>
          <p:nvPr/>
        </p:nvCxnSpPr>
        <p:spPr>
          <a:xfrm>
            <a:off x="6790954" y="1235498"/>
            <a:ext cx="0" cy="1569025"/>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3" name="TextBox 52">
            <a:extLst>
              <a:ext uri="{FF2B5EF4-FFF2-40B4-BE49-F238E27FC236}">
                <a16:creationId xmlns:a16="http://schemas.microsoft.com/office/drawing/2014/main" id="{0667D775-3D97-0D8F-E28D-267EF3282588}"/>
              </a:ext>
            </a:extLst>
          </p:cNvPr>
          <p:cNvSpPr txBox="1"/>
          <p:nvPr/>
        </p:nvSpPr>
        <p:spPr>
          <a:xfrm>
            <a:off x="11404122" y="533267"/>
            <a:ext cx="766722" cy="276999"/>
          </a:xfrm>
          <a:prstGeom prst="rect">
            <a:avLst/>
          </a:prstGeom>
          <a:noFill/>
        </p:spPr>
        <p:txBody>
          <a:bodyPr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kern="0" dirty="0">
                <a:ea typeface="ヒラギノ角ゴ ProN W3" charset="-128"/>
              </a:rPr>
              <a:t>Q.9/10</a:t>
            </a:r>
            <a:r>
              <a:rPr kumimoji="0" lang="en-US" sz="1200" b="0" i="0" u="none" strike="noStrike" kern="0" cap="none" spc="0" normalizeH="0" baseline="0" noProof="0" dirty="0">
                <a:ln>
                  <a:noFill/>
                </a:ln>
                <a:effectLst/>
                <a:uLnTx/>
                <a:uFillTx/>
                <a:ea typeface="ヒラギノ角ゴ ProN W3" charset="-128"/>
                <a:cs typeface="+mn-cs"/>
              </a:rPr>
              <a:t> </a:t>
            </a:r>
          </a:p>
        </p:txBody>
      </p:sp>
      <p:sp>
        <p:nvSpPr>
          <p:cNvPr id="54" name="Text Placeholder 3">
            <a:extLst>
              <a:ext uri="{FF2B5EF4-FFF2-40B4-BE49-F238E27FC236}">
                <a16:creationId xmlns:a16="http://schemas.microsoft.com/office/drawing/2014/main" id="{49A6CC2C-C4D0-3B2B-9E46-399B7F860567}"/>
              </a:ext>
            </a:extLst>
          </p:cNvPr>
          <p:cNvSpPr txBox="1">
            <a:spLocks/>
          </p:cNvSpPr>
          <p:nvPr/>
        </p:nvSpPr>
        <p:spPr>
          <a:xfrm>
            <a:off x="8863426" y="140676"/>
            <a:ext cx="3250886" cy="4063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IE" sz="1100" dirty="0">
                <a:latin typeface="Montserrat" pitchFamily="2" charset="77"/>
              </a:rPr>
              <a:t>Base: Primary Producers Subject to Unfair Trading Practices (Black or Grey) - 709 </a:t>
            </a:r>
          </a:p>
        </p:txBody>
      </p:sp>
      <p:sp>
        <p:nvSpPr>
          <p:cNvPr id="3" name="Rectangle 2">
            <a:extLst>
              <a:ext uri="{FF2B5EF4-FFF2-40B4-BE49-F238E27FC236}">
                <a16:creationId xmlns:a16="http://schemas.microsoft.com/office/drawing/2014/main" id="{0F8E1A1F-21C1-A999-93CC-35D6EF4DC266}"/>
              </a:ext>
            </a:extLst>
          </p:cNvPr>
          <p:cNvSpPr/>
          <p:nvPr/>
        </p:nvSpPr>
        <p:spPr>
          <a:xfrm>
            <a:off x="216593" y="1107900"/>
            <a:ext cx="452479" cy="191197"/>
          </a:xfrm>
          <a:prstGeom prst="rect">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E0CCD08A-CD45-48CA-C963-766E628D766B}"/>
              </a:ext>
            </a:extLst>
          </p:cNvPr>
          <p:cNvSpPr/>
          <p:nvPr/>
        </p:nvSpPr>
        <p:spPr>
          <a:xfrm>
            <a:off x="216593" y="1297187"/>
            <a:ext cx="452479" cy="191197"/>
          </a:xfrm>
          <a:prstGeom prst="rect">
            <a:avLst/>
          </a:prstGeom>
          <a:solidFill>
            <a:schemeClr val="accent5">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FAAB889-8289-E147-151C-1E31F6473939}"/>
              </a:ext>
            </a:extLst>
          </p:cNvPr>
          <p:cNvSpPr txBox="1"/>
          <p:nvPr/>
        </p:nvSpPr>
        <p:spPr>
          <a:xfrm>
            <a:off x="634314" y="1095148"/>
            <a:ext cx="518091" cy="430887"/>
          </a:xfrm>
          <a:prstGeom prst="rect">
            <a:avLst/>
          </a:prstGeom>
          <a:noFill/>
        </p:spPr>
        <p:txBody>
          <a:bodyPr wrap="none" rtlCol="0">
            <a:spAutoFit/>
          </a:bodyPr>
          <a:lstStyle/>
          <a:p>
            <a:r>
              <a:rPr lang="en-US" sz="1100" dirty="0"/>
              <a:t>2023</a:t>
            </a:r>
          </a:p>
          <a:p>
            <a:r>
              <a:rPr lang="en-US" sz="1100" dirty="0"/>
              <a:t>2022</a:t>
            </a:r>
            <a:endParaRPr lang="en-GB" sz="1100" dirty="0"/>
          </a:p>
        </p:txBody>
      </p:sp>
      <p:sp>
        <p:nvSpPr>
          <p:cNvPr id="7" name="TextBox 6">
            <a:extLst>
              <a:ext uri="{FF2B5EF4-FFF2-40B4-BE49-F238E27FC236}">
                <a16:creationId xmlns:a16="http://schemas.microsoft.com/office/drawing/2014/main" id="{74F045C4-8DDF-CA25-16CE-13E4AFEDA706}"/>
              </a:ext>
            </a:extLst>
          </p:cNvPr>
          <p:cNvSpPr txBox="1"/>
          <p:nvPr/>
        </p:nvSpPr>
        <p:spPr>
          <a:xfrm>
            <a:off x="19986" y="6099357"/>
            <a:ext cx="1451038" cy="307777"/>
          </a:xfrm>
          <a:prstGeom prst="rect">
            <a:avLst/>
          </a:prstGeom>
          <a:noFill/>
        </p:spPr>
        <p:txBody>
          <a:bodyPr wrap="none" rtlCol="0">
            <a:spAutoFit/>
          </a:bodyPr>
          <a:lstStyle/>
          <a:p>
            <a:r>
              <a:rPr lang="en-US" sz="1400" dirty="0"/>
              <a:t>( ) = 2022 Data</a:t>
            </a:r>
            <a:endParaRPr lang="en-GB" sz="1400" dirty="0"/>
          </a:p>
        </p:txBody>
      </p:sp>
      <p:sp>
        <p:nvSpPr>
          <p:cNvPr id="8" name="TextBox 7">
            <a:extLst>
              <a:ext uri="{FF2B5EF4-FFF2-40B4-BE49-F238E27FC236}">
                <a16:creationId xmlns:a16="http://schemas.microsoft.com/office/drawing/2014/main" id="{0C973DB2-B200-7E96-117E-B5D8FF536FF4}"/>
              </a:ext>
            </a:extLst>
          </p:cNvPr>
          <p:cNvSpPr txBox="1"/>
          <p:nvPr/>
        </p:nvSpPr>
        <p:spPr>
          <a:xfrm>
            <a:off x="10501605" y="5673706"/>
            <a:ext cx="723275" cy="307777"/>
          </a:xfrm>
          <a:prstGeom prst="rect">
            <a:avLst/>
          </a:prstGeom>
          <a:noFill/>
        </p:spPr>
        <p:txBody>
          <a:bodyPr wrap="none" rtlCol="0">
            <a:spAutoFit/>
          </a:bodyPr>
          <a:lstStyle/>
          <a:p>
            <a:r>
              <a:rPr lang="en-US" sz="1400" dirty="0"/>
              <a:t>(-53%)</a:t>
            </a:r>
            <a:endParaRPr lang="en-GB" sz="1400" dirty="0"/>
          </a:p>
        </p:txBody>
      </p:sp>
      <p:sp>
        <p:nvSpPr>
          <p:cNvPr id="39" name="TextBox 38">
            <a:extLst>
              <a:ext uri="{FF2B5EF4-FFF2-40B4-BE49-F238E27FC236}">
                <a16:creationId xmlns:a16="http://schemas.microsoft.com/office/drawing/2014/main" id="{0667D775-3D97-0D8F-E28D-267EF3282588}"/>
              </a:ext>
            </a:extLst>
          </p:cNvPr>
          <p:cNvSpPr txBox="1"/>
          <p:nvPr/>
        </p:nvSpPr>
        <p:spPr>
          <a:xfrm>
            <a:off x="2341002" y="4442414"/>
            <a:ext cx="766722" cy="338554"/>
          </a:xfrm>
          <a:prstGeom prst="rect">
            <a:avLst/>
          </a:prstGeom>
          <a:noFill/>
        </p:spPr>
        <p:txBody>
          <a:bodyPr wrap="square" rtlCol="0" anchor="ctr"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600" kern="0" dirty="0">
                <a:ea typeface="ヒラギノ角ゴ ProN W3" charset="-128"/>
              </a:rPr>
              <a:t>N/A</a:t>
            </a:r>
            <a:endParaRPr kumimoji="0" lang="en-US" sz="1600" b="0" i="0" u="none" strike="noStrike" kern="0" cap="none" spc="0" normalizeH="0" baseline="0" noProof="0" dirty="0">
              <a:ln>
                <a:noFill/>
              </a:ln>
              <a:effectLst/>
              <a:uLnTx/>
              <a:uFillTx/>
              <a:ea typeface="ヒラギノ角ゴ ProN W3" charset="-128"/>
            </a:endParaRPr>
          </a:p>
        </p:txBody>
      </p:sp>
      <p:sp>
        <p:nvSpPr>
          <p:cNvPr id="43" name="TextBox 42">
            <a:extLst>
              <a:ext uri="{FF2B5EF4-FFF2-40B4-BE49-F238E27FC236}">
                <a16:creationId xmlns:a16="http://schemas.microsoft.com/office/drawing/2014/main" id="{0667D775-3D97-0D8F-E28D-267EF3282588}"/>
              </a:ext>
            </a:extLst>
          </p:cNvPr>
          <p:cNvSpPr txBox="1"/>
          <p:nvPr/>
        </p:nvSpPr>
        <p:spPr>
          <a:xfrm>
            <a:off x="2341002" y="5109636"/>
            <a:ext cx="766722" cy="338554"/>
          </a:xfrm>
          <a:prstGeom prst="rect">
            <a:avLst/>
          </a:prstGeom>
          <a:noFill/>
        </p:spPr>
        <p:txBody>
          <a:bodyPr wrap="square" rtlCol="0" anchor="ctr"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600" kern="0" dirty="0">
                <a:ea typeface="ヒラギノ角ゴ ProN W3" charset="-128"/>
              </a:rPr>
              <a:t>N/A</a:t>
            </a:r>
            <a:endParaRPr kumimoji="0" lang="en-US" sz="1600" b="0" i="0" u="none" strike="noStrike" kern="0" cap="none" spc="0" normalizeH="0" baseline="0" noProof="0" dirty="0">
              <a:ln>
                <a:noFill/>
              </a:ln>
              <a:effectLst/>
              <a:uLnTx/>
              <a:uFillTx/>
              <a:ea typeface="ヒラギノ角ゴ ProN W3" charset="-128"/>
            </a:endParaRPr>
          </a:p>
        </p:txBody>
      </p:sp>
      <p:sp>
        <p:nvSpPr>
          <p:cNvPr id="45" name="TextBox 44">
            <a:extLst>
              <a:ext uri="{FF2B5EF4-FFF2-40B4-BE49-F238E27FC236}">
                <a16:creationId xmlns:a16="http://schemas.microsoft.com/office/drawing/2014/main" id="{EE3D412A-E678-B95A-8BE5-A9A4BECAFDA7}"/>
              </a:ext>
            </a:extLst>
          </p:cNvPr>
          <p:cNvSpPr txBox="1">
            <a:spLocks noChangeArrowheads="1"/>
          </p:cNvSpPr>
          <p:nvPr/>
        </p:nvSpPr>
        <p:spPr bwMode="auto">
          <a:xfrm>
            <a:off x="9863821" y="1297545"/>
            <a:ext cx="9044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effectLst/>
                <a:uLnTx/>
                <a:uFillTx/>
                <a:latin typeface="+mj-lt"/>
                <a:ea typeface="ヒラギノ角ゴ ProN W3" charset="-128"/>
                <a:cs typeface="Arial" pitchFamily="34" charset="0"/>
              </a:rPr>
              <a:t>Base: 328</a:t>
            </a:r>
          </a:p>
        </p:txBody>
      </p:sp>
    </p:spTree>
    <p:extLst>
      <p:ext uri="{BB962C8B-B14F-4D97-AF65-F5344CB8AC3E}">
        <p14:creationId xmlns:p14="http://schemas.microsoft.com/office/powerpoint/2010/main" val="15309347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7AB49C3-9AB9-9B6C-B87D-53436A3BDC8B}"/>
              </a:ext>
            </a:extLst>
          </p:cNvPr>
          <p:cNvSpPr/>
          <p:nvPr/>
        </p:nvSpPr>
        <p:spPr>
          <a:xfrm>
            <a:off x="1482904" y="6016612"/>
            <a:ext cx="9534837" cy="830997"/>
          </a:xfrm>
          <a:prstGeom prst="rect">
            <a:avLst/>
          </a:prstGeom>
          <a:ln/>
        </p:spPr>
        <p:style>
          <a:lnRef idx="2">
            <a:schemeClr val="accent4"/>
          </a:lnRef>
          <a:fillRef idx="1">
            <a:schemeClr val="lt1"/>
          </a:fillRef>
          <a:effectRef idx="0">
            <a:schemeClr val="accent4"/>
          </a:effectRef>
          <a:fontRef idx="minor">
            <a:schemeClr val="dk1"/>
          </a:fontRef>
        </p:style>
        <p:txBody>
          <a:bodyPr wrap="square" rtlCol="0" anchor="ctr">
            <a:spAutoFit/>
          </a:bodyPr>
          <a:lstStyle/>
          <a:p>
            <a:pPr lvl="0" algn="ctr" fontAlgn="base">
              <a:spcBef>
                <a:spcPct val="0"/>
              </a:spcBef>
              <a:spcAft>
                <a:spcPct val="0"/>
              </a:spcAft>
              <a:defRPr/>
            </a:pPr>
            <a:r>
              <a:rPr lang="en-GB" sz="1600" dirty="0">
                <a:solidFill>
                  <a:schemeClr val="tx1"/>
                </a:solidFill>
              </a:rPr>
              <a:t>The main reasons cited for not raising the issue was the perception it is common practice in the sector and thinking the enforcement authority would not be able to do anything. 1 in 5 unsure who the right authority is while 1 in 4 fear retaliation from the buyer</a:t>
            </a:r>
            <a:r>
              <a:rPr lang="en-US" sz="1600" dirty="0">
                <a:solidFill>
                  <a:schemeClr val="tx1"/>
                </a:solidFill>
              </a:rPr>
              <a:t>.</a:t>
            </a: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sp>
        <p:nvSpPr>
          <p:cNvPr id="26" name="Title 2">
            <a:extLst>
              <a:ext uri="{FF2B5EF4-FFF2-40B4-BE49-F238E27FC236}">
                <a16:creationId xmlns:a16="http://schemas.microsoft.com/office/drawing/2014/main" id="{9B7AC68E-31C8-7635-0A2C-D13967D93193}"/>
              </a:ext>
            </a:extLst>
          </p:cNvPr>
          <p:cNvSpPr txBox="1">
            <a:spLocks/>
          </p:cNvSpPr>
          <p:nvPr/>
        </p:nvSpPr>
        <p:spPr>
          <a:xfrm>
            <a:off x="19986" y="182488"/>
            <a:ext cx="8189250" cy="8191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i="0" kern="1200" baseline="0">
                <a:solidFill>
                  <a:schemeClr val="tx2"/>
                </a:solidFill>
                <a:latin typeface="Montserrat Light" pitchFamily="2" charset="77"/>
                <a:ea typeface="+mj-ea"/>
                <a:cs typeface="+mj-cs"/>
              </a:defRPr>
            </a:lvl1pPr>
          </a:lstStyle>
          <a:p>
            <a:r>
              <a:rPr lang="en-US" sz="3100" dirty="0">
                <a:solidFill>
                  <a:schemeClr val="tx1"/>
                </a:solidFill>
                <a:latin typeface="Montserrat" pitchFamily="2" charset="77"/>
              </a:rPr>
              <a:t>Reason for Not Raising the Issue with Anyone</a:t>
            </a:r>
          </a:p>
        </p:txBody>
      </p:sp>
      <p:sp>
        <p:nvSpPr>
          <p:cNvPr id="3" name="TextBox 2">
            <a:extLst>
              <a:ext uri="{FF2B5EF4-FFF2-40B4-BE49-F238E27FC236}">
                <a16:creationId xmlns:a16="http://schemas.microsoft.com/office/drawing/2014/main" id="{F12A6556-3EB6-C5C8-40A1-315CBE78FD67}"/>
              </a:ext>
            </a:extLst>
          </p:cNvPr>
          <p:cNvSpPr txBox="1"/>
          <p:nvPr/>
        </p:nvSpPr>
        <p:spPr>
          <a:xfrm>
            <a:off x="11605372" y="533267"/>
            <a:ext cx="565471" cy="276999"/>
          </a:xfrm>
          <a:prstGeom prst="rect">
            <a:avLst/>
          </a:prstGeom>
          <a:noFill/>
        </p:spPr>
        <p:txBody>
          <a:bodyPr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kern="0" dirty="0">
                <a:ea typeface="ヒラギノ角ゴ ProN W3" charset="-128"/>
              </a:rPr>
              <a:t>Q.11</a:t>
            </a:r>
            <a:r>
              <a:rPr kumimoji="0" lang="en-US" sz="1200" b="0" i="0" u="none" strike="noStrike" kern="0" cap="none" spc="0" normalizeH="0" baseline="0" noProof="0" dirty="0">
                <a:ln>
                  <a:noFill/>
                </a:ln>
                <a:effectLst/>
                <a:uLnTx/>
                <a:uFillTx/>
                <a:ea typeface="ヒラギノ角ゴ ProN W3" charset="-128"/>
                <a:cs typeface="+mn-cs"/>
              </a:rPr>
              <a:t> </a:t>
            </a:r>
          </a:p>
        </p:txBody>
      </p:sp>
      <p:sp>
        <p:nvSpPr>
          <p:cNvPr id="5" name="Text Placeholder 3">
            <a:extLst>
              <a:ext uri="{FF2B5EF4-FFF2-40B4-BE49-F238E27FC236}">
                <a16:creationId xmlns:a16="http://schemas.microsoft.com/office/drawing/2014/main" id="{79BB599C-A94F-C129-E2B2-15E22952A0A6}"/>
              </a:ext>
            </a:extLst>
          </p:cNvPr>
          <p:cNvSpPr txBox="1">
            <a:spLocks/>
          </p:cNvSpPr>
          <p:nvPr/>
        </p:nvSpPr>
        <p:spPr>
          <a:xfrm>
            <a:off x="8741274" y="185742"/>
            <a:ext cx="3347218" cy="4063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IE" sz="1100" dirty="0">
                <a:latin typeface="Montserrat" pitchFamily="2" charset="77"/>
              </a:rPr>
              <a:t>Base: </a:t>
            </a:r>
            <a:r>
              <a:rPr lang="en-US" sz="1100" dirty="0">
                <a:latin typeface="Montserrat" pitchFamily="2" charset="77"/>
              </a:rPr>
              <a:t>Primary Producers who did not raise</a:t>
            </a:r>
            <a:br>
              <a:rPr lang="en-US" sz="1100" dirty="0">
                <a:latin typeface="Montserrat" pitchFamily="2" charset="77"/>
              </a:rPr>
            </a:br>
            <a:r>
              <a:rPr lang="en-US" sz="1100" dirty="0">
                <a:latin typeface="Montserrat" pitchFamily="2" charset="77"/>
              </a:rPr>
              <a:t> their issue with any Operators/Bodies </a:t>
            </a:r>
            <a:r>
              <a:rPr lang="en-IE" sz="1100" dirty="0">
                <a:latin typeface="Montserrat" pitchFamily="2" charset="77"/>
              </a:rPr>
              <a:t>- 377 </a:t>
            </a:r>
          </a:p>
        </p:txBody>
      </p:sp>
      <p:graphicFrame>
        <p:nvGraphicFramePr>
          <p:cNvPr id="9" name="Object 2">
            <a:extLst>
              <a:ext uri="{FF2B5EF4-FFF2-40B4-BE49-F238E27FC236}">
                <a16:creationId xmlns:a16="http://schemas.microsoft.com/office/drawing/2014/main" id="{6C1649AF-55D5-0D97-D2EB-02CD17AAB0B8}"/>
              </a:ext>
            </a:extLst>
          </p:cNvPr>
          <p:cNvGraphicFramePr>
            <a:graphicFrameLocks noChangeAspect="1"/>
          </p:cNvGraphicFramePr>
          <p:nvPr>
            <p:extLst>
              <p:ext uri="{D42A27DB-BD31-4B8C-83A1-F6EECF244321}">
                <p14:modId xmlns:p14="http://schemas.microsoft.com/office/powerpoint/2010/main" val="740903787"/>
              </p:ext>
            </p:extLst>
          </p:nvPr>
        </p:nvGraphicFramePr>
        <p:xfrm>
          <a:off x="5602007" y="1348832"/>
          <a:ext cx="3215593" cy="4620070"/>
        </p:xfrm>
        <a:graphic>
          <a:graphicData uri="http://schemas.openxmlformats.org/drawingml/2006/chart">
            <c:chart xmlns:c="http://schemas.openxmlformats.org/drawingml/2006/chart" xmlns:r="http://schemas.openxmlformats.org/officeDocument/2006/relationships" r:id="rId3"/>
          </a:graphicData>
        </a:graphic>
      </p:graphicFrame>
      <p:sp>
        <p:nvSpPr>
          <p:cNvPr id="34" name="Rectangle 33">
            <a:extLst>
              <a:ext uri="{FF2B5EF4-FFF2-40B4-BE49-F238E27FC236}">
                <a16:creationId xmlns:a16="http://schemas.microsoft.com/office/drawing/2014/main" id="{2EC5A5C1-CFC3-97E9-2A98-631F36FA64AF}"/>
              </a:ext>
            </a:extLst>
          </p:cNvPr>
          <p:cNvSpPr/>
          <p:nvPr/>
        </p:nvSpPr>
        <p:spPr>
          <a:xfrm>
            <a:off x="5820540" y="691728"/>
            <a:ext cx="1081069" cy="528710"/>
          </a:xfrm>
          <a:prstGeom prst="rect">
            <a:avLst/>
          </a:prstGeom>
          <a:noFill/>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0" dirty="0">
                <a:solidFill>
                  <a:schemeClr val="tx1"/>
                </a:solidFill>
                <a:latin typeface="+mj-lt"/>
                <a:cs typeface="Arial" pitchFamily="34" charset="0"/>
              </a:rPr>
              <a:t>Reason</a:t>
            </a:r>
            <a:endParaRPr kumimoji="0" lang="en-GB" sz="1400" b="0" i="0" u="none" strike="noStrike" kern="0" cap="none" spc="0" normalizeH="0" baseline="0" noProof="0" dirty="0">
              <a:ln>
                <a:noFill/>
              </a:ln>
              <a:solidFill>
                <a:schemeClr val="tx1"/>
              </a:solidFill>
              <a:effectLst/>
              <a:uLnTx/>
              <a:uFillTx/>
              <a:latin typeface="+mj-lt"/>
              <a:ea typeface="+mn-ea"/>
              <a:cs typeface="Arial" pitchFamily="34" charset="0"/>
            </a:endParaRPr>
          </a:p>
        </p:txBody>
      </p:sp>
      <p:graphicFrame>
        <p:nvGraphicFramePr>
          <p:cNvPr id="35" name="Table 34">
            <a:extLst>
              <a:ext uri="{FF2B5EF4-FFF2-40B4-BE49-F238E27FC236}">
                <a16:creationId xmlns:a16="http://schemas.microsoft.com/office/drawing/2014/main" id="{1EE4C4BE-9AC8-9707-074B-4F2A596EB843}"/>
              </a:ext>
            </a:extLst>
          </p:cNvPr>
          <p:cNvGraphicFramePr>
            <a:graphicFrameLocks noGrp="1"/>
          </p:cNvGraphicFramePr>
          <p:nvPr>
            <p:extLst>
              <p:ext uri="{D42A27DB-BD31-4B8C-83A1-F6EECF244321}">
                <p14:modId xmlns:p14="http://schemas.microsoft.com/office/powerpoint/2010/main" val="363272026"/>
              </p:ext>
            </p:extLst>
          </p:nvPr>
        </p:nvGraphicFramePr>
        <p:xfrm>
          <a:off x="103508" y="1408439"/>
          <a:ext cx="5380093" cy="4500856"/>
        </p:xfrm>
        <a:graphic>
          <a:graphicData uri="http://schemas.openxmlformats.org/drawingml/2006/table">
            <a:tbl>
              <a:tblPr firstRow="1" bandRow="1">
                <a:tableStyleId>{2D5ABB26-0587-4C30-8999-92F81FD0307C}</a:tableStyleId>
              </a:tblPr>
              <a:tblGrid>
                <a:gridCol w="5380093">
                  <a:extLst>
                    <a:ext uri="{9D8B030D-6E8A-4147-A177-3AD203B41FA5}">
                      <a16:colId xmlns:a16="http://schemas.microsoft.com/office/drawing/2014/main" val="2790380625"/>
                    </a:ext>
                  </a:extLst>
                </a:gridCol>
              </a:tblGrid>
              <a:tr h="562607">
                <a:tc>
                  <a:txBody>
                    <a:bodyPr/>
                    <a:lstStyle/>
                    <a:p>
                      <a:pPr algn="r" fontAlgn="b"/>
                      <a:r>
                        <a:rPr lang="en-US" sz="1400" b="0" i="0" u="none" strike="noStrike" dirty="0">
                          <a:solidFill>
                            <a:schemeClr val="tx1"/>
                          </a:solidFill>
                          <a:effectLst/>
                          <a:latin typeface="+mn-lt"/>
                        </a:rPr>
                        <a:t>It is common practice in the sector</a:t>
                      </a:r>
                    </a:p>
                  </a:txBody>
                  <a:tcPr marL="9525" marR="9525" marT="9525" marB="0" anchor="ctr"/>
                </a:tc>
                <a:extLst>
                  <a:ext uri="{0D108BD9-81ED-4DB2-BD59-A6C34878D82A}">
                    <a16:rowId xmlns:a16="http://schemas.microsoft.com/office/drawing/2014/main" val="3754030998"/>
                  </a:ext>
                </a:extLst>
              </a:tr>
              <a:tr h="562607">
                <a:tc>
                  <a:txBody>
                    <a:bodyPr/>
                    <a:lstStyle/>
                    <a:p>
                      <a:pPr algn="r" fontAlgn="b"/>
                      <a:r>
                        <a:rPr lang="en-US" sz="1400" b="0" i="0" u="none" strike="noStrike" dirty="0">
                          <a:solidFill>
                            <a:schemeClr val="tx1"/>
                          </a:solidFill>
                          <a:effectLst/>
                          <a:latin typeface="+mn-lt"/>
                        </a:rPr>
                        <a:t>Did not think the enforcement authority would be able to do anything</a:t>
                      </a:r>
                    </a:p>
                  </a:txBody>
                  <a:tcPr marL="9525" marR="9525" marT="9525" marB="0" anchor="ctr"/>
                </a:tc>
                <a:extLst>
                  <a:ext uri="{0D108BD9-81ED-4DB2-BD59-A6C34878D82A}">
                    <a16:rowId xmlns:a16="http://schemas.microsoft.com/office/drawing/2014/main" val="3729530428"/>
                  </a:ext>
                </a:extLst>
              </a:tr>
              <a:tr h="562607">
                <a:tc>
                  <a:txBody>
                    <a:bodyPr/>
                    <a:lstStyle/>
                    <a:p>
                      <a:pPr algn="r" fontAlgn="b"/>
                      <a:r>
                        <a:rPr lang="en-US" sz="1400" b="0" i="0" u="none" strike="noStrike" dirty="0">
                          <a:solidFill>
                            <a:schemeClr val="tx1"/>
                          </a:solidFill>
                          <a:effectLst/>
                          <a:latin typeface="+mn-lt"/>
                        </a:rPr>
                        <a:t>Fear of some form of retaliation from the buyer</a:t>
                      </a:r>
                    </a:p>
                  </a:txBody>
                  <a:tcPr marL="9525" marR="9525" marT="9525" marB="0" anchor="ctr"/>
                </a:tc>
                <a:extLst>
                  <a:ext uri="{0D108BD9-81ED-4DB2-BD59-A6C34878D82A}">
                    <a16:rowId xmlns:a16="http://schemas.microsoft.com/office/drawing/2014/main" val="2162836786"/>
                  </a:ext>
                </a:extLst>
              </a:tr>
              <a:tr h="562607">
                <a:tc>
                  <a:txBody>
                    <a:bodyPr/>
                    <a:lstStyle/>
                    <a:p>
                      <a:pPr algn="r" fontAlgn="b"/>
                      <a:r>
                        <a:rPr lang="en-US" sz="1400" b="0" i="0" u="none" strike="noStrike" dirty="0">
                          <a:solidFill>
                            <a:schemeClr val="tx1"/>
                          </a:solidFill>
                          <a:effectLst/>
                          <a:latin typeface="+mn-lt"/>
                        </a:rPr>
                        <a:t>Not sure what the right authority was</a:t>
                      </a:r>
                    </a:p>
                  </a:txBody>
                  <a:tcPr marL="9525" marR="9525" marT="9525" marB="0" anchor="ctr"/>
                </a:tc>
                <a:extLst>
                  <a:ext uri="{0D108BD9-81ED-4DB2-BD59-A6C34878D82A}">
                    <a16:rowId xmlns:a16="http://schemas.microsoft.com/office/drawing/2014/main" val="2026223521"/>
                  </a:ext>
                </a:extLst>
              </a:tr>
              <a:tr h="562607">
                <a:tc>
                  <a:txBody>
                    <a:bodyPr/>
                    <a:lstStyle/>
                    <a:p>
                      <a:pPr algn="r" fontAlgn="b"/>
                      <a:r>
                        <a:rPr lang="en-US" sz="1400" b="0" i="0" u="none" strike="noStrike" dirty="0">
                          <a:solidFill>
                            <a:schemeClr val="tx1"/>
                          </a:solidFill>
                          <a:effectLst/>
                          <a:latin typeface="+mn-lt"/>
                        </a:rPr>
                        <a:t>Did not think my representative body would be able to do anything</a:t>
                      </a:r>
                    </a:p>
                  </a:txBody>
                  <a:tcPr marL="9525" marR="9525" marT="9525" marB="0" anchor="ctr"/>
                </a:tc>
                <a:extLst>
                  <a:ext uri="{0D108BD9-81ED-4DB2-BD59-A6C34878D82A}">
                    <a16:rowId xmlns:a16="http://schemas.microsoft.com/office/drawing/2014/main" val="2320224975"/>
                  </a:ext>
                </a:extLst>
              </a:tr>
              <a:tr h="562607">
                <a:tc>
                  <a:txBody>
                    <a:bodyPr/>
                    <a:lstStyle/>
                    <a:p>
                      <a:pPr algn="r" fontAlgn="b"/>
                      <a:r>
                        <a:rPr lang="en-US" sz="1400" b="0" i="0" u="none" strike="noStrike" dirty="0">
                          <a:solidFill>
                            <a:schemeClr val="tx1"/>
                          </a:solidFill>
                          <a:effectLst/>
                          <a:latin typeface="+mn-lt"/>
                        </a:rPr>
                        <a:t>I am not a member of a representative body</a:t>
                      </a:r>
                    </a:p>
                  </a:txBody>
                  <a:tcPr marL="9525" marR="9525" marT="9525" marB="0" anchor="ctr"/>
                </a:tc>
                <a:extLst>
                  <a:ext uri="{0D108BD9-81ED-4DB2-BD59-A6C34878D82A}">
                    <a16:rowId xmlns:a16="http://schemas.microsoft.com/office/drawing/2014/main" val="505820881"/>
                  </a:ext>
                </a:extLst>
              </a:tr>
              <a:tr h="562607">
                <a:tc>
                  <a:txBody>
                    <a:bodyPr/>
                    <a:lstStyle/>
                    <a:p>
                      <a:pPr algn="r" fontAlgn="b"/>
                      <a:r>
                        <a:rPr lang="en-US" sz="1400" b="0" i="0" u="none" strike="noStrike" dirty="0">
                          <a:solidFill>
                            <a:schemeClr val="tx1"/>
                          </a:solidFill>
                          <a:effectLst/>
                          <a:latin typeface="+mn-lt"/>
                        </a:rPr>
                        <a:t>It is too much hassle/effort</a:t>
                      </a:r>
                    </a:p>
                  </a:txBody>
                  <a:tcPr marL="9525" marR="9525" marT="9525" marB="0" anchor="ctr"/>
                </a:tc>
                <a:extLst>
                  <a:ext uri="{0D108BD9-81ED-4DB2-BD59-A6C34878D82A}">
                    <a16:rowId xmlns:a16="http://schemas.microsoft.com/office/drawing/2014/main" val="1353169739"/>
                  </a:ext>
                </a:extLst>
              </a:tr>
              <a:tr h="562607">
                <a:tc>
                  <a:txBody>
                    <a:bodyPr/>
                    <a:lstStyle/>
                    <a:p>
                      <a:pPr algn="r" fontAlgn="b"/>
                      <a:r>
                        <a:rPr lang="en-US" sz="1400" b="0" i="0" u="none" strike="noStrike" dirty="0">
                          <a:solidFill>
                            <a:schemeClr val="tx1"/>
                          </a:solidFill>
                          <a:effectLst/>
                          <a:latin typeface="+mn-lt"/>
                        </a:rPr>
                        <a:t>I can’t remember/don’t know</a:t>
                      </a:r>
                    </a:p>
                  </a:txBody>
                  <a:tcPr marL="9525" marR="9525" marT="9525" marB="0" anchor="ctr"/>
                </a:tc>
                <a:extLst>
                  <a:ext uri="{0D108BD9-81ED-4DB2-BD59-A6C34878D82A}">
                    <a16:rowId xmlns:a16="http://schemas.microsoft.com/office/drawing/2014/main" val="246932405"/>
                  </a:ext>
                </a:extLst>
              </a:tr>
            </a:tbl>
          </a:graphicData>
        </a:graphic>
      </p:graphicFrame>
      <p:sp>
        <p:nvSpPr>
          <p:cNvPr id="36" name="TextBox 35">
            <a:extLst>
              <a:ext uri="{FF2B5EF4-FFF2-40B4-BE49-F238E27FC236}">
                <a16:creationId xmlns:a16="http://schemas.microsoft.com/office/drawing/2014/main" id="{80E7C56D-BB65-E761-5A6C-E976F2782E45}"/>
              </a:ext>
            </a:extLst>
          </p:cNvPr>
          <p:cNvSpPr txBox="1"/>
          <p:nvPr/>
        </p:nvSpPr>
        <p:spPr>
          <a:xfrm>
            <a:off x="6214411" y="1220438"/>
            <a:ext cx="293328" cy="276999"/>
          </a:xfrm>
          <a:prstGeom prst="rect">
            <a:avLst/>
          </a:prstGeom>
          <a:noFill/>
        </p:spPr>
        <p:txBody>
          <a:bodyPr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ea typeface="ヒラギノ角ゴ ProN W3" charset="-128"/>
                <a:cs typeface="+mn-cs"/>
              </a:rPr>
              <a:t>% </a:t>
            </a:r>
          </a:p>
        </p:txBody>
      </p:sp>
      <p:sp>
        <p:nvSpPr>
          <p:cNvPr id="2" name="Rectangle 1">
            <a:extLst>
              <a:ext uri="{FF2B5EF4-FFF2-40B4-BE49-F238E27FC236}">
                <a16:creationId xmlns:a16="http://schemas.microsoft.com/office/drawing/2014/main" id="{C62CF66D-2906-7267-19EE-B86DFFB52443}"/>
              </a:ext>
            </a:extLst>
          </p:cNvPr>
          <p:cNvSpPr/>
          <p:nvPr/>
        </p:nvSpPr>
        <p:spPr>
          <a:xfrm>
            <a:off x="216593" y="1107900"/>
            <a:ext cx="452479" cy="191197"/>
          </a:xfrm>
          <a:prstGeom prst="rect">
            <a:avLst/>
          </a:prstGeom>
          <a:solidFill>
            <a:srgbClr val="78449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E71CBD67-5F9B-3055-E48D-61D1F41FE706}"/>
              </a:ext>
            </a:extLst>
          </p:cNvPr>
          <p:cNvSpPr/>
          <p:nvPr/>
        </p:nvSpPr>
        <p:spPr>
          <a:xfrm>
            <a:off x="216593" y="1306240"/>
            <a:ext cx="452479" cy="191197"/>
          </a:xfrm>
          <a:prstGeom prst="rect">
            <a:avLst/>
          </a:prstGeom>
          <a:solidFill>
            <a:srgbClr val="CBAED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8947EF42-88FB-AFE8-300F-CE4173AFCCBF}"/>
              </a:ext>
            </a:extLst>
          </p:cNvPr>
          <p:cNvSpPr txBox="1"/>
          <p:nvPr/>
        </p:nvSpPr>
        <p:spPr>
          <a:xfrm>
            <a:off x="634314" y="1095148"/>
            <a:ext cx="518091" cy="430887"/>
          </a:xfrm>
          <a:prstGeom prst="rect">
            <a:avLst/>
          </a:prstGeom>
          <a:noFill/>
        </p:spPr>
        <p:txBody>
          <a:bodyPr wrap="none" rtlCol="0">
            <a:spAutoFit/>
          </a:bodyPr>
          <a:lstStyle/>
          <a:p>
            <a:r>
              <a:rPr lang="en-US" sz="1100" dirty="0"/>
              <a:t>2023</a:t>
            </a:r>
          </a:p>
          <a:p>
            <a:r>
              <a:rPr lang="en-US" sz="1100" dirty="0"/>
              <a:t>2022</a:t>
            </a:r>
            <a:endParaRPr lang="en-GB" sz="1100" dirty="0"/>
          </a:p>
        </p:txBody>
      </p:sp>
      <p:pic>
        <p:nvPicPr>
          <p:cNvPr id="8" name="Picture 7">
            <a:extLst>
              <a:ext uri="{FF2B5EF4-FFF2-40B4-BE49-F238E27FC236}">
                <a16:creationId xmlns:a16="http://schemas.microsoft.com/office/drawing/2014/main" id="{DDE532FE-8F21-7CDC-991B-778B099A5CD1}"/>
              </a:ext>
            </a:extLst>
          </p:cNvPr>
          <p:cNvPicPr>
            <a:picLocks noChangeAspect="1"/>
          </p:cNvPicPr>
          <p:nvPr/>
        </p:nvPicPr>
        <p:blipFill>
          <a:blip r:embed="rId4"/>
          <a:stretch>
            <a:fillRect/>
          </a:stretch>
        </p:blipFill>
        <p:spPr>
          <a:xfrm>
            <a:off x="8936006" y="2269360"/>
            <a:ext cx="2805654" cy="2067960"/>
          </a:xfrm>
          <a:prstGeom prst="rect">
            <a:avLst/>
          </a:prstGeom>
          <a:effectLst>
            <a:softEdge rad="127000"/>
          </a:effectLst>
        </p:spPr>
      </p:pic>
      <p:sp>
        <p:nvSpPr>
          <p:cNvPr id="15" name="TextBox 14">
            <a:extLst>
              <a:ext uri="{FF2B5EF4-FFF2-40B4-BE49-F238E27FC236}">
                <a16:creationId xmlns:a16="http://schemas.microsoft.com/office/drawing/2014/main" id="{0667D775-3D97-0D8F-E28D-267EF3282588}"/>
              </a:ext>
            </a:extLst>
          </p:cNvPr>
          <p:cNvSpPr txBox="1"/>
          <p:nvPr/>
        </p:nvSpPr>
        <p:spPr>
          <a:xfrm>
            <a:off x="5483601" y="5639182"/>
            <a:ext cx="766722" cy="338554"/>
          </a:xfrm>
          <a:prstGeom prst="rect">
            <a:avLst/>
          </a:prstGeom>
          <a:noFill/>
        </p:spPr>
        <p:txBody>
          <a:bodyPr wrap="square" rtlCol="0" anchor="ctr"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600" kern="0" dirty="0">
                <a:ea typeface="ヒラギノ角ゴ ProN W3" charset="-128"/>
              </a:rPr>
              <a:t>N/A</a:t>
            </a:r>
            <a:endParaRPr kumimoji="0" lang="en-US" sz="1600" b="0" i="0" u="none" strike="noStrike" kern="0" cap="none" spc="0" normalizeH="0" baseline="0" noProof="0" dirty="0">
              <a:ln>
                <a:noFill/>
              </a:ln>
              <a:effectLst/>
              <a:uLnTx/>
              <a:uFillTx/>
              <a:ea typeface="ヒラギノ角ゴ ProN W3" charset="-128"/>
            </a:endParaRPr>
          </a:p>
        </p:txBody>
      </p:sp>
      <p:graphicFrame>
        <p:nvGraphicFramePr>
          <p:cNvPr id="10" name="Chart 9">
            <a:extLst>
              <a:ext uri="{FF2B5EF4-FFF2-40B4-BE49-F238E27FC236}">
                <a16:creationId xmlns:a16="http://schemas.microsoft.com/office/drawing/2014/main" id="{BD606268-B162-5648-DE33-421458CD40F4}"/>
              </a:ext>
            </a:extLst>
          </p:cNvPr>
          <p:cNvGraphicFramePr/>
          <p:nvPr>
            <p:extLst>
              <p:ext uri="{D42A27DB-BD31-4B8C-83A1-F6EECF244321}">
                <p14:modId xmlns:p14="http://schemas.microsoft.com/office/powerpoint/2010/main" val="2772817656"/>
              </p:ext>
            </p:extLst>
          </p:nvPr>
        </p:nvGraphicFramePr>
        <p:xfrm>
          <a:off x="9125806" y="847760"/>
          <a:ext cx="2267854" cy="1548755"/>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0">
            <a:extLst>
              <a:ext uri="{FF2B5EF4-FFF2-40B4-BE49-F238E27FC236}">
                <a16:creationId xmlns:a16="http://schemas.microsoft.com/office/drawing/2014/main" id="{19EDCD02-FA37-CC6B-ACFC-2DBAB53A8E8D}"/>
              </a:ext>
            </a:extLst>
          </p:cNvPr>
          <p:cNvSpPr txBox="1"/>
          <p:nvPr/>
        </p:nvSpPr>
        <p:spPr>
          <a:xfrm>
            <a:off x="10092860" y="652367"/>
            <a:ext cx="333746" cy="307777"/>
          </a:xfrm>
          <a:prstGeom prst="rect">
            <a:avLst/>
          </a:prstGeom>
          <a:noFill/>
        </p:spPr>
        <p:txBody>
          <a:bodyPr wrap="none" rtlCol="0">
            <a:spAutoFit/>
          </a:bodyPr>
          <a:lstStyle/>
          <a:p>
            <a:r>
              <a:rPr lang="en-US" sz="1400" dirty="0"/>
              <a:t>%</a:t>
            </a:r>
            <a:endParaRPr lang="en-GB" sz="1400" dirty="0"/>
          </a:p>
        </p:txBody>
      </p:sp>
      <p:sp>
        <p:nvSpPr>
          <p:cNvPr id="12" name="TextBox 11">
            <a:extLst>
              <a:ext uri="{FF2B5EF4-FFF2-40B4-BE49-F238E27FC236}">
                <a16:creationId xmlns:a16="http://schemas.microsoft.com/office/drawing/2014/main" id="{0B6FA452-BCBC-8B73-D2DD-B847763689B9}"/>
              </a:ext>
            </a:extLst>
          </p:cNvPr>
          <p:cNvSpPr txBox="1"/>
          <p:nvPr/>
        </p:nvSpPr>
        <p:spPr>
          <a:xfrm>
            <a:off x="10664403" y="1787707"/>
            <a:ext cx="1037463" cy="276999"/>
          </a:xfrm>
          <a:prstGeom prst="rect">
            <a:avLst/>
          </a:prstGeom>
          <a:noFill/>
        </p:spPr>
        <p:txBody>
          <a:bodyPr wrap="none" rtlCol="0">
            <a:spAutoFit/>
          </a:bodyPr>
          <a:lstStyle/>
          <a:p>
            <a:r>
              <a:rPr lang="en-US" sz="1200" dirty="0"/>
              <a:t>50% = 2022</a:t>
            </a:r>
            <a:endParaRPr lang="en-GB" sz="1200" dirty="0"/>
          </a:p>
        </p:txBody>
      </p:sp>
    </p:spTree>
    <p:extLst>
      <p:ext uri="{BB962C8B-B14F-4D97-AF65-F5344CB8AC3E}">
        <p14:creationId xmlns:p14="http://schemas.microsoft.com/office/powerpoint/2010/main" val="4126219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64DB23B-3347-4541-9E40-5CB914426C0E}"/>
              </a:ext>
            </a:extLst>
          </p:cNvPr>
          <p:cNvSpPr/>
          <p:nvPr/>
        </p:nvSpPr>
        <p:spPr>
          <a:xfrm>
            <a:off x="887768" y="5833178"/>
            <a:ext cx="11061576" cy="954107"/>
          </a:xfrm>
          <a:prstGeom prst="rect">
            <a:avLst/>
          </a:prstGeom>
          <a:ln/>
        </p:spPr>
        <p:style>
          <a:lnRef idx="2">
            <a:schemeClr val="accent4"/>
          </a:lnRef>
          <a:fillRef idx="1">
            <a:schemeClr val="lt1"/>
          </a:fillRef>
          <a:effectRef idx="0">
            <a:schemeClr val="accent4"/>
          </a:effectRef>
          <a:fontRef idx="minor">
            <a:schemeClr val="dk1"/>
          </a:fontRef>
        </p:style>
        <p:txBody>
          <a:bodyPr wrap="square" rtlCol="0" anchor="ctr">
            <a:spAutoFit/>
          </a:bodyPr>
          <a:lstStyle/>
          <a:p>
            <a:pPr lvl="0" algn="ctr" fontAlgn="base">
              <a:spcBef>
                <a:spcPct val="0"/>
              </a:spcBef>
              <a:spcAft>
                <a:spcPct val="0"/>
              </a:spcAft>
              <a:defRPr/>
            </a:pPr>
            <a:r>
              <a:rPr lang="en-US" sz="1400" dirty="0"/>
              <a:t>Circa 3 in 10 are aware </a:t>
            </a:r>
            <a:r>
              <a:rPr lang="en-GB" sz="1400" dirty="0"/>
              <a:t>that legislation is being progressed that will see the establishment of a new independent statutory Authority to take over the enforcement of unfair trading rules and that the new </a:t>
            </a:r>
            <a:r>
              <a:rPr lang="en-GB" sz="1400" dirty="0" err="1"/>
              <a:t>Agri</a:t>
            </a:r>
            <a:r>
              <a:rPr lang="en-GB" sz="1400" dirty="0"/>
              <a:t>-Food Regulator is planned to have additional powers in price and market analysis and reporting and to promote fairness and transparency in the agricultural and food supply chain</a:t>
            </a:r>
            <a:r>
              <a:rPr lang="en-US" sz="1400" b="0" dirty="0"/>
              <a:t>. Awareness is significantly higher versus downstream business suppliers.</a:t>
            </a:r>
            <a:endParaRPr kumimoji="0" lang="en-US" sz="1400" b="0" i="0" u="none" strike="noStrike" kern="1200" cap="none" spc="0" normalizeH="0" baseline="0" noProof="0" dirty="0">
              <a:ln>
                <a:noFill/>
              </a:ln>
              <a:solidFill>
                <a:srgbClr val="646563"/>
              </a:solidFill>
              <a:effectLst/>
              <a:uLnTx/>
              <a:uFillTx/>
              <a:latin typeface="+mj-lt"/>
              <a:ea typeface="+mn-ea"/>
              <a:cs typeface="+mn-cs"/>
            </a:endParaRPr>
          </a:p>
        </p:txBody>
      </p:sp>
      <p:sp>
        <p:nvSpPr>
          <p:cNvPr id="25" name="Title 2">
            <a:extLst>
              <a:ext uri="{FF2B5EF4-FFF2-40B4-BE49-F238E27FC236}">
                <a16:creationId xmlns:a16="http://schemas.microsoft.com/office/drawing/2014/main" id="{5C82B23F-74CF-10FB-71B4-CE6528DC40C7}"/>
              </a:ext>
            </a:extLst>
          </p:cNvPr>
          <p:cNvSpPr txBox="1">
            <a:spLocks/>
          </p:cNvSpPr>
          <p:nvPr/>
        </p:nvSpPr>
        <p:spPr>
          <a:xfrm>
            <a:off x="115237" y="252495"/>
            <a:ext cx="8701179" cy="929607"/>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3200" b="0" i="0" kern="1200" baseline="0">
                <a:solidFill>
                  <a:schemeClr val="tx2"/>
                </a:solidFill>
                <a:latin typeface="Montserrat Light" pitchFamily="2" charset="77"/>
                <a:ea typeface="+mj-ea"/>
                <a:cs typeface="+mj-cs"/>
              </a:defRPr>
            </a:lvl1pPr>
          </a:lstStyle>
          <a:p>
            <a:r>
              <a:rPr lang="en-US" dirty="0">
                <a:latin typeface="+mj-lt"/>
              </a:rPr>
              <a:t>Awareness of The Agri-Food Regulator And It’s Role</a:t>
            </a:r>
          </a:p>
        </p:txBody>
      </p:sp>
      <p:graphicFrame>
        <p:nvGraphicFramePr>
          <p:cNvPr id="42" name="Chart 41">
            <a:extLst>
              <a:ext uri="{FF2B5EF4-FFF2-40B4-BE49-F238E27FC236}">
                <a16:creationId xmlns:a16="http://schemas.microsoft.com/office/drawing/2014/main" id="{F260BEF6-C362-4BCB-107C-55B3CA9A6EC0}"/>
              </a:ext>
            </a:extLst>
          </p:cNvPr>
          <p:cNvGraphicFramePr/>
          <p:nvPr/>
        </p:nvGraphicFramePr>
        <p:xfrm>
          <a:off x="800043" y="2568276"/>
          <a:ext cx="3892550" cy="3223683"/>
        </p:xfrm>
        <a:graphic>
          <a:graphicData uri="http://schemas.openxmlformats.org/drawingml/2006/chart">
            <c:chart xmlns:c="http://schemas.openxmlformats.org/drawingml/2006/chart" xmlns:r="http://schemas.openxmlformats.org/officeDocument/2006/relationships" r:id="rId3"/>
          </a:graphicData>
        </a:graphic>
      </p:graphicFrame>
      <p:sp>
        <p:nvSpPr>
          <p:cNvPr id="43" name="Rectangle 42">
            <a:extLst>
              <a:ext uri="{FF2B5EF4-FFF2-40B4-BE49-F238E27FC236}">
                <a16:creationId xmlns:a16="http://schemas.microsoft.com/office/drawing/2014/main" id="{EC946E57-7345-A127-0303-CFB5CFE5B0FF}"/>
              </a:ext>
            </a:extLst>
          </p:cNvPr>
          <p:cNvSpPr/>
          <p:nvPr/>
        </p:nvSpPr>
        <p:spPr>
          <a:xfrm>
            <a:off x="1216470" y="1269514"/>
            <a:ext cx="3059694" cy="1257543"/>
          </a:xfrm>
          <a:prstGeom prst="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en-GB" sz="1200" b="0" dirty="0">
                <a:solidFill>
                  <a:schemeClr val="bg1"/>
                </a:solidFill>
                <a:latin typeface="Montserrat" panose="00000500000000000000" pitchFamily="50" charset="0"/>
                <a:cs typeface="Arial" pitchFamily="34" charset="0"/>
              </a:rPr>
              <a:t>Q. </a:t>
            </a:r>
            <a:r>
              <a:rPr lang="en-US" sz="1200" b="0" dirty="0">
                <a:solidFill>
                  <a:schemeClr val="bg1"/>
                </a:solidFill>
                <a:latin typeface="Montserrat" panose="00000500000000000000" pitchFamily="50" charset="0"/>
                <a:cs typeface="Arial" pitchFamily="34" charset="0"/>
              </a:rPr>
              <a:t>Are you aware that legislation is being progressed that will see the establishment of a new independent statutory Authority to take over the enforcement of unfair trading rules, An </a:t>
            </a:r>
            <a:r>
              <a:rPr lang="en-US" sz="1200" b="0" dirty="0" err="1">
                <a:solidFill>
                  <a:schemeClr val="bg1"/>
                </a:solidFill>
                <a:latin typeface="Montserrat" panose="00000500000000000000" pitchFamily="50" charset="0"/>
                <a:cs typeface="Arial" pitchFamily="34" charset="0"/>
              </a:rPr>
              <a:t>Rialálaí</a:t>
            </a:r>
            <a:r>
              <a:rPr lang="en-US" sz="1200" b="0" dirty="0">
                <a:solidFill>
                  <a:schemeClr val="bg1"/>
                </a:solidFill>
                <a:latin typeface="Montserrat" panose="00000500000000000000" pitchFamily="50" charset="0"/>
                <a:cs typeface="Arial" pitchFamily="34" charset="0"/>
              </a:rPr>
              <a:t> </a:t>
            </a:r>
            <a:r>
              <a:rPr lang="en-US" sz="1200" b="0" dirty="0" err="1">
                <a:solidFill>
                  <a:schemeClr val="bg1"/>
                </a:solidFill>
                <a:latin typeface="Montserrat" panose="00000500000000000000" pitchFamily="50" charset="0"/>
                <a:cs typeface="Arial" pitchFamily="34" charset="0"/>
              </a:rPr>
              <a:t>Agraibhia</a:t>
            </a:r>
            <a:r>
              <a:rPr lang="en-US" sz="1200" b="0" dirty="0">
                <a:solidFill>
                  <a:schemeClr val="bg1"/>
                </a:solidFill>
                <a:latin typeface="Montserrat" panose="00000500000000000000" pitchFamily="50" charset="0"/>
                <a:cs typeface="Arial" pitchFamily="34" charset="0"/>
              </a:rPr>
              <a:t>?</a:t>
            </a:r>
            <a:endParaRPr lang="en-GB" sz="1200" b="0" dirty="0">
              <a:solidFill>
                <a:schemeClr val="bg1"/>
              </a:solidFill>
              <a:latin typeface="Montserrat" panose="00000500000000000000" pitchFamily="50" charset="0"/>
              <a:cs typeface="Arial" pitchFamily="34" charset="0"/>
            </a:endParaRPr>
          </a:p>
        </p:txBody>
      </p:sp>
      <p:sp>
        <p:nvSpPr>
          <p:cNvPr id="49" name="TextBox 48">
            <a:extLst>
              <a:ext uri="{FF2B5EF4-FFF2-40B4-BE49-F238E27FC236}">
                <a16:creationId xmlns:a16="http://schemas.microsoft.com/office/drawing/2014/main" id="{3E154453-8F8C-984A-9D87-A5058A1CDB10}"/>
              </a:ext>
            </a:extLst>
          </p:cNvPr>
          <p:cNvSpPr txBox="1">
            <a:spLocks noChangeArrowheads="1"/>
          </p:cNvSpPr>
          <p:nvPr/>
        </p:nvSpPr>
        <p:spPr bwMode="auto">
          <a:xfrm>
            <a:off x="2558605" y="2568276"/>
            <a:ext cx="3754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effectLst/>
                <a:uLnTx/>
                <a:uFillTx/>
                <a:latin typeface="Montserrat" pitchFamily="2" charset="77"/>
                <a:cs typeface="Arial" pitchFamily="34" charset="0"/>
              </a:rPr>
              <a:t>%</a:t>
            </a:r>
          </a:p>
        </p:txBody>
      </p:sp>
      <p:sp>
        <p:nvSpPr>
          <p:cNvPr id="7" name="TextBox 6">
            <a:extLst>
              <a:ext uri="{FF2B5EF4-FFF2-40B4-BE49-F238E27FC236}">
                <a16:creationId xmlns:a16="http://schemas.microsoft.com/office/drawing/2014/main" id="{8E050D30-A68B-7C33-B467-47F811AED2A5}"/>
              </a:ext>
            </a:extLst>
          </p:cNvPr>
          <p:cNvSpPr txBox="1"/>
          <p:nvPr/>
        </p:nvSpPr>
        <p:spPr>
          <a:xfrm>
            <a:off x="968321" y="3970574"/>
            <a:ext cx="496297" cy="290158"/>
          </a:xfrm>
          <a:prstGeom prst="rect">
            <a:avLst/>
          </a:prstGeom>
          <a:noFill/>
        </p:spPr>
        <p:txBody>
          <a:bodyPr wrap="square" rtlCol="0" anchor="ctr" anchorCtr="0">
            <a:noAutofit/>
          </a:bodyPr>
          <a:lstStyle/>
          <a:p>
            <a:pPr algn="ctr"/>
            <a:r>
              <a:rPr lang="en-IE" sz="1400" b="0" dirty="0">
                <a:solidFill>
                  <a:schemeClr val="tx1"/>
                </a:solidFill>
              </a:rPr>
              <a:t>No</a:t>
            </a:r>
            <a:endParaRPr lang="en-GB" sz="1400" b="0" dirty="0">
              <a:solidFill>
                <a:schemeClr val="tx1"/>
              </a:solidFill>
            </a:endParaRPr>
          </a:p>
        </p:txBody>
      </p:sp>
      <p:sp>
        <p:nvSpPr>
          <p:cNvPr id="14" name="TextBox 13">
            <a:extLst>
              <a:ext uri="{FF2B5EF4-FFF2-40B4-BE49-F238E27FC236}">
                <a16:creationId xmlns:a16="http://schemas.microsoft.com/office/drawing/2014/main" id="{08E6F231-8FAA-7403-5C37-B145D935998B}"/>
              </a:ext>
            </a:extLst>
          </p:cNvPr>
          <p:cNvSpPr txBox="1"/>
          <p:nvPr/>
        </p:nvSpPr>
        <p:spPr>
          <a:xfrm>
            <a:off x="3899101" y="4024543"/>
            <a:ext cx="662601" cy="311147"/>
          </a:xfrm>
          <a:prstGeom prst="rect">
            <a:avLst/>
          </a:prstGeom>
          <a:noFill/>
        </p:spPr>
        <p:txBody>
          <a:bodyPr wrap="square" rtlCol="0" anchor="ctr" anchorCtr="0">
            <a:noAutofit/>
          </a:bodyPr>
          <a:lstStyle/>
          <a:p>
            <a:pPr algn="ctr"/>
            <a:r>
              <a:rPr lang="en-US" sz="1400" dirty="0"/>
              <a:t>Yes</a:t>
            </a:r>
            <a:endParaRPr lang="en-GB" sz="1400" b="0" dirty="0">
              <a:solidFill>
                <a:schemeClr val="tx1"/>
              </a:solidFill>
            </a:endParaRPr>
          </a:p>
        </p:txBody>
      </p:sp>
      <p:sp>
        <p:nvSpPr>
          <p:cNvPr id="15" name="TextBox 14">
            <a:extLst>
              <a:ext uri="{FF2B5EF4-FFF2-40B4-BE49-F238E27FC236}">
                <a16:creationId xmlns:a16="http://schemas.microsoft.com/office/drawing/2014/main" id="{C7D0762F-D463-F261-8B41-98E31E0776D5}"/>
              </a:ext>
            </a:extLst>
          </p:cNvPr>
          <p:cNvSpPr txBox="1"/>
          <p:nvPr/>
        </p:nvSpPr>
        <p:spPr>
          <a:xfrm>
            <a:off x="11180618" y="533267"/>
            <a:ext cx="990225" cy="276999"/>
          </a:xfrm>
          <a:prstGeom prst="rect">
            <a:avLst/>
          </a:prstGeom>
          <a:noFill/>
        </p:spPr>
        <p:txBody>
          <a:bodyPr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kern="0" dirty="0">
                <a:ea typeface="ヒラギノ角ゴ ProN W3" charset="-128"/>
              </a:rPr>
              <a:t>Q.16/17</a:t>
            </a:r>
            <a:r>
              <a:rPr kumimoji="0" lang="en-US" sz="1200" b="0" i="0" u="none" strike="noStrike" kern="0" cap="none" spc="0" normalizeH="0" baseline="0" noProof="0" dirty="0">
                <a:ln>
                  <a:noFill/>
                </a:ln>
                <a:effectLst/>
                <a:uLnTx/>
                <a:uFillTx/>
                <a:ea typeface="ヒラギノ角ゴ ProN W3" charset="-128"/>
                <a:cs typeface="+mn-cs"/>
              </a:rPr>
              <a:t> </a:t>
            </a:r>
          </a:p>
        </p:txBody>
      </p:sp>
      <p:sp>
        <p:nvSpPr>
          <p:cNvPr id="16" name="Text Placeholder 3">
            <a:extLst>
              <a:ext uri="{FF2B5EF4-FFF2-40B4-BE49-F238E27FC236}">
                <a16:creationId xmlns:a16="http://schemas.microsoft.com/office/drawing/2014/main" id="{E2E006A7-417A-A5A3-CE0A-AC4C027CF314}"/>
              </a:ext>
            </a:extLst>
          </p:cNvPr>
          <p:cNvSpPr txBox="1">
            <a:spLocks/>
          </p:cNvSpPr>
          <p:nvPr/>
        </p:nvSpPr>
        <p:spPr>
          <a:xfrm>
            <a:off x="9708953" y="394767"/>
            <a:ext cx="2461890" cy="2769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IE" sz="1100">
                <a:latin typeface="Montserrat" pitchFamily="2" charset="77"/>
              </a:rPr>
              <a:t>Base: Primary Producers - 2560 </a:t>
            </a:r>
            <a:endParaRPr lang="en-IE" sz="1100" dirty="0">
              <a:latin typeface="Montserrat" pitchFamily="2" charset="77"/>
            </a:endParaRPr>
          </a:p>
        </p:txBody>
      </p:sp>
      <p:sp>
        <p:nvSpPr>
          <p:cNvPr id="2" name="TextBox 1">
            <a:extLst>
              <a:ext uri="{FF2B5EF4-FFF2-40B4-BE49-F238E27FC236}">
                <a16:creationId xmlns:a16="http://schemas.microsoft.com/office/drawing/2014/main" id="{309AC88B-D876-65BD-9A62-F12A5F5188E9}"/>
              </a:ext>
            </a:extLst>
          </p:cNvPr>
          <p:cNvSpPr txBox="1"/>
          <p:nvPr/>
        </p:nvSpPr>
        <p:spPr>
          <a:xfrm>
            <a:off x="267301" y="5588486"/>
            <a:ext cx="2222083" cy="307777"/>
          </a:xfrm>
          <a:prstGeom prst="rect">
            <a:avLst/>
          </a:prstGeom>
          <a:noFill/>
        </p:spPr>
        <p:txBody>
          <a:bodyPr wrap="none" rtlCol="0">
            <a:spAutoFit/>
          </a:bodyPr>
          <a:lstStyle/>
          <a:p>
            <a:r>
              <a:rPr lang="en-US" sz="1400" i="1" dirty="0"/>
              <a:t>*New Question in 2023</a:t>
            </a:r>
            <a:endParaRPr lang="en-GB" sz="1400" i="1" dirty="0"/>
          </a:p>
        </p:txBody>
      </p:sp>
      <p:graphicFrame>
        <p:nvGraphicFramePr>
          <p:cNvPr id="22" name="Chart 21">
            <a:extLst>
              <a:ext uri="{FF2B5EF4-FFF2-40B4-BE49-F238E27FC236}">
                <a16:creationId xmlns:a16="http://schemas.microsoft.com/office/drawing/2014/main" id="{F260BEF6-C362-4BCB-107C-55B3CA9A6EC0}"/>
              </a:ext>
            </a:extLst>
          </p:cNvPr>
          <p:cNvGraphicFramePr/>
          <p:nvPr/>
        </p:nvGraphicFramePr>
        <p:xfrm>
          <a:off x="7127076" y="2527057"/>
          <a:ext cx="3892550" cy="3223683"/>
        </p:xfrm>
        <a:graphic>
          <a:graphicData uri="http://schemas.openxmlformats.org/drawingml/2006/chart">
            <c:chart xmlns:c="http://schemas.openxmlformats.org/drawingml/2006/chart" xmlns:r="http://schemas.openxmlformats.org/officeDocument/2006/relationships" r:id="rId4"/>
          </a:graphicData>
        </a:graphic>
      </p:graphicFrame>
      <p:sp>
        <p:nvSpPr>
          <p:cNvPr id="24" name="Rectangle 23">
            <a:extLst>
              <a:ext uri="{FF2B5EF4-FFF2-40B4-BE49-F238E27FC236}">
                <a16:creationId xmlns:a16="http://schemas.microsoft.com/office/drawing/2014/main" id="{EC946E57-7345-A127-0303-CFB5CFE5B0FF}"/>
              </a:ext>
            </a:extLst>
          </p:cNvPr>
          <p:cNvSpPr/>
          <p:nvPr/>
        </p:nvSpPr>
        <p:spPr>
          <a:xfrm>
            <a:off x="7421565" y="1212024"/>
            <a:ext cx="3313544" cy="1257543"/>
          </a:xfrm>
          <a:prstGeom prst="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en-GB" sz="1200" b="0" dirty="0">
                <a:solidFill>
                  <a:schemeClr val="bg1"/>
                </a:solidFill>
                <a:latin typeface="Montserrat" panose="00000500000000000000" pitchFamily="50" charset="0"/>
                <a:cs typeface="Arial" pitchFamily="34" charset="0"/>
              </a:rPr>
              <a:t>Q. </a:t>
            </a:r>
            <a:r>
              <a:rPr lang="en-US" sz="1200" b="0" dirty="0">
                <a:solidFill>
                  <a:schemeClr val="bg1"/>
                </a:solidFill>
                <a:latin typeface="Montserrat" panose="00000500000000000000" pitchFamily="50" charset="0"/>
                <a:cs typeface="Arial" pitchFamily="34" charset="0"/>
              </a:rPr>
              <a:t>Are you aware that the new Agri-Food Regulator is planned to have additional powers in price and market analysis and reporting and to promote fairness and transparency in the agricultural and food supply chain?</a:t>
            </a:r>
            <a:endParaRPr lang="en-GB" sz="1200" b="0" dirty="0">
              <a:solidFill>
                <a:schemeClr val="bg1"/>
              </a:solidFill>
              <a:latin typeface="Montserrat" panose="00000500000000000000" pitchFamily="50" charset="0"/>
              <a:cs typeface="Arial" pitchFamily="34" charset="0"/>
            </a:endParaRPr>
          </a:p>
        </p:txBody>
      </p:sp>
      <p:sp>
        <p:nvSpPr>
          <p:cNvPr id="26" name="TextBox 25">
            <a:extLst>
              <a:ext uri="{FF2B5EF4-FFF2-40B4-BE49-F238E27FC236}">
                <a16:creationId xmlns:a16="http://schemas.microsoft.com/office/drawing/2014/main" id="{3E154453-8F8C-984A-9D87-A5058A1CDB10}"/>
              </a:ext>
            </a:extLst>
          </p:cNvPr>
          <p:cNvSpPr txBox="1">
            <a:spLocks noChangeArrowheads="1"/>
          </p:cNvSpPr>
          <p:nvPr/>
        </p:nvSpPr>
        <p:spPr bwMode="auto">
          <a:xfrm>
            <a:off x="8885638" y="2527057"/>
            <a:ext cx="3754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effectLst/>
                <a:uLnTx/>
                <a:uFillTx/>
                <a:latin typeface="Montserrat" pitchFamily="2" charset="77"/>
                <a:cs typeface="Arial" pitchFamily="34" charset="0"/>
              </a:rPr>
              <a:t>%</a:t>
            </a:r>
          </a:p>
        </p:txBody>
      </p:sp>
      <p:sp>
        <p:nvSpPr>
          <p:cNvPr id="27" name="TextBox 26">
            <a:extLst>
              <a:ext uri="{FF2B5EF4-FFF2-40B4-BE49-F238E27FC236}">
                <a16:creationId xmlns:a16="http://schemas.microsoft.com/office/drawing/2014/main" id="{8E050D30-A68B-7C33-B467-47F811AED2A5}"/>
              </a:ext>
            </a:extLst>
          </p:cNvPr>
          <p:cNvSpPr txBox="1"/>
          <p:nvPr/>
        </p:nvSpPr>
        <p:spPr>
          <a:xfrm>
            <a:off x="6851082" y="3760648"/>
            <a:ext cx="1454013" cy="641571"/>
          </a:xfrm>
          <a:prstGeom prst="rect">
            <a:avLst/>
          </a:prstGeom>
          <a:noFill/>
        </p:spPr>
        <p:txBody>
          <a:bodyPr wrap="square" rtlCol="0" anchor="ctr" anchorCtr="0">
            <a:noAutofit/>
          </a:bodyPr>
          <a:lstStyle/>
          <a:p>
            <a:pPr algn="ctr"/>
            <a:r>
              <a:rPr lang="en-IE" sz="1400" b="0" dirty="0">
                <a:solidFill>
                  <a:schemeClr val="tx1"/>
                </a:solidFill>
              </a:rPr>
              <a:t>No</a:t>
            </a:r>
            <a:endParaRPr lang="en-GB" sz="1400" b="0" dirty="0">
              <a:solidFill>
                <a:schemeClr val="tx1"/>
              </a:solidFill>
            </a:endParaRPr>
          </a:p>
        </p:txBody>
      </p:sp>
      <p:sp>
        <p:nvSpPr>
          <p:cNvPr id="28" name="TextBox 27">
            <a:extLst>
              <a:ext uri="{FF2B5EF4-FFF2-40B4-BE49-F238E27FC236}">
                <a16:creationId xmlns:a16="http://schemas.microsoft.com/office/drawing/2014/main" id="{08E6F231-8FAA-7403-5C37-B145D935998B}"/>
              </a:ext>
            </a:extLst>
          </p:cNvPr>
          <p:cNvSpPr txBox="1"/>
          <p:nvPr/>
        </p:nvSpPr>
        <p:spPr>
          <a:xfrm>
            <a:off x="9598076" y="3756906"/>
            <a:ext cx="1889587" cy="635056"/>
          </a:xfrm>
          <a:prstGeom prst="rect">
            <a:avLst/>
          </a:prstGeom>
          <a:noFill/>
        </p:spPr>
        <p:txBody>
          <a:bodyPr wrap="square" rtlCol="0" anchor="ctr" anchorCtr="0">
            <a:noAutofit/>
          </a:bodyPr>
          <a:lstStyle/>
          <a:p>
            <a:pPr algn="ctr"/>
            <a:r>
              <a:rPr lang="en-US" sz="1400" dirty="0"/>
              <a:t>Yes</a:t>
            </a:r>
            <a:endParaRPr lang="en-GB" sz="1400" b="0" dirty="0">
              <a:solidFill>
                <a:schemeClr val="tx1"/>
              </a:solidFill>
            </a:endParaRPr>
          </a:p>
        </p:txBody>
      </p:sp>
      <p:cxnSp>
        <p:nvCxnSpPr>
          <p:cNvPr id="29" name="Straight Connector 28">
            <a:extLst>
              <a:ext uri="{FF2B5EF4-FFF2-40B4-BE49-F238E27FC236}">
                <a16:creationId xmlns:a16="http://schemas.microsoft.com/office/drawing/2014/main" id="{64A7C1B2-866E-7DFB-6F7E-7BC005AEBC5B}"/>
              </a:ext>
            </a:extLst>
          </p:cNvPr>
          <p:cNvCxnSpPr>
            <a:cxnSpLocks/>
          </p:cNvCxnSpPr>
          <p:nvPr/>
        </p:nvCxnSpPr>
        <p:spPr>
          <a:xfrm>
            <a:off x="5792705" y="1212024"/>
            <a:ext cx="0" cy="4376462"/>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1" name="TextBox 30">
            <a:extLst>
              <a:ext uri="{FF2B5EF4-FFF2-40B4-BE49-F238E27FC236}">
                <a16:creationId xmlns:a16="http://schemas.microsoft.com/office/drawing/2014/main" id="{5E9332F5-42A3-C594-516B-5CADC9F55DC6}"/>
              </a:ext>
            </a:extLst>
          </p:cNvPr>
          <p:cNvSpPr txBox="1"/>
          <p:nvPr/>
        </p:nvSpPr>
        <p:spPr>
          <a:xfrm>
            <a:off x="6594334" y="5547267"/>
            <a:ext cx="2222083" cy="307777"/>
          </a:xfrm>
          <a:prstGeom prst="rect">
            <a:avLst/>
          </a:prstGeom>
          <a:noFill/>
        </p:spPr>
        <p:txBody>
          <a:bodyPr wrap="none" rtlCol="0">
            <a:spAutoFit/>
          </a:bodyPr>
          <a:lstStyle/>
          <a:p>
            <a:r>
              <a:rPr lang="en-US" sz="1400" i="1" dirty="0"/>
              <a:t>*New Question in 2023</a:t>
            </a:r>
            <a:endParaRPr lang="en-GB" sz="1400" i="1" dirty="0"/>
          </a:p>
        </p:txBody>
      </p:sp>
      <p:sp>
        <p:nvSpPr>
          <p:cNvPr id="3" name="TextBox 2">
            <a:extLst>
              <a:ext uri="{FF2B5EF4-FFF2-40B4-BE49-F238E27FC236}">
                <a16:creationId xmlns:a16="http://schemas.microsoft.com/office/drawing/2014/main" id="{CF8171AD-1381-2807-9AD4-921C3DA13BF7}"/>
              </a:ext>
            </a:extLst>
          </p:cNvPr>
          <p:cNvSpPr txBox="1"/>
          <p:nvPr/>
        </p:nvSpPr>
        <p:spPr>
          <a:xfrm>
            <a:off x="8730876" y="5514960"/>
            <a:ext cx="3318537" cy="276999"/>
          </a:xfrm>
          <a:prstGeom prst="rect">
            <a:avLst/>
          </a:prstGeom>
          <a:noFill/>
        </p:spPr>
        <p:txBody>
          <a:bodyPr wrap="none" rtlCol="0">
            <a:spAutoFit/>
          </a:bodyPr>
          <a:lstStyle/>
          <a:p>
            <a:r>
              <a:rPr lang="en-US" sz="1200" dirty="0"/>
              <a:t>( ) = Downstream Business Supplier 2023</a:t>
            </a:r>
            <a:endParaRPr lang="en-GB" sz="1200" dirty="0"/>
          </a:p>
        </p:txBody>
      </p:sp>
      <p:sp>
        <p:nvSpPr>
          <p:cNvPr id="4" name="TextBox 3">
            <a:extLst>
              <a:ext uri="{FF2B5EF4-FFF2-40B4-BE49-F238E27FC236}">
                <a16:creationId xmlns:a16="http://schemas.microsoft.com/office/drawing/2014/main" id="{1F22E4A8-EC3B-5419-AB96-31514FF3E7E1}"/>
              </a:ext>
            </a:extLst>
          </p:cNvPr>
          <p:cNvSpPr txBox="1"/>
          <p:nvPr/>
        </p:nvSpPr>
        <p:spPr>
          <a:xfrm>
            <a:off x="2975131" y="3810784"/>
            <a:ext cx="554960" cy="369332"/>
          </a:xfrm>
          <a:prstGeom prst="rect">
            <a:avLst/>
          </a:prstGeom>
          <a:noFill/>
        </p:spPr>
        <p:txBody>
          <a:bodyPr wrap="none" rtlCol="0">
            <a:spAutoFit/>
          </a:bodyPr>
          <a:lstStyle/>
          <a:p>
            <a:r>
              <a:rPr lang="en-US" dirty="0"/>
              <a:t>(17)</a:t>
            </a:r>
            <a:endParaRPr lang="en-GB" dirty="0"/>
          </a:p>
        </p:txBody>
      </p:sp>
      <p:sp>
        <p:nvSpPr>
          <p:cNvPr id="5" name="TextBox 4">
            <a:extLst>
              <a:ext uri="{FF2B5EF4-FFF2-40B4-BE49-F238E27FC236}">
                <a16:creationId xmlns:a16="http://schemas.microsoft.com/office/drawing/2014/main" id="{D06B43A3-9A3D-5293-0352-2DDF80B2C2F1}"/>
              </a:ext>
            </a:extLst>
          </p:cNvPr>
          <p:cNvSpPr txBox="1"/>
          <p:nvPr/>
        </p:nvSpPr>
        <p:spPr>
          <a:xfrm>
            <a:off x="9323000" y="3756906"/>
            <a:ext cx="550151" cy="369332"/>
          </a:xfrm>
          <a:prstGeom prst="rect">
            <a:avLst/>
          </a:prstGeom>
          <a:noFill/>
        </p:spPr>
        <p:txBody>
          <a:bodyPr wrap="none" rtlCol="0">
            <a:spAutoFit/>
          </a:bodyPr>
          <a:lstStyle/>
          <a:p>
            <a:r>
              <a:rPr lang="en-US" dirty="0">
                <a:solidFill>
                  <a:schemeClr val="bg1"/>
                </a:solidFill>
              </a:rPr>
              <a:t>(15)</a:t>
            </a:r>
            <a:endParaRPr lang="en-GB" dirty="0">
              <a:solidFill>
                <a:schemeClr val="bg1"/>
              </a:solidFill>
            </a:endParaRPr>
          </a:p>
        </p:txBody>
      </p:sp>
    </p:spTree>
    <p:extLst>
      <p:ext uri="{BB962C8B-B14F-4D97-AF65-F5344CB8AC3E}">
        <p14:creationId xmlns:p14="http://schemas.microsoft.com/office/powerpoint/2010/main" val="404328445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ree Group White and Black Cow Stock Photo">
            <a:extLst>
              <a:ext uri="{FF2B5EF4-FFF2-40B4-BE49-F238E27FC236}">
                <a16:creationId xmlns:a16="http://schemas.microsoft.com/office/drawing/2014/main" id="{FE3808C4-85D2-0939-AB46-E181C617BF00}"/>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3083"/>
            <a:ext cx="12193180" cy="686108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4248C11-3DFA-267B-B800-DEE69BA2161B}"/>
              </a:ext>
            </a:extLst>
          </p:cNvPr>
          <p:cNvSpPr/>
          <p:nvPr/>
        </p:nvSpPr>
        <p:spPr>
          <a:xfrm>
            <a:off x="0" y="0"/>
            <a:ext cx="12192000" cy="7102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
        <p:nvSpPr>
          <p:cNvPr id="7" name="TextBox 6">
            <a:extLst>
              <a:ext uri="{FF2B5EF4-FFF2-40B4-BE49-F238E27FC236}">
                <a16:creationId xmlns:a16="http://schemas.microsoft.com/office/drawing/2014/main" id="{EB971E75-F9CE-C5C6-8BB0-7CFD2F9D5EB2}"/>
              </a:ext>
            </a:extLst>
          </p:cNvPr>
          <p:cNvSpPr txBox="1"/>
          <p:nvPr/>
        </p:nvSpPr>
        <p:spPr>
          <a:xfrm>
            <a:off x="486684" y="2668105"/>
            <a:ext cx="1139116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D" sz="7200" dirty="0">
                <a:solidFill>
                  <a:prstClr val="white"/>
                </a:solidFill>
                <a:latin typeface="Montserrat" pitchFamily="2" charset="77"/>
              </a:rPr>
              <a:t>Downstream Business Supplier Survey</a:t>
            </a:r>
            <a:endParaRPr kumimoji="0" lang="en-ID" sz="72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pic>
        <p:nvPicPr>
          <p:cNvPr id="3" name="Picture 2">
            <a:extLst>
              <a:ext uri="{FF2B5EF4-FFF2-40B4-BE49-F238E27FC236}">
                <a16:creationId xmlns:a16="http://schemas.microsoft.com/office/drawing/2014/main" id="{A206A8D4-795B-4E3A-001F-DE8901E085BD}"/>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25788" y="138676"/>
            <a:ext cx="1331968" cy="417135"/>
          </a:xfrm>
          <a:prstGeom prst="rect">
            <a:avLst/>
          </a:prstGeom>
        </p:spPr>
      </p:pic>
      <p:sp>
        <p:nvSpPr>
          <p:cNvPr id="4" name="TextBox 3">
            <a:extLst>
              <a:ext uri="{FF2B5EF4-FFF2-40B4-BE49-F238E27FC236}">
                <a16:creationId xmlns:a16="http://schemas.microsoft.com/office/drawing/2014/main" id="{C1662766-8FBC-049C-DE1C-1A4F7DA24813}"/>
              </a:ext>
            </a:extLst>
          </p:cNvPr>
          <p:cNvSpPr txBox="1"/>
          <p:nvPr/>
        </p:nvSpPr>
        <p:spPr>
          <a:xfrm>
            <a:off x="2658035" y="1655312"/>
            <a:ext cx="687593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D" sz="5400" b="1" i="0" u="none" strike="noStrike" kern="1200" cap="none" spc="0" normalizeH="0" baseline="0" noProof="0" dirty="0">
                <a:ln>
                  <a:noFill/>
                </a:ln>
                <a:gradFill>
                  <a:gsLst>
                    <a:gs pos="0">
                      <a:schemeClr val="accent4"/>
                    </a:gs>
                    <a:gs pos="98000">
                      <a:schemeClr val="accent5"/>
                    </a:gs>
                  </a:gsLst>
                  <a:lin ang="2700000" scaled="0"/>
                </a:gradFill>
                <a:effectLst/>
                <a:uLnTx/>
                <a:uFillTx/>
                <a:latin typeface="Montserrat" pitchFamily="2" charset="77"/>
                <a:ea typeface="+mn-ea"/>
                <a:cs typeface="+mn-cs"/>
              </a:rPr>
              <a:t>Section #2</a:t>
            </a:r>
          </a:p>
        </p:txBody>
      </p:sp>
    </p:spTree>
    <p:extLst>
      <p:ext uri="{BB962C8B-B14F-4D97-AF65-F5344CB8AC3E}">
        <p14:creationId xmlns:p14="http://schemas.microsoft.com/office/powerpoint/2010/main" val="39991474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EAC101-2E6E-EA06-6429-33B4A58A7DB1}"/>
              </a:ext>
            </a:extLst>
          </p:cNvPr>
          <p:cNvSpPr txBox="1">
            <a:spLocks/>
          </p:cNvSpPr>
          <p:nvPr/>
        </p:nvSpPr>
        <p:spPr>
          <a:xfrm>
            <a:off x="96860" y="118056"/>
            <a:ext cx="12095139" cy="815975"/>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200" b="0" i="0" kern="1200" baseline="0">
                <a:solidFill>
                  <a:schemeClr val="tx2"/>
                </a:solidFill>
                <a:latin typeface="Montserrat Light" pitchFamily="2" charset="77"/>
                <a:ea typeface="+mj-ea"/>
                <a:cs typeface="+mj-cs"/>
              </a:defRPr>
            </a:lvl1pPr>
          </a:lstStyle>
          <a:p>
            <a:r>
              <a:rPr lang="en-US" dirty="0">
                <a:latin typeface="Montserrat" pitchFamily="2" charset="77"/>
              </a:rPr>
              <a:t>Research Methodology – Downstream Business </a:t>
            </a:r>
          </a:p>
          <a:p>
            <a:r>
              <a:rPr lang="en-US" dirty="0">
                <a:latin typeface="Montserrat" pitchFamily="2" charset="77"/>
              </a:rPr>
              <a:t>Supplier Survey </a:t>
            </a:r>
          </a:p>
        </p:txBody>
      </p:sp>
      <p:sp>
        <p:nvSpPr>
          <p:cNvPr id="5" name="TextBox 4">
            <a:extLst>
              <a:ext uri="{FF2B5EF4-FFF2-40B4-BE49-F238E27FC236}">
                <a16:creationId xmlns:a16="http://schemas.microsoft.com/office/drawing/2014/main" id="{50543A9F-8F1F-FE8D-164C-E314F9437E31}"/>
              </a:ext>
            </a:extLst>
          </p:cNvPr>
          <p:cNvSpPr txBox="1"/>
          <p:nvPr/>
        </p:nvSpPr>
        <p:spPr>
          <a:xfrm>
            <a:off x="96861" y="1516508"/>
            <a:ext cx="8377230" cy="2800767"/>
          </a:xfrm>
          <a:prstGeom prst="rect">
            <a:avLst/>
          </a:prstGeom>
          <a:noFill/>
        </p:spPr>
        <p:txBody>
          <a:bodyPr wrap="square" rtlCol="0">
            <a:spAutoFit/>
          </a:bodyPr>
          <a:lstStyle/>
          <a:p>
            <a:pPr marL="285750" indent="-285750">
              <a:buFont typeface="Arial" panose="020B0604020202020204" pitchFamily="34" charset="0"/>
              <a:buChar char="•"/>
            </a:pPr>
            <a:r>
              <a:rPr lang="en-US" sz="1600" dirty="0"/>
              <a:t>A database of relevant Agri food/Amenity/ Horticulture suppliers was acquired using the </a:t>
            </a:r>
            <a:r>
              <a:rPr lang="en-IE" sz="1600" dirty="0"/>
              <a:t>Bill Moss database. </a:t>
            </a:r>
          </a:p>
          <a:p>
            <a:pPr marL="742950" lvl="1" indent="-285750">
              <a:buFont typeface="Arial" panose="020B0604020202020204" pitchFamily="34" charset="0"/>
              <a:buChar char="•"/>
            </a:pPr>
            <a:r>
              <a:rPr lang="en-IE" sz="1600" dirty="0"/>
              <a:t>This was supplemented with leads from various websites to source downstream businesses e.g., Bord Bia, SuperValu, Origin Green, BIM, etc.</a:t>
            </a:r>
          </a:p>
          <a:p>
            <a:pPr marL="285750" indent="-285750">
              <a:buFont typeface="Arial" panose="020B0604020202020204" pitchFamily="34" charset="0"/>
              <a:buChar char="•"/>
            </a:pPr>
            <a:endParaRPr lang="en-IE" sz="1600" dirty="0"/>
          </a:p>
          <a:p>
            <a:pPr marL="285750" indent="-285750">
              <a:buFont typeface="Arial" panose="020B0604020202020204" pitchFamily="34" charset="0"/>
              <a:buChar char="•"/>
            </a:pPr>
            <a:r>
              <a:rPr lang="en-IE" sz="1600" dirty="0"/>
              <a:t>This was a </a:t>
            </a:r>
            <a:r>
              <a:rPr lang="en-US" sz="1600" dirty="0"/>
              <a:t>representative sample of suppliers that operate downstream of primary producers in the agricultural and food products supply chain. </a:t>
            </a:r>
            <a:endParaRPr lang="en-IE" sz="1600" dirty="0"/>
          </a:p>
          <a:p>
            <a:pPr marL="285750" indent="-285750">
              <a:buFont typeface="Arial" panose="020B0604020202020204" pitchFamily="34" charset="0"/>
              <a:buChar char="•"/>
            </a:pPr>
            <a:endParaRPr lang="en-IE" sz="1600" dirty="0"/>
          </a:p>
          <a:p>
            <a:pPr marL="285750" indent="-285750">
              <a:buFont typeface="Arial" panose="020B0604020202020204" pitchFamily="34" charset="0"/>
              <a:buChar char="•"/>
            </a:pPr>
            <a:r>
              <a:rPr lang="en-US" sz="1600" dirty="0"/>
              <a:t>201 Agri Food Suppliers were interviewed by telephone.</a:t>
            </a:r>
          </a:p>
          <a:p>
            <a:pPr marL="285750" indent="-285750">
              <a:buFont typeface="Arial" panose="020B0604020202020204" pitchFamily="34" charset="0"/>
              <a:buChar char="•"/>
            </a:pPr>
            <a:endParaRPr lang="en-US" sz="1600" dirty="0"/>
          </a:p>
          <a:p>
            <a:endParaRPr lang="en-US" sz="1600" dirty="0"/>
          </a:p>
        </p:txBody>
      </p:sp>
      <p:sp>
        <p:nvSpPr>
          <p:cNvPr id="2" name="Rectangle: Rounded Corners 1">
            <a:extLst>
              <a:ext uri="{FF2B5EF4-FFF2-40B4-BE49-F238E27FC236}">
                <a16:creationId xmlns:a16="http://schemas.microsoft.com/office/drawing/2014/main" id="{6CFC15D3-2A8C-47F7-079D-14F79474D13D}"/>
              </a:ext>
            </a:extLst>
          </p:cNvPr>
          <p:cNvSpPr/>
          <p:nvPr/>
        </p:nvSpPr>
        <p:spPr>
          <a:xfrm>
            <a:off x="8776369" y="2800211"/>
            <a:ext cx="2544350" cy="1089765"/>
          </a:xfrm>
          <a:prstGeom prst="roundRect">
            <a:avLst/>
          </a:prstGeom>
          <a:solidFill>
            <a:schemeClr val="bg1"/>
          </a:solidFill>
          <a:ln w="3810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IE" sz="1600" dirty="0"/>
              <a:t>CATI Telephone Survey Amongst 201 Agri Food Suppliers</a:t>
            </a:r>
          </a:p>
        </p:txBody>
      </p:sp>
      <p:cxnSp>
        <p:nvCxnSpPr>
          <p:cNvPr id="4" name="Straight Arrow Connector 3">
            <a:extLst>
              <a:ext uri="{FF2B5EF4-FFF2-40B4-BE49-F238E27FC236}">
                <a16:creationId xmlns:a16="http://schemas.microsoft.com/office/drawing/2014/main" id="{13CB82DF-20C8-B51C-754B-F1E28B49A33A}"/>
              </a:ext>
            </a:extLst>
          </p:cNvPr>
          <p:cNvCxnSpPr>
            <a:cxnSpLocks/>
            <a:stCxn id="2" idx="2"/>
          </p:cNvCxnSpPr>
          <p:nvPr/>
        </p:nvCxnSpPr>
        <p:spPr>
          <a:xfrm>
            <a:off x="10048544" y="3889976"/>
            <a:ext cx="0" cy="658894"/>
          </a:xfrm>
          <a:prstGeom prst="straightConnector1">
            <a:avLst/>
          </a:prstGeom>
          <a:ln>
            <a:solidFill>
              <a:schemeClr val="tx1"/>
            </a:solidFill>
            <a:tailEnd type="triangle"/>
          </a:ln>
        </p:spPr>
        <p:style>
          <a:lnRef idx="2">
            <a:schemeClr val="accent4"/>
          </a:lnRef>
          <a:fillRef idx="0">
            <a:schemeClr val="accent4"/>
          </a:fillRef>
          <a:effectRef idx="1">
            <a:schemeClr val="accent4"/>
          </a:effectRef>
          <a:fontRef idx="minor">
            <a:schemeClr val="tx1"/>
          </a:fontRef>
        </p:style>
      </p:cxnSp>
      <p:sp>
        <p:nvSpPr>
          <p:cNvPr id="6" name="Oval 5">
            <a:extLst>
              <a:ext uri="{FF2B5EF4-FFF2-40B4-BE49-F238E27FC236}">
                <a16:creationId xmlns:a16="http://schemas.microsoft.com/office/drawing/2014/main" id="{B514F672-05AE-35EF-03EB-E9CBD7982561}"/>
              </a:ext>
            </a:extLst>
          </p:cNvPr>
          <p:cNvSpPr/>
          <p:nvPr/>
        </p:nvSpPr>
        <p:spPr>
          <a:xfrm>
            <a:off x="8877922" y="4558922"/>
            <a:ext cx="2341244" cy="816309"/>
          </a:xfrm>
          <a:prstGeom prst="ellipse">
            <a:avLst/>
          </a:prstGeom>
          <a:ln w="28575">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IE" sz="1600" dirty="0"/>
              <a:t>10-12 Minute Survey</a:t>
            </a:r>
          </a:p>
        </p:txBody>
      </p:sp>
      <p:pic>
        <p:nvPicPr>
          <p:cNvPr id="7" name="Picture 6" descr="A group of people sitting at computers&#10;&#10;Description automatically generated with low confidence">
            <a:extLst>
              <a:ext uri="{FF2B5EF4-FFF2-40B4-BE49-F238E27FC236}">
                <a16:creationId xmlns:a16="http://schemas.microsoft.com/office/drawing/2014/main" id="{19A4DA76-9801-207D-6D5F-50883825BA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40323" y="700533"/>
            <a:ext cx="3182674" cy="2121783"/>
          </a:xfrm>
          <a:prstGeom prst="rect">
            <a:avLst/>
          </a:prstGeom>
          <a:ln>
            <a:noFill/>
          </a:ln>
          <a:effectLst>
            <a:softEdge rad="112500"/>
          </a:effectLst>
        </p:spPr>
      </p:pic>
      <p:sp>
        <p:nvSpPr>
          <p:cNvPr id="8" name="Rectangle 7">
            <a:extLst>
              <a:ext uri="{FF2B5EF4-FFF2-40B4-BE49-F238E27FC236}">
                <a16:creationId xmlns:a16="http://schemas.microsoft.com/office/drawing/2014/main" id="{77C481B2-7345-B54C-F91C-265DCE4854AB}"/>
              </a:ext>
            </a:extLst>
          </p:cNvPr>
          <p:cNvSpPr/>
          <p:nvPr/>
        </p:nvSpPr>
        <p:spPr>
          <a:xfrm>
            <a:off x="2785477" y="5638081"/>
            <a:ext cx="6621045" cy="36586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Fieldwork took place between the 2</a:t>
            </a:r>
            <a:r>
              <a:rPr lang="en-US" sz="1600" baseline="30000" dirty="0">
                <a:solidFill>
                  <a:schemeClr val="tx1"/>
                </a:solidFill>
              </a:rPr>
              <a:t>nd</a:t>
            </a:r>
            <a:r>
              <a:rPr lang="en-US" sz="1600" dirty="0">
                <a:solidFill>
                  <a:schemeClr val="tx1"/>
                </a:solidFill>
              </a:rPr>
              <a:t> and the 15</a:t>
            </a:r>
            <a:r>
              <a:rPr lang="en-US" sz="1600" baseline="30000" dirty="0">
                <a:solidFill>
                  <a:schemeClr val="tx1"/>
                </a:solidFill>
              </a:rPr>
              <a:t>th</a:t>
            </a:r>
            <a:r>
              <a:rPr lang="en-US" sz="1600" dirty="0">
                <a:solidFill>
                  <a:schemeClr val="tx1"/>
                </a:solidFill>
              </a:rPr>
              <a:t> of May 2023.</a:t>
            </a:r>
            <a:endParaRPr lang="en-GB" sz="1600" dirty="0">
              <a:solidFill>
                <a:schemeClr val="tx1"/>
              </a:solidFill>
            </a:endParaRPr>
          </a:p>
        </p:txBody>
      </p:sp>
    </p:spTree>
    <p:extLst>
      <p:ext uri="{BB962C8B-B14F-4D97-AF65-F5344CB8AC3E}">
        <p14:creationId xmlns:p14="http://schemas.microsoft.com/office/powerpoint/2010/main" val="234356986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9F008B-5369-4B5B-B5A1-A901E730A978}"/>
              </a:ext>
            </a:extLst>
          </p:cNvPr>
          <p:cNvSpPr>
            <a:spLocks noGrp="1"/>
          </p:cNvSpPr>
          <p:nvPr>
            <p:ph type="body" sz="quarter" idx="4294967295"/>
          </p:nvPr>
        </p:nvSpPr>
        <p:spPr>
          <a:xfrm>
            <a:off x="11227831" y="543554"/>
            <a:ext cx="867308" cy="263525"/>
          </a:xfrm>
          <a:prstGeom prst="rect">
            <a:avLst/>
          </a:prstGeom>
        </p:spPr>
        <p:txBody>
          <a:bodyPr/>
          <a:lstStyle/>
          <a:p>
            <a:pPr marL="0" indent="0">
              <a:buNone/>
            </a:pPr>
            <a:r>
              <a:rPr lang="en-GB" sz="1100" dirty="0">
                <a:latin typeface="Montserrat" pitchFamily="2" charset="77"/>
              </a:rPr>
              <a:t>Q.2/3</a:t>
            </a:r>
          </a:p>
        </p:txBody>
      </p:sp>
      <p:sp>
        <p:nvSpPr>
          <p:cNvPr id="5" name="Text Placeholder 3">
            <a:extLst>
              <a:ext uri="{FF2B5EF4-FFF2-40B4-BE49-F238E27FC236}">
                <a16:creationId xmlns:a16="http://schemas.microsoft.com/office/drawing/2014/main" id="{76A25505-1000-4124-8EEF-F1D19336CFAD}"/>
              </a:ext>
            </a:extLst>
          </p:cNvPr>
          <p:cNvSpPr>
            <a:spLocks noGrp="1"/>
          </p:cNvSpPr>
          <p:nvPr>
            <p:ph type="body" sz="quarter" idx="4294967295"/>
          </p:nvPr>
        </p:nvSpPr>
        <p:spPr>
          <a:xfrm>
            <a:off x="9785684" y="310859"/>
            <a:ext cx="2162588" cy="263525"/>
          </a:xfrm>
          <a:prstGeom prst="rect">
            <a:avLst/>
          </a:prstGeom>
        </p:spPr>
        <p:txBody>
          <a:bodyPr/>
          <a:lstStyle/>
          <a:p>
            <a:pPr marL="0" indent="0">
              <a:buNone/>
            </a:pPr>
            <a:r>
              <a:rPr lang="en-US" sz="1100" dirty="0">
                <a:latin typeface="Montserrat" pitchFamily="2" charset="77"/>
              </a:rPr>
              <a:t>Base: All B2B Suppliers - 201</a:t>
            </a:r>
          </a:p>
        </p:txBody>
      </p:sp>
      <p:sp>
        <p:nvSpPr>
          <p:cNvPr id="3" name="Title 2">
            <a:extLst>
              <a:ext uri="{FF2B5EF4-FFF2-40B4-BE49-F238E27FC236}">
                <a16:creationId xmlns:a16="http://schemas.microsoft.com/office/drawing/2014/main" id="{ED894195-56E7-40B1-A3E6-1C94E37C975B}"/>
              </a:ext>
            </a:extLst>
          </p:cNvPr>
          <p:cNvSpPr>
            <a:spLocks noGrp="1"/>
          </p:cNvSpPr>
          <p:nvPr>
            <p:ph type="title" idx="4294967295"/>
          </p:nvPr>
        </p:nvSpPr>
        <p:spPr>
          <a:xfrm>
            <a:off x="96861" y="118056"/>
            <a:ext cx="9154712" cy="815975"/>
          </a:xfrm>
        </p:spPr>
        <p:txBody>
          <a:bodyPr/>
          <a:lstStyle/>
          <a:p>
            <a:r>
              <a:rPr lang="en-US" dirty="0">
                <a:latin typeface="Montserrat" pitchFamily="2" charset="77"/>
              </a:rPr>
              <a:t>Profile of Business-to-Business Suppliers </a:t>
            </a:r>
          </a:p>
        </p:txBody>
      </p:sp>
      <p:sp>
        <p:nvSpPr>
          <p:cNvPr id="8" name="Rectangle 7">
            <a:extLst>
              <a:ext uri="{FF2B5EF4-FFF2-40B4-BE49-F238E27FC236}">
                <a16:creationId xmlns:a16="http://schemas.microsoft.com/office/drawing/2014/main" id="{0569F5AC-3DD6-3B58-65E5-646A3122BFF3}"/>
              </a:ext>
            </a:extLst>
          </p:cNvPr>
          <p:cNvSpPr/>
          <p:nvPr/>
        </p:nvSpPr>
        <p:spPr>
          <a:xfrm>
            <a:off x="1212408" y="6190325"/>
            <a:ext cx="9863005" cy="738664"/>
          </a:xfrm>
          <a:prstGeom prst="rect">
            <a:avLst/>
          </a:prstGeom>
          <a:ln>
            <a:solidFill>
              <a:srgbClr val="7030A0"/>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IE" sz="1400" dirty="0">
                <a:solidFill>
                  <a:schemeClr val="tx1"/>
                </a:solidFill>
                <a:latin typeface="Montserrat" pitchFamily="2" charset="77"/>
              </a:rPr>
              <a:t>In line with the benchmark study, the top buyers of the businesses’ agricultural and food products were Retailers (52%), Traders or Wholesalers (29%), the Food Service Industry (24%), and Primary Processors (16%). A higher proportion of secondary processors were included in the 2023 sample.</a:t>
            </a:r>
          </a:p>
        </p:txBody>
      </p:sp>
      <p:graphicFrame>
        <p:nvGraphicFramePr>
          <p:cNvPr id="4" name="Object 3">
            <a:extLst>
              <a:ext uri="{FF2B5EF4-FFF2-40B4-BE49-F238E27FC236}">
                <a16:creationId xmlns:a16="http://schemas.microsoft.com/office/drawing/2014/main" id="{C0B5EAD9-904F-409C-D74B-0132600C423E}"/>
              </a:ext>
            </a:extLst>
          </p:cNvPr>
          <p:cNvGraphicFramePr>
            <a:graphicFrameLocks noChangeAspect="1"/>
          </p:cNvGraphicFramePr>
          <p:nvPr/>
        </p:nvGraphicFramePr>
        <p:xfrm>
          <a:off x="8954022" y="1345774"/>
          <a:ext cx="2802002" cy="4635624"/>
        </p:xfrm>
        <a:graphic>
          <a:graphicData uri="http://schemas.openxmlformats.org/drawingml/2006/chart">
            <c:chart xmlns:c="http://schemas.openxmlformats.org/drawingml/2006/chart" xmlns:r="http://schemas.openxmlformats.org/officeDocument/2006/relationships" r:id="rId3"/>
          </a:graphicData>
        </a:graphic>
      </p:graphicFrame>
      <p:sp>
        <p:nvSpPr>
          <p:cNvPr id="27" name="TextBox 26">
            <a:extLst>
              <a:ext uri="{FF2B5EF4-FFF2-40B4-BE49-F238E27FC236}">
                <a16:creationId xmlns:a16="http://schemas.microsoft.com/office/drawing/2014/main" id="{17E96768-81DE-6517-261B-6D3D2192B1A9}"/>
              </a:ext>
            </a:extLst>
          </p:cNvPr>
          <p:cNvSpPr txBox="1"/>
          <p:nvPr/>
        </p:nvSpPr>
        <p:spPr>
          <a:xfrm>
            <a:off x="7274480" y="2624137"/>
            <a:ext cx="1948412" cy="307777"/>
          </a:xfrm>
          <a:prstGeom prst="rect">
            <a:avLst/>
          </a:prstGeom>
          <a:noFill/>
        </p:spPr>
        <p:txBody>
          <a:bodyPr wrap="squar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t>Primary Processing</a:t>
            </a:r>
            <a:endParaRPr lang="en-US" sz="1400" b="0" kern="0" dirty="0"/>
          </a:p>
        </p:txBody>
      </p:sp>
      <p:sp>
        <p:nvSpPr>
          <p:cNvPr id="28" name="TextBox 27">
            <a:extLst>
              <a:ext uri="{FF2B5EF4-FFF2-40B4-BE49-F238E27FC236}">
                <a16:creationId xmlns:a16="http://schemas.microsoft.com/office/drawing/2014/main" id="{D33F8624-91FA-D0AD-4499-0FB734555371}"/>
              </a:ext>
            </a:extLst>
          </p:cNvPr>
          <p:cNvSpPr txBox="1">
            <a:spLocks noChangeArrowheads="1"/>
          </p:cNvSpPr>
          <p:nvPr/>
        </p:nvSpPr>
        <p:spPr bwMode="auto">
          <a:xfrm>
            <a:off x="10175147" y="1420551"/>
            <a:ext cx="3449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algn="ctr" eaLnBrk="1" hangingPunct="1"/>
            <a:r>
              <a:rPr lang="en-GB" sz="1400" b="0" dirty="0">
                <a:solidFill>
                  <a:srgbClr val="646563"/>
                </a:solidFill>
                <a:cs typeface="Arial" pitchFamily="34" charset="0"/>
              </a:rPr>
              <a:t>%</a:t>
            </a:r>
          </a:p>
        </p:txBody>
      </p:sp>
      <p:sp>
        <p:nvSpPr>
          <p:cNvPr id="29" name="Rectangle 28">
            <a:extLst>
              <a:ext uri="{FF2B5EF4-FFF2-40B4-BE49-F238E27FC236}">
                <a16:creationId xmlns:a16="http://schemas.microsoft.com/office/drawing/2014/main" id="{D3B5AD67-0068-4A13-B043-BABB74457FD1}"/>
              </a:ext>
            </a:extLst>
          </p:cNvPr>
          <p:cNvSpPr/>
          <p:nvPr/>
        </p:nvSpPr>
        <p:spPr>
          <a:xfrm>
            <a:off x="9373425" y="795479"/>
            <a:ext cx="1948412" cy="586093"/>
          </a:xfrm>
          <a:prstGeom prst="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en-US" sz="1400" dirty="0">
                <a:solidFill>
                  <a:schemeClr val="bg1"/>
                </a:solidFill>
                <a:cs typeface="Arial" pitchFamily="34" charset="0"/>
              </a:rPr>
              <a:t>Mainly Operated Stage</a:t>
            </a:r>
            <a:r>
              <a:rPr lang="en-US" sz="1400" b="0" dirty="0">
                <a:solidFill>
                  <a:schemeClr val="bg1"/>
                </a:solidFill>
                <a:cs typeface="Arial" pitchFamily="34" charset="0"/>
              </a:rPr>
              <a:t> of the Supply Chain </a:t>
            </a:r>
            <a:endParaRPr lang="en-GB" sz="1400" b="0" dirty="0">
              <a:solidFill>
                <a:schemeClr val="bg1"/>
              </a:solidFill>
              <a:cs typeface="Arial" pitchFamily="34" charset="0"/>
            </a:endParaRPr>
          </a:p>
        </p:txBody>
      </p:sp>
      <p:sp>
        <p:nvSpPr>
          <p:cNvPr id="30" name="TextBox 29">
            <a:extLst>
              <a:ext uri="{FF2B5EF4-FFF2-40B4-BE49-F238E27FC236}">
                <a16:creationId xmlns:a16="http://schemas.microsoft.com/office/drawing/2014/main" id="{868997E9-DB7D-F415-A041-0AB9E9C9DB5E}"/>
              </a:ext>
            </a:extLst>
          </p:cNvPr>
          <p:cNvSpPr txBox="1"/>
          <p:nvPr/>
        </p:nvSpPr>
        <p:spPr>
          <a:xfrm>
            <a:off x="7274480" y="4073004"/>
            <a:ext cx="1948412" cy="523220"/>
          </a:xfrm>
          <a:prstGeom prst="rect">
            <a:avLst/>
          </a:prstGeom>
          <a:noFill/>
        </p:spPr>
        <p:txBody>
          <a:bodyPr wrap="squar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t>Secondary</a:t>
            </a:r>
            <a:r>
              <a:rPr lang="en-US" sz="1400" b="0" kern="0" dirty="0"/>
              <a:t> </a:t>
            </a:r>
            <a:r>
              <a:rPr lang="en-US" sz="1400" kern="0" dirty="0"/>
              <a:t>and Further Processing</a:t>
            </a:r>
            <a:endParaRPr lang="en-US" sz="1400" b="0" kern="0" dirty="0"/>
          </a:p>
        </p:txBody>
      </p:sp>
      <p:sp>
        <p:nvSpPr>
          <p:cNvPr id="31" name="TextBox 30">
            <a:extLst>
              <a:ext uri="{FF2B5EF4-FFF2-40B4-BE49-F238E27FC236}">
                <a16:creationId xmlns:a16="http://schemas.microsoft.com/office/drawing/2014/main" id="{66E7433E-3EF7-BDEF-5E05-4F9447881FF3}"/>
              </a:ext>
            </a:extLst>
          </p:cNvPr>
          <p:cNvSpPr txBox="1"/>
          <p:nvPr/>
        </p:nvSpPr>
        <p:spPr>
          <a:xfrm>
            <a:off x="7105011" y="5306359"/>
            <a:ext cx="2117879" cy="307777"/>
          </a:xfrm>
          <a:prstGeom prst="rect">
            <a:avLst/>
          </a:prstGeom>
          <a:noFill/>
        </p:spPr>
        <p:txBody>
          <a:bodyPr wrap="squar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t>Trader or Wholesaler</a:t>
            </a:r>
            <a:endParaRPr lang="en-US" sz="1400" b="0" kern="0" dirty="0"/>
          </a:p>
        </p:txBody>
      </p:sp>
      <p:sp>
        <p:nvSpPr>
          <p:cNvPr id="52" name="Rectangle 51">
            <a:extLst>
              <a:ext uri="{FF2B5EF4-FFF2-40B4-BE49-F238E27FC236}">
                <a16:creationId xmlns:a16="http://schemas.microsoft.com/office/drawing/2014/main" id="{00B2721A-75CC-5F42-23DB-C0AEF2C4ED3B}"/>
              </a:ext>
            </a:extLst>
          </p:cNvPr>
          <p:cNvSpPr/>
          <p:nvPr/>
        </p:nvSpPr>
        <p:spPr>
          <a:xfrm>
            <a:off x="9191803" y="1422336"/>
            <a:ext cx="918158" cy="382667"/>
          </a:xfrm>
          <a:prstGeom prst="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en-US" sz="1400" dirty="0">
                <a:solidFill>
                  <a:schemeClr val="bg1"/>
                </a:solidFill>
                <a:cs typeface="Arial" pitchFamily="34" charset="0"/>
              </a:rPr>
              <a:t>2023</a:t>
            </a:r>
            <a:endParaRPr lang="en-GB" sz="1400" b="0" dirty="0">
              <a:solidFill>
                <a:schemeClr val="bg1"/>
              </a:solidFill>
              <a:cs typeface="Arial" pitchFamily="34" charset="0"/>
            </a:endParaRPr>
          </a:p>
        </p:txBody>
      </p:sp>
      <p:sp>
        <p:nvSpPr>
          <p:cNvPr id="53" name="Rectangle 52">
            <a:extLst>
              <a:ext uri="{FF2B5EF4-FFF2-40B4-BE49-F238E27FC236}">
                <a16:creationId xmlns:a16="http://schemas.microsoft.com/office/drawing/2014/main" id="{23C22C68-DF81-B849-A4C6-5CAC469CBF80}"/>
              </a:ext>
            </a:extLst>
          </p:cNvPr>
          <p:cNvSpPr/>
          <p:nvPr/>
        </p:nvSpPr>
        <p:spPr>
          <a:xfrm>
            <a:off x="10584282" y="1422336"/>
            <a:ext cx="918158" cy="382667"/>
          </a:xfrm>
          <a:prstGeom prst="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en-US" sz="1400" dirty="0">
                <a:solidFill>
                  <a:schemeClr val="bg1"/>
                </a:solidFill>
                <a:cs typeface="Arial" pitchFamily="34" charset="0"/>
              </a:rPr>
              <a:t>2022</a:t>
            </a:r>
            <a:endParaRPr lang="en-GB" sz="1400" b="0" dirty="0">
              <a:solidFill>
                <a:schemeClr val="bg1"/>
              </a:solidFill>
              <a:cs typeface="Arial" pitchFamily="34" charset="0"/>
            </a:endParaRPr>
          </a:p>
        </p:txBody>
      </p:sp>
      <p:cxnSp>
        <p:nvCxnSpPr>
          <p:cNvPr id="55" name="Straight Connector 54">
            <a:extLst>
              <a:ext uri="{FF2B5EF4-FFF2-40B4-BE49-F238E27FC236}">
                <a16:creationId xmlns:a16="http://schemas.microsoft.com/office/drawing/2014/main" id="{D1A84B1C-4846-9D1E-9093-685F2413B593}"/>
              </a:ext>
            </a:extLst>
          </p:cNvPr>
          <p:cNvCxnSpPr/>
          <p:nvPr/>
        </p:nvCxnSpPr>
        <p:spPr>
          <a:xfrm>
            <a:off x="7037512" y="934031"/>
            <a:ext cx="0" cy="5194053"/>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0" name="TextBox 59">
            <a:extLst>
              <a:ext uri="{FF2B5EF4-FFF2-40B4-BE49-F238E27FC236}">
                <a16:creationId xmlns:a16="http://schemas.microsoft.com/office/drawing/2014/main" id="{0E2FFE5D-6AB9-9F48-3D61-109D6F145784}"/>
              </a:ext>
            </a:extLst>
          </p:cNvPr>
          <p:cNvSpPr txBox="1">
            <a:spLocks noChangeArrowheads="1"/>
          </p:cNvSpPr>
          <p:nvPr/>
        </p:nvSpPr>
        <p:spPr bwMode="auto">
          <a:xfrm>
            <a:off x="4004832" y="1623992"/>
            <a:ext cx="3449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algn="ctr" eaLnBrk="1" hangingPunct="1"/>
            <a:r>
              <a:rPr lang="en-GB" sz="1400" b="0" dirty="0">
                <a:solidFill>
                  <a:srgbClr val="646563"/>
                </a:solidFill>
                <a:latin typeface="+mn-lt"/>
                <a:cs typeface="Arial" pitchFamily="34" charset="0"/>
              </a:rPr>
              <a:t>%</a:t>
            </a:r>
          </a:p>
        </p:txBody>
      </p:sp>
      <p:sp>
        <p:nvSpPr>
          <p:cNvPr id="62" name="Rectangle 61">
            <a:extLst>
              <a:ext uri="{FF2B5EF4-FFF2-40B4-BE49-F238E27FC236}">
                <a16:creationId xmlns:a16="http://schemas.microsoft.com/office/drawing/2014/main" id="{E6147534-3B15-B753-CED6-FA7B38CDFD52}"/>
              </a:ext>
            </a:extLst>
          </p:cNvPr>
          <p:cNvSpPr/>
          <p:nvPr/>
        </p:nvSpPr>
        <p:spPr>
          <a:xfrm>
            <a:off x="3043768" y="998920"/>
            <a:ext cx="2274421" cy="586093"/>
          </a:xfrm>
          <a:prstGeom prst="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en-US" sz="1400" dirty="0">
                <a:solidFill>
                  <a:schemeClr val="bg1"/>
                </a:solidFill>
                <a:cs typeface="Arial" pitchFamily="34" charset="0"/>
              </a:rPr>
              <a:t>Main Buyers </a:t>
            </a:r>
            <a:r>
              <a:rPr lang="en-US" sz="1400" b="0" dirty="0">
                <a:solidFill>
                  <a:schemeClr val="bg1"/>
                </a:solidFill>
                <a:cs typeface="Arial" pitchFamily="34" charset="0"/>
              </a:rPr>
              <a:t>of Business’ Agricultural and Food Products</a:t>
            </a:r>
            <a:endParaRPr lang="en-GB" sz="1400" b="0" dirty="0">
              <a:solidFill>
                <a:schemeClr val="bg1"/>
              </a:solidFill>
              <a:cs typeface="Arial" pitchFamily="34" charset="0"/>
            </a:endParaRPr>
          </a:p>
        </p:txBody>
      </p:sp>
      <p:graphicFrame>
        <p:nvGraphicFramePr>
          <p:cNvPr id="63" name="Table 62">
            <a:extLst>
              <a:ext uri="{FF2B5EF4-FFF2-40B4-BE49-F238E27FC236}">
                <a16:creationId xmlns:a16="http://schemas.microsoft.com/office/drawing/2014/main" id="{5BE823A0-3C08-2DC6-B054-79634E27E3D6}"/>
              </a:ext>
            </a:extLst>
          </p:cNvPr>
          <p:cNvGraphicFramePr>
            <a:graphicFrameLocks noGrp="1"/>
          </p:cNvGraphicFramePr>
          <p:nvPr/>
        </p:nvGraphicFramePr>
        <p:xfrm>
          <a:off x="151709" y="1832095"/>
          <a:ext cx="2932952" cy="4151623"/>
        </p:xfrm>
        <a:graphic>
          <a:graphicData uri="http://schemas.openxmlformats.org/drawingml/2006/table">
            <a:tbl>
              <a:tblPr firstRow="1" bandRow="1">
                <a:tableStyleId>{2D5ABB26-0587-4C30-8999-92F81FD0307C}</a:tableStyleId>
              </a:tblPr>
              <a:tblGrid>
                <a:gridCol w="2932952">
                  <a:extLst>
                    <a:ext uri="{9D8B030D-6E8A-4147-A177-3AD203B41FA5}">
                      <a16:colId xmlns:a16="http://schemas.microsoft.com/office/drawing/2014/main" val="2868855203"/>
                    </a:ext>
                  </a:extLst>
                </a:gridCol>
              </a:tblGrid>
              <a:tr h="678328">
                <a:tc>
                  <a:txBody>
                    <a:bodyPr/>
                    <a:lstStyle/>
                    <a:p>
                      <a:pPr marL="0" algn="r" defTabSz="914400" rtl="0" eaLnBrk="1" fontAlgn="b" latinLnBrk="0" hangingPunct="1"/>
                      <a:r>
                        <a:rPr lang="en-IE" sz="1400" kern="1200" dirty="0">
                          <a:solidFill>
                            <a:schemeClr val="tx1"/>
                          </a:solidFill>
                          <a:latin typeface="+mn-lt"/>
                          <a:ea typeface="+mn-ea"/>
                          <a:cs typeface="+mn-cs"/>
                        </a:rPr>
                        <a:t>Retailers</a:t>
                      </a:r>
                    </a:p>
                  </a:txBody>
                  <a:tcPr marL="9525" marR="9525" marT="9525" marB="0" anchor="ctr"/>
                </a:tc>
                <a:extLst>
                  <a:ext uri="{0D108BD9-81ED-4DB2-BD59-A6C34878D82A}">
                    <a16:rowId xmlns:a16="http://schemas.microsoft.com/office/drawing/2014/main" val="1605157221"/>
                  </a:ext>
                </a:extLst>
              </a:tr>
              <a:tr h="759983">
                <a:tc>
                  <a:txBody>
                    <a:bodyPr/>
                    <a:lstStyle/>
                    <a:p>
                      <a:pPr marL="0" algn="r" defTabSz="914400" rtl="0" eaLnBrk="1" fontAlgn="b" latinLnBrk="0" hangingPunct="1"/>
                      <a:r>
                        <a:rPr lang="en-US" sz="1400" kern="1200" dirty="0">
                          <a:solidFill>
                            <a:schemeClr val="tx1"/>
                          </a:solidFill>
                          <a:latin typeface="+mn-lt"/>
                          <a:ea typeface="+mn-ea"/>
                          <a:cs typeface="+mn-cs"/>
                        </a:rPr>
                        <a:t>Traders or wholesaler of agricultural and/or food products</a:t>
                      </a:r>
                    </a:p>
                  </a:txBody>
                  <a:tcPr marL="9525" marR="9525" marT="9525" marB="0" anchor="ctr"/>
                </a:tc>
                <a:extLst>
                  <a:ext uri="{0D108BD9-81ED-4DB2-BD59-A6C34878D82A}">
                    <a16:rowId xmlns:a16="http://schemas.microsoft.com/office/drawing/2014/main" val="1663828820"/>
                  </a:ext>
                </a:extLst>
              </a:tr>
              <a:tr h="678328">
                <a:tc>
                  <a:txBody>
                    <a:bodyPr/>
                    <a:lstStyle/>
                    <a:p>
                      <a:pPr marL="0" algn="r" defTabSz="914400" rtl="0" eaLnBrk="1" fontAlgn="b" latinLnBrk="0" hangingPunct="1"/>
                      <a:r>
                        <a:rPr lang="en-US" sz="1400" kern="1200" dirty="0">
                          <a:solidFill>
                            <a:schemeClr val="tx1"/>
                          </a:solidFill>
                          <a:latin typeface="+mn-lt"/>
                          <a:ea typeface="+mn-ea"/>
                          <a:cs typeface="+mn-cs"/>
                        </a:rPr>
                        <a:t>Food Service Industry </a:t>
                      </a:r>
                    </a:p>
                    <a:p>
                      <a:pPr marL="0" algn="r" defTabSz="914400" rtl="0" eaLnBrk="1" fontAlgn="b" latinLnBrk="0" hangingPunct="1"/>
                      <a:r>
                        <a:rPr lang="en-US" sz="1400" kern="1200" dirty="0">
                          <a:solidFill>
                            <a:schemeClr val="tx1"/>
                          </a:solidFill>
                          <a:latin typeface="+mn-lt"/>
                          <a:ea typeface="+mn-ea"/>
                          <a:cs typeface="+mn-cs"/>
                        </a:rPr>
                        <a:t>(Hotel, restaurant etc.)</a:t>
                      </a:r>
                    </a:p>
                  </a:txBody>
                  <a:tcPr marL="9525" marR="9525" marT="9525" marB="0" anchor="ctr"/>
                </a:tc>
                <a:extLst>
                  <a:ext uri="{0D108BD9-81ED-4DB2-BD59-A6C34878D82A}">
                    <a16:rowId xmlns:a16="http://schemas.microsoft.com/office/drawing/2014/main" val="2855705413"/>
                  </a:ext>
                </a:extLst>
              </a:tr>
              <a:tr h="678328">
                <a:tc>
                  <a:txBody>
                    <a:bodyPr/>
                    <a:lstStyle/>
                    <a:p>
                      <a:pPr marL="0" algn="r" defTabSz="914400" rtl="0" eaLnBrk="1" fontAlgn="b" latinLnBrk="0" hangingPunct="1"/>
                      <a:r>
                        <a:rPr lang="en-US" sz="1400" kern="1200" dirty="0">
                          <a:solidFill>
                            <a:schemeClr val="tx1"/>
                          </a:solidFill>
                          <a:latin typeface="+mn-lt"/>
                          <a:ea typeface="+mn-ea"/>
                          <a:cs typeface="+mn-cs"/>
                        </a:rPr>
                        <a:t>Primary processors of agricultural and/or food products</a:t>
                      </a:r>
                    </a:p>
                  </a:txBody>
                  <a:tcPr marL="9525" marR="9525" marT="9525" marB="0" anchor="ctr"/>
                </a:tc>
                <a:extLst>
                  <a:ext uri="{0D108BD9-81ED-4DB2-BD59-A6C34878D82A}">
                    <a16:rowId xmlns:a16="http://schemas.microsoft.com/office/drawing/2014/main" val="4180907119"/>
                  </a:ext>
                </a:extLst>
              </a:tr>
              <a:tr h="678328">
                <a:tc>
                  <a:txBody>
                    <a:bodyPr/>
                    <a:lstStyle/>
                    <a:p>
                      <a:pPr marL="0" algn="r" defTabSz="914400" rtl="0" eaLnBrk="1" fontAlgn="b" latinLnBrk="0" hangingPunct="1"/>
                      <a:r>
                        <a:rPr lang="en-US" sz="1400" kern="1200" dirty="0">
                          <a:solidFill>
                            <a:schemeClr val="tx1"/>
                          </a:solidFill>
                          <a:latin typeface="+mn-lt"/>
                          <a:ea typeface="+mn-ea"/>
                          <a:cs typeface="+mn-cs"/>
                        </a:rPr>
                        <a:t>Secondary and further processors of agricultural and/or food products</a:t>
                      </a:r>
                    </a:p>
                  </a:txBody>
                  <a:tcPr marL="9525" marR="9525" marT="9525" marB="0" anchor="ctr"/>
                </a:tc>
                <a:extLst>
                  <a:ext uri="{0D108BD9-81ED-4DB2-BD59-A6C34878D82A}">
                    <a16:rowId xmlns:a16="http://schemas.microsoft.com/office/drawing/2014/main" val="2023034168"/>
                  </a:ext>
                </a:extLst>
              </a:tr>
              <a:tr h="678328">
                <a:tc>
                  <a:txBody>
                    <a:bodyPr/>
                    <a:lstStyle/>
                    <a:p>
                      <a:pPr marL="0" algn="r" defTabSz="914400" rtl="0" eaLnBrk="1" fontAlgn="b" latinLnBrk="0" hangingPunct="1"/>
                      <a:r>
                        <a:rPr lang="en-IE" sz="1400" kern="1200" dirty="0">
                          <a:solidFill>
                            <a:schemeClr val="tx1"/>
                          </a:solidFill>
                          <a:latin typeface="+mn-lt"/>
                          <a:ea typeface="+mn-ea"/>
                          <a:cs typeface="+mn-cs"/>
                        </a:rPr>
                        <a:t>Direct to Consumer*</a:t>
                      </a:r>
                    </a:p>
                  </a:txBody>
                  <a:tcPr marL="9525" marR="9525" marT="9525" marB="0" anchor="ctr"/>
                </a:tc>
                <a:extLst>
                  <a:ext uri="{0D108BD9-81ED-4DB2-BD59-A6C34878D82A}">
                    <a16:rowId xmlns:a16="http://schemas.microsoft.com/office/drawing/2014/main" val="693273390"/>
                  </a:ext>
                </a:extLst>
              </a:tr>
            </a:tbl>
          </a:graphicData>
        </a:graphic>
      </p:graphicFrame>
      <p:sp>
        <p:nvSpPr>
          <p:cNvPr id="64" name="Right Brace 63">
            <a:extLst>
              <a:ext uri="{FF2B5EF4-FFF2-40B4-BE49-F238E27FC236}">
                <a16:creationId xmlns:a16="http://schemas.microsoft.com/office/drawing/2014/main" id="{2FFAE8F3-CC32-4647-C206-5917AE113ABE}"/>
              </a:ext>
            </a:extLst>
          </p:cNvPr>
          <p:cNvSpPr/>
          <p:nvPr/>
        </p:nvSpPr>
        <p:spPr>
          <a:xfrm>
            <a:off x="5881467" y="2224505"/>
            <a:ext cx="587017" cy="3263329"/>
          </a:xfrm>
          <a:prstGeom prst="rightBrace">
            <a:avLst>
              <a:gd name="adj1" fmla="val 28385"/>
              <a:gd name="adj2" fmla="val 50000"/>
            </a:avLst>
          </a:prstGeom>
          <a:ln w="381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67" name="TextBox 66">
            <a:extLst>
              <a:ext uri="{FF2B5EF4-FFF2-40B4-BE49-F238E27FC236}">
                <a16:creationId xmlns:a16="http://schemas.microsoft.com/office/drawing/2014/main" id="{440016D6-39F9-71EE-795C-FCB4820DE7D7}"/>
              </a:ext>
            </a:extLst>
          </p:cNvPr>
          <p:cNvSpPr txBox="1"/>
          <p:nvPr/>
        </p:nvSpPr>
        <p:spPr>
          <a:xfrm>
            <a:off x="6468484" y="3680245"/>
            <a:ext cx="956345" cy="307777"/>
          </a:xfrm>
          <a:prstGeom prst="rect">
            <a:avLst/>
          </a:prstGeom>
          <a:noFill/>
        </p:spPr>
        <p:txBody>
          <a:bodyPr wrap="none" rtlCol="0" anchor="ctr" anchorCtr="0">
            <a:noAutofit/>
          </a:bodyPr>
          <a:lstStyle/>
          <a:p>
            <a:r>
              <a:rPr lang="en-IE" sz="1400" dirty="0">
                <a:solidFill>
                  <a:schemeClr val="accent6"/>
                </a:solidFill>
              </a:rPr>
              <a:t>Any </a:t>
            </a:r>
          </a:p>
          <a:p>
            <a:r>
              <a:rPr lang="en-IE" sz="1400" dirty="0">
                <a:solidFill>
                  <a:schemeClr val="accent6"/>
                </a:solidFill>
              </a:rPr>
              <a:t>100%</a:t>
            </a:r>
          </a:p>
        </p:txBody>
      </p:sp>
      <p:sp>
        <p:nvSpPr>
          <p:cNvPr id="68" name="TextBox 67">
            <a:extLst>
              <a:ext uri="{FF2B5EF4-FFF2-40B4-BE49-F238E27FC236}">
                <a16:creationId xmlns:a16="http://schemas.microsoft.com/office/drawing/2014/main" id="{9F7E46A9-71F3-9BBE-CA41-038CFB2F330D}"/>
              </a:ext>
            </a:extLst>
          </p:cNvPr>
          <p:cNvSpPr txBox="1"/>
          <p:nvPr/>
        </p:nvSpPr>
        <p:spPr>
          <a:xfrm>
            <a:off x="11896" y="6006594"/>
            <a:ext cx="3266878" cy="268071"/>
          </a:xfrm>
          <a:prstGeom prst="rect">
            <a:avLst/>
          </a:prstGeom>
          <a:noFill/>
        </p:spPr>
        <p:txBody>
          <a:bodyPr wrap="none" rtlCol="0" anchor="ctr" anchorCtr="0">
            <a:noAutofit/>
          </a:bodyPr>
          <a:lstStyle/>
          <a:p>
            <a:r>
              <a:rPr lang="en-IE" sz="1400" b="0" i="1" dirty="0">
                <a:solidFill>
                  <a:schemeClr val="tx1"/>
                </a:solidFill>
              </a:rPr>
              <a:t>*Screened out if </a:t>
            </a:r>
            <a:r>
              <a:rPr lang="en-IE" sz="1400" b="0" i="1" u="sng" dirty="0">
                <a:solidFill>
                  <a:schemeClr val="tx1"/>
                </a:solidFill>
              </a:rPr>
              <a:t>only</a:t>
            </a:r>
            <a:r>
              <a:rPr lang="en-IE" sz="1400" b="0" i="1" dirty="0">
                <a:solidFill>
                  <a:schemeClr val="tx1"/>
                </a:solidFill>
              </a:rPr>
              <a:t> direct to consumer</a:t>
            </a:r>
          </a:p>
        </p:txBody>
      </p:sp>
      <p:graphicFrame>
        <p:nvGraphicFramePr>
          <p:cNvPr id="69" name="Object 2">
            <a:extLst>
              <a:ext uri="{FF2B5EF4-FFF2-40B4-BE49-F238E27FC236}">
                <a16:creationId xmlns:a16="http://schemas.microsoft.com/office/drawing/2014/main" id="{F38471C3-D346-BF87-4CB1-17E59DB84FDA}"/>
              </a:ext>
            </a:extLst>
          </p:cNvPr>
          <p:cNvGraphicFramePr>
            <a:graphicFrameLocks noChangeAspect="1"/>
          </p:cNvGraphicFramePr>
          <p:nvPr/>
        </p:nvGraphicFramePr>
        <p:xfrm>
          <a:off x="3340872" y="1832094"/>
          <a:ext cx="2446908" cy="4048153"/>
        </p:xfrm>
        <a:graphic>
          <a:graphicData uri="http://schemas.openxmlformats.org/drawingml/2006/chart">
            <c:chart xmlns:c="http://schemas.openxmlformats.org/drawingml/2006/chart" xmlns:r="http://schemas.openxmlformats.org/officeDocument/2006/relationships" r:id="rId4"/>
          </a:graphicData>
        </a:graphic>
      </p:graphicFrame>
      <p:sp>
        <p:nvSpPr>
          <p:cNvPr id="70" name="Rectangle 69">
            <a:extLst>
              <a:ext uri="{FF2B5EF4-FFF2-40B4-BE49-F238E27FC236}">
                <a16:creationId xmlns:a16="http://schemas.microsoft.com/office/drawing/2014/main" id="{1B06D6D8-C6F6-3DAD-E952-4F5E4802594A}"/>
              </a:ext>
            </a:extLst>
          </p:cNvPr>
          <p:cNvSpPr/>
          <p:nvPr/>
        </p:nvSpPr>
        <p:spPr>
          <a:xfrm>
            <a:off x="400984" y="918021"/>
            <a:ext cx="466864" cy="209146"/>
          </a:xfrm>
          <a:prstGeom prst="rect">
            <a:avLst/>
          </a:prstGeom>
          <a:solidFill>
            <a:srgbClr val="81B53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1" name="Rectangle 70">
            <a:extLst>
              <a:ext uri="{FF2B5EF4-FFF2-40B4-BE49-F238E27FC236}">
                <a16:creationId xmlns:a16="http://schemas.microsoft.com/office/drawing/2014/main" id="{219115D6-6AAF-D0D0-E910-7B041AD387B6}"/>
              </a:ext>
            </a:extLst>
          </p:cNvPr>
          <p:cNvSpPr/>
          <p:nvPr/>
        </p:nvSpPr>
        <p:spPr>
          <a:xfrm>
            <a:off x="400984" y="1127167"/>
            <a:ext cx="466864" cy="209146"/>
          </a:xfrm>
          <a:prstGeom prst="rect">
            <a:avLst/>
          </a:prstGeom>
          <a:solidFill>
            <a:srgbClr val="CEE7A6"/>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2" name="Text Placeholder 1">
            <a:extLst>
              <a:ext uri="{FF2B5EF4-FFF2-40B4-BE49-F238E27FC236}">
                <a16:creationId xmlns:a16="http://schemas.microsoft.com/office/drawing/2014/main" id="{8E4CFBCC-671E-7DD1-F4A3-AA0340C149E6}"/>
              </a:ext>
            </a:extLst>
          </p:cNvPr>
          <p:cNvSpPr txBox="1">
            <a:spLocks/>
          </p:cNvSpPr>
          <p:nvPr/>
        </p:nvSpPr>
        <p:spPr>
          <a:xfrm>
            <a:off x="824433" y="901979"/>
            <a:ext cx="867308" cy="2412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100" dirty="0">
                <a:latin typeface="Montserrat" pitchFamily="2" charset="77"/>
              </a:rPr>
              <a:t>2023</a:t>
            </a:r>
          </a:p>
        </p:txBody>
      </p:sp>
      <p:sp>
        <p:nvSpPr>
          <p:cNvPr id="73" name="Text Placeholder 1">
            <a:extLst>
              <a:ext uri="{FF2B5EF4-FFF2-40B4-BE49-F238E27FC236}">
                <a16:creationId xmlns:a16="http://schemas.microsoft.com/office/drawing/2014/main" id="{1980C64A-FB65-82FE-5707-C8AC79B62B1A}"/>
              </a:ext>
            </a:extLst>
          </p:cNvPr>
          <p:cNvSpPr txBox="1">
            <a:spLocks/>
          </p:cNvSpPr>
          <p:nvPr/>
        </p:nvSpPr>
        <p:spPr>
          <a:xfrm>
            <a:off x="824433" y="1142770"/>
            <a:ext cx="867308" cy="2412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100" dirty="0">
                <a:latin typeface="Montserrat" pitchFamily="2" charset="77"/>
              </a:rPr>
              <a:t>2022</a:t>
            </a:r>
          </a:p>
        </p:txBody>
      </p:sp>
      <p:sp>
        <p:nvSpPr>
          <p:cNvPr id="6" name="Text Placeholder 1">
            <a:extLst>
              <a:ext uri="{FF2B5EF4-FFF2-40B4-BE49-F238E27FC236}">
                <a16:creationId xmlns:a16="http://schemas.microsoft.com/office/drawing/2014/main" id="{8462819C-54BB-72DE-4124-73EA46274FFF}"/>
              </a:ext>
            </a:extLst>
          </p:cNvPr>
          <p:cNvSpPr txBox="1">
            <a:spLocks/>
          </p:cNvSpPr>
          <p:nvPr/>
        </p:nvSpPr>
        <p:spPr>
          <a:xfrm>
            <a:off x="5495557" y="1980757"/>
            <a:ext cx="526109" cy="3078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dirty="0">
                <a:latin typeface="Montserrat" pitchFamily="2" charset="77"/>
              </a:rPr>
              <a:t>5</a:t>
            </a:r>
            <a:r>
              <a:rPr lang="en-GB" sz="1400" dirty="0">
                <a:latin typeface="Montserrat" pitchFamily="2" charset="77"/>
              </a:rPr>
              <a:t>2</a:t>
            </a:r>
          </a:p>
        </p:txBody>
      </p:sp>
    </p:spTree>
    <p:extLst>
      <p:ext uri="{BB962C8B-B14F-4D97-AF65-F5344CB8AC3E}">
        <p14:creationId xmlns:p14="http://schemas.microsoft.com/office/powerpoint/2010/main" val="1093175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EAC101-2E6E-EA06-6429-33B4A58A7DB1}"/>
              </a:ext>
            </a:extLst>
          </p:cNvPr>
          <p:cNvSpPr txBox="1">
            <a:spLocks/>
          </p:cNvSpPr>
          <p:nvPr/>
        </p:nvSpPr>
        <p:spPr>
          <a:xfrm>
            <a:off x="96861" y="118056"/>
            <a:ext cx="9154712" cy="8159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i="0" kern="1200" baseline="0">
                <a:solidFill>
                  <a:schemeClr val="tx2"/>
                </a:solidFill>
                <a:latin typeface="Montserrat Light" pitchFamily="2" charset="77"/>
                <a:ea typeface="+mj-ea"/>
                <a:cs typeface="+mj-cs"/>
              </a:defRPr>
            </a:lvl1pPr>
          </a:lstStyle>
          <a:p>
            <a:r>
              <a:rPr lang="en-US" dirty="0">
                <a:latin typeface="Montserrat" pitchFamily="2" charset="77"/>
              </a:rPr>
              <a:t>Research Background</a:t>
            </a:r>
          </a:p>
        </p:txBody>
      </p:sp>
      <p:sp>
        <p:nvSpPr>
          <p:cNvPr id="5" name="TextBox 4">
            <a:extLst>
              <a:ext uri="{FF2B5EF4-FFF2-40B4-BE49-F238E27FC236}">
                <a16:creationId xmlns:a16="http://schemas.microsoft.com/office/drawing/2014/main" id="{50543A9F-8F1F-FE8D-164C-E314F9437E31}"/>
              </a:ext>
            </a:extLst>
          </p:cNvPr>
          <p:cNvSpPr txBox="1"/>
          <p:nvPr/>
        </p:nvSpPr>
        <p:spPr>
          <a:xfrm>
            <a:off x="96861" y="1106409"/>
            <a:ext cx="12007622" cy="3293209"/>
          </a:xfrm>
          <a:prstGeom prst="rect">
            <a:avLst/>
          </a:prstGeom>
          <a:noFill/>
        </p:spPr>
        <p:txBody>
          <a:bodyPr wrap="square" rtlCol="0">
            <a:spAutoFit/>
          </a:bodyPr>
          <a:lstStyle/>
          <a:p>
            <a:pPr marL="285750" indent="-285750">
              <a:buFont typeface="Arial" panose="020B0604020202020204" pitchFamily="34" charset="0"/>
              <a:buChar char="•"/>
            </a:pPr>
            <a:r>
              <a:rPr lang="en-US" sz="1600" dirty="0"/>
              <a:t>The Unfair Trading Practices (UTP) Regulations were signed into Irish law on 28</a:t>
            </a:r>
            <a:r>
              <a:rPr lang="en-US" sz="1600" baseline="30000" dirty="0"/>
              <a:t>th</a:t>
            </a:r>
            <a:r>
              <a:rPr lang="en-US" sz="1600" dirty="0"/>
              <a:t>  April 2021 and give effect to the provisions of the EU Directive on unfair trading practices in business-to-business relationships in the agricultural and food supply chain.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Under these Regulations, weaker suppliers are protected from unfair trading practices of stronger buyers and provides that complaints can be made within certain categories according to the annual turnover of a supplier compared to a buyer.</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In 2022, Coyne Research conducted two surveys relating to awareness and understanding of these regulations.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A second wave of the research took place in May 2023.</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Following on from the benchmark survey last year, the primary research objective can be described as;</a:t>
            </a:r>
            <a:endParaRPr lang="en-GB" sz="1600" dirty="0"/>
          </a:p>
        </p:txBody>
      </p:sp>
      <p:sp>
        <p:nvSpPr>
          <p:cNvPr id="2" name="Rectangle: Rounded Corners 1">
            <a:extLst>
              <a:ext uri="{FF2B5EF4-FFF2-40B4-BE49-F238E27FC236}">
                <a16:creationId xmlns:a16="http://schemas.microsoft.com/office/drawing/2014/main" id="{B201443D-DF1B-86AF-94A3-FDB22CDCFA47}"/>
              </a:ext>
            </a:extLst>
          </p:cNvPr>
          <p:cNvSpPr/>
          <p:nvPr/>
        </p:nvSpPr>
        <p:spPr>
          <a:xfrm>
            <a:off x="2261558" y="4571996"/>
            <a:ext cx="7668883" cy="62110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t>“To measure awareness &amp; understanding of the UTP Regulations and to inform the UTP related issues of most concern to Agri food suppliers.”</a:t>
            </a:r>
            <a:endParaRPr lang="en-GB" sz="1600" i="1" dirty="0"/>
          </a:p>
        </p:txBody>
      </p:sp>
    </p:spTree>
    <p:extLst>
      <p:ext uri="{BB962C8B-B14F-4D97-AF65-F5344CB8AC3E}">
        <p14:creationId xmlns:p14="http://schemas.microsoft.com/office/powerpoint/2010/main" val="1933692923"/>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 name="Object 2">
            <a:extLst>
              <a:ext uri="{FF2B5EF4-FFF2-40B4-BE49-F238E27FC236}">
                <a16:creationId xmlns:a16="http://schemas.microsoft.com/office/drawing/2014/main" id="{60A59D04-6293-5F6E-5E5C-9199B6DF3AE3}"/>
              </a:ext>
            </a:extLst>
          </p:cNvPr>
          <p:cNvGraphicFramePr>
            <a:graphicFrameLocks noChangeAspect="1"/>
          </p:cNvGraphicFramePr>
          <p:nvPr/>
        </p:nvGraphicFramePr>
        <p:xfrm>
          <a:off x="3897845" y="1260178"/>
          <a:ext cx="2696933" cy="46200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Object 7">
            <a:extLst>
              <a:ext uri="{FF2B5EF4-FFF2-40B4-BE49-F238E27FC236}">
                <a16:creationId xmlns:a16="http://schemas.microsoft.com/office/drawing/2014/main" id="{AF9BB7C2-7AE5-A9B1-73DB-12E9B5ABFDDA}"/>
              </a:ext>
            </a:extLst>
          </p:cNvPr>
          <p:cNvGraphicFramePr>
            <a:graphicFrameLocks noChangeAspect="1"/>
          </p:cNvGraphicFramePr>
          <p:nvPr/>
        </p:nvGraphicFramePr>
        <p:xfrm>
          <a:off x="9103531" y="911472"/>
          <a:ext cx="1527890" cy="5070521"/>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 Placeholder 1">
            <a:extLst>
              <a:ext uri="{FF2B5EF4-FFF2-40B4-BE49-F238E27FC236}">
                <a16:creationId xmlns:a16="http://schemas.microsoft.com/office/drawing/2014/main" id="{BE9F008B-5369-4B5B-B5A1-A901E730A978}"/>
              </a:ext>
            </a:extLst>
          </p:cNvPr>
          <p:cNvSpPr>
            <a:spLocks noGrp="1"/>
          </p:cNvSpPr>
          <p:nvPr>
            <p:ph type="body" sz="quarter" idx="4294967295"/>
          </p:nvPr>
        </p:nvSpPr>
        <p:spPr>
          <a:xfrm>
            <a:off x="11227831" y="351961"/>
            <a:ext cx="867308" cy="263525"/>
          </a:xfrm>
          <a:prstGeom prst="rect">
            <a:avLst/>
          </a:prstGeom>
        </p:spPr>
        <p:txBody>
          <a:bodyPr/>
          <a:lstStyle/>
          <a:p>
            <a:pPr marL="0" indent="0">
              <a:buNone/>
            </a:pPr>
            <a:r>
              <a:rPr lang="en-GB" sz="1100" dirty="0">
                <a:latin typeface="Montserrat" pitchFamily="2" charset="77"/>
              </a:rPr>
              <a:t>Q.4</a:t>
            </a:r>
          </a:p>
        </p:txBody>
      </p:sp>
      <p:sp>
        <p:nvSpPr>
          <p:cNvPr id="5" name="Text Placeholder 3">
            <a:extLst>
              <a:ext uri="{FF2B5EF4-FFF2-40B4-BE49-F238E27FC236}">
                <a16:creationId xmlns:a16="http://schemas.microsoft.com/office/drawing/2014/main" id="{76A25505-1000-4124-8EEF-F1D19336CFAD}"/>
              </a:ext>
            </a:extLst>
          </p:cNvPr>
          <p:cNvSpPr>
            <a:spLocks noGrp="1"/>
          </p:cNvSpPr>
          <p:nvPr>
            <p:ph type="body" sz="quarter" idx="4294967295"/>
          </p:nvPr>
        </p:nvSpPr>
        <p:spPr>
          <a:xfrm>
            <a:off x="9785684" y="162811"/>
            <a:ext cx="2162588" cy="263525"/>
          </a:xfrm>
          <a:prstGeom prst="rect">
            <a:avLst/>
          </a:prstGeom>
        </p:spPr>
        <p:txBody>
          <a:bodyPr/>
          <a:lstStyle/>
          <a:p>
            <a:pPr marL="0" indent="0">
              <a:buNone/>
            </a:pPr>
            <a:r>
              <a:rPr lang="en-US" sz="1100" dirty="0">
                <a:latin typeface="Montserrat" pitchFamily="2" charset="77"/>
              </a:rPr>
              <a:t>Base: All B2B Suppliers - 201</a:t>
            </a:r>
          </a:p>
        </p:txBody>
      </p:sp>
      <p:sp>
        <p:nvSpPr>
          <p:cNvPr id="3" name="Title 2">
            <a:extLst>
              <a:ext uri="{FF2B5EF4-FFF2-40B4-BE49-F238E27FC236}">
                <a16:creationId xmlns:a16="http://schemas.microsoft.com/office/drawing/2014/main" id="{ED894195-56E7-40B1-A3E6-1C94E37C975B}"/>
              </a:ext>
            </a:extLst>
          </p:cNvPr>
          <p:cNvSpPr>
            <a:spLocks noGrp="1"/>
          </p:cNvSpPr>
          <p:nvPr>
            <p:ph type="title" idx="4294967295"/>
          </p:nvPr>
        </p:nvSpPr>
        <p:spPr>
          <a:xfrm>
            <a:off x="96861" y="118056"/>
            <a:ext cx="9154712" cy="815975"/>
          </a:xfrm>
        </p:spPr>
        <p:txBody>
          <a:bodyPr/>
          <a:lstStyle/>
          <a:p>
            <a:r>
              <a:rPr lang="en-US" dirty="0">
                <a:latin typeface="Montserrat" pitchFamily="2" charset="77"/>
              </a:rPr>
              <a:t>Mainly Operated Sector</a:t>
            </a:r>
          </a:p>
        </p:txBody>
      </p:sp>
      <p:sp>
        <p:nvSpPr>
          <p:cNvPr id="8" name="Rectangle 7">
            <a:extLst>
              <a:ext uri="{FF2B5EF4-FFF2-40B4-BE49-F238E27FC236}">
                <a16:creationId xmlns:a16="http://schemas.microsoft.com/office/drawing/2014/main" id="{0569F5AC-3DD6-3B58-65E5-646A3122BFF3}"/>
              </a:ext>
            </a:extLst>
          </p:cNvPr>
          <p:cNvSpPr/>
          <p:nvPr/>
        </p:nvSpPr>
        <p:spPr>
          <a:xfrm>
            <a:off x="1212408" y="6298047"/>
            <a:ext cx="9863005" cy="523220"/>
          </a:xfrm>
          <a:prstGeom prst="rect">
            <a:avLst/>
          </a:prstGeom>
          <a:ln>
            <a:solidFill>
              <a:srgbClr val="7030A0"/>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GB" sz="1400" b="0" dirty="0">
                <a:solidFill>
                  <a:schemeClr val="tx1"/>
                </a:solidFill>
                <a:latin typeface="Montserrat" pitchFamily="2" charset="77"/>
              </a:rPr>
              <a:t>In line with the benchmark study, most businesses mainly operate in the Food horticulture sector – this is more prominent of businesses who mainly operate at the primary processing stage of the supply chain.</a:t>
            </a:r>
            <a:endParaRPr lang="en-IE" sz="1400" dirty="0">
              <a:solidFill>
                <a:schemeClr val="tx1"/>
              </a:solidFill>
              <a:latin typeface="Montserrat" pitchFamily="2" charset="77"/>
            </a:endParaRPr>
          </a:p>
        </p:txBody>
      </p:sp>
      <p:graphicFrame>
        <p:nvGraphicFramePr>
          <p:cNvPr id="32" name="Table 31">
            <a:extLst>
              <a:ext uri="{FF2B5EF4-FFF2-40B4-BE49-F238E27FC236}">
                <a16:creationId xmlns:a16="http://schemas.microsoft.com/office/drawing/2014/main" id="{5425F605-54E6-18CD-B36B-4CA4BF824083}"/>
              </a:ext>
            </a:extLst>
          </p:cNvPr>
          <p:cNvGraphicFramePr>
            <a:graphicFrameLocks noGrp="1"/>
          </p:cNvGraphicFramePr>
          <p:nvPr/>
        </p:nvGraphicFramePr>
        <p:xfrm>
          <a:off x="-468743" y="1384892"/>
          <a:ext cx="4332812" cy="4495355"/>
        </p:xfrm>
        <a:graphic>
          <a:graphicData uri="http://schemas.openxmlformats.org/drawingml/2006/table">
            <a:tbl>
              <a:tblPr firstRow="1" bandRow="1">
                <a:tableStyleId>{2D5ABB26-0587-4C30-8999-92F81FD0307C}</a:tableStyleId>
              </a:tblPr>
              <a:tblGrid>
                <a:gridCol w="4332812">
                  <a:extLst>
                    <a:ext uri="{9D8B030D-6E8A-4147-A177-3AD203B41FA5}">
                      <a16:colId xmlns:a16="http://schemas.microsoft.com/office/drawing/2014/main" val="2790380625"/>
                    </a:ext>
                  </a:extLst>
                </a:gridCol>
              </a:tblGrid>
              <a:tr h="447662">
                <a:tc>
                  <a:txBody>
                    <a:bodyPr/>
                    <a:lstStyle/>
                    <a:p>
                      <a:pPr algn="r" fontAlgn="b"/>
                      <a:r>
                        <a:rPr lang="en-IE" sz="1400" kern="1200" dirty="0">
                          <a:solidFill>
                            <a:schemeClr val="tx1"/>
                          </a:solidFill>
                          <a:latin typeface="+mn-lt"/>
                          <a:ea typeface="+mn-ea"/>
                          <a:cs typeface="+mn-cs"/>
                        </a:rPr>
                        <a:t>Food horticulture</a:t>
                      </a:r>
                    </a:p>
                  </a:txBody>
                  <a:tcPr marL="9525" marR="9525" marT="9525" marB="0" anchor="ctr"/>
                </a:tc>
                <a:extLst>
                  <a:ext uri="{0D108BD9-81ED-4DB2-BD59-A6C34878D82A}">
                    <a16:rowId xmlns:a16="http://schemas.microsoft.com/office/drawing/2014/main" val="3754030998"/>
                  </a:ext>
                </a:extLst>
              </a:tr>
              <a:tr h="447662">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IE" sz="1400" kern="1200" dirty="0">
                          <a:solidFill>
                            <a:schemeClr val="tx1"/>
                          </a:solidFill>
                          <a:latin typeface="+mn-lt"/>
                          <a:ea typeface="+mn-ea"/>
                          <a:cs typeface="+mn-cs"/>
                        </a:rPr>
                        <a:t>Confectionery</a:t>
                      </a:r>
                    </a:p>
                  </a:txBody>
                  <a:tcPr marL="9525" marR="9525" marT="9525" marB="0" anchor="ctr"/>
                </a:tc>
                <a:extLst>
                  <a:ext uri="{0D108BD9-81ED-4DB2-BD59-A6C34878D82A}">
                    <a16:rowId xmlns:a16="http://schemas.microsoft.com/office/drawing/2014/main" val="3729530428"/>
                  </a:ext>
                </a:extLst>
              </a:tr>
              <a:tr h="447662">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IE" sz="1400" kern="1200" dirty="0">
                          <a:solidFill>
                            <a:schemeClr val="tx1"/>
                          </a:solidFill>
                          <a:latin typeface="+mn-lt"/>
                          <a:ea typeface="+mn-ea"/>
                          <a:cs typeface="+mn-cs"/>
                        </a:rPr>
                        <a:t>Seafood processor</a:t>
                      </a:r>
                    </a:p>
                  </a:txBody>
                  <a:tcPr marL="9525" marR="9525" marT="9525" marB="0" anchor="ctr"/>
                </a:tc>
                <a:extLst>
                  <a:ext uri="{0D108BD9-81ED-4DB2-BD59-A6C34878D82A}">
                    <a16:rowId xmlns:a16="http://schemas.microsoft.com/office/drawing/2014/main" val="2162836786"/>
                  </a:ext>
                </a:extLst>
              </a:tr>
              <a:tr h="477121">
                <a:tc>
                  <a:txBody>
                    <a:bodyPr/>
                    <a:lstStyle/>
                    <a:p>
                      <a:pPr algn="r" fontAlgn="b"/>
                      <a:r>
                        <a:rPr lang="en-US" sz="1400" kern="1200" dirty="0">
                          <a:solidFill>
                            <a:schemeClr val="tx1"/>
                          </a:solidFill>
                          <a:latin typeface="+mn-lt"/>
                          <a:ea typeface="+mn-ea"/>
                          <a:cs typeface="+mn-cs"/>
                        </a:rPr>
                        <a:t>Beverage (alcoholic and</a:t>
                      </a:r>
                    </a:p>
                    <a:p>
                      <a:pPr algn="r" fontAlgn="b"/>
                      <a:r>
                        <a:rPr lang="en-US" sz="1400" kern="1200" dirty="0">
                          <a:solidFill>
                            <a:schemeClr val="tx1"/>
                          </a:solidFill>
                          <a:latin typeface="+mn-lt"/>
                          <a:ea typeface="+mn-ea"/>
                          <a:cs typeface="+mn-cs"/>
                        </a:rPr>
                        <a:t> non-alcoholic drinks)</a:t>
                      </a:r>
                    </a:p>
                  </a:txBody>
                  <a:tcPr marL="9525" marR="9525" marT="9525" marB="0" anchor="ctr"/>
                </a:tc>
                <a:extLst>
                  <a:ext uri="{0D108BD9-81ED-4DB2-BD59-A6C34878D82A}">
                    <a16:rowId xmlns:a16="http://schemas.microsoft.com/office/drawing/2014/main" val="2026223521"/>
                  </a:ext>
                </a:extLst>
              </a:tr>
              <a:tr h="447662">
                <a:tc>
                  <a:txBody>
                    <a:bodyPr/>
                    <a:lstStyle/>
                    <a:p>
                      <a:pPr algn="r" fontAlgn="b"/>
                      <a:r>
                        <a:rPr lang="en-IE" sz="1400" kern="1200" dirty="0">
                          <a:solidFill>
                            <a:schemeClr val="tx1"/>
                          </a:solidFill>
                          <a:latin typeface="+mn-lt"/>
                          <a:ea typeface="+mn-ea"/>
                          <a:cs typeface="+mn-cs"/>
                        </a:rPr>
                        <a:t>Ready meals</a:t>
                      </a:r>
                    </a:p>
                  </a:txBody>
                  <a:tcPr marL="9525" marR="9525" marT="9525" marB="0" anchor="ctr"/>
                </a:tc>
                <a:extLst>
                  <a:ext uri="{0D108BD9-81ED-4DB2-BD59-A6C34878D82A}">
                    <a16:rowId xmlns:a16="http://schemas.microsoft.com/office/drawing/2014/main" val="1884350301"/>
                  </a:ext>
                </a:extLst>
              </a:tr>
              <a:tr h="447662">
                <a:tc>
                  <a:txBody>
                    <a:bodyPr/>
                    <a:lstStyle/>
                    <a:p>
                      <a:pPr algn="r" fontAlgn="b"/>
                      <a:r>
                        <a:rPr lang="en-IE" sz="1400" kern="1200" dirty="0">
                          <a:solidFill>
                            <a:schemeClr val="tx1"/>
                          </a:solidFill>
                          <a:latin typeface="+mn-lt"/>
                          <a:ea typeface="+mn-ea"/>
                          <a:cs typeface="+mn-cs"/>
                        </a:rPr>
                        <a:t>Dairy processor</a:t>
                      </a:r>
                    </a:p>
                  </a:txBody>
                  <a:tcPr marL="9525" marR="9525" marT="9525" marB="0" anchor="ctr"/>
                </a:tc>
                <a:extLst>
                  <a:ext uri="{0D108BD9-81ED-4DB2-BD59-A6C34878D82A}">
                    <a16:rowId xmlns:a16="http://schemas.microsoft.com/office/drawing/2014/main" val="1966890880"/>
                  </a:ext>
                </a:extLst>
              </a:tr>
              <a:tr h="447662">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IE" sz="1400" kern="1200" dirty="0">
                          <a:solidFill>
                            <a:schemeClr val="tx1"/>
                          </a:solidFill>
                          <a:latin typeface="+mn-lt"/>
                          <a:ea typeface="+mn-ea"/>
                          <a:cs typeface="+mn-cs"/>
                        </a:rPr>
                        <a:t>Cereal processor</a:t>
                      </a:r>
                    </a:p>
                  </a:txBody>
                  <a:tcPr marL="9525" marR="9525" marT="9525" marB="0" anchor="ctr"/>
                </a:tc>
                <a:extLst>
                  <a:ext uri="{0D108BD9-81ED-4DB2-BD59-A6C34878D82A}">
                    <a16:rowId xmlns:a16="http://schemas.microsoft.com/office/drawing/2014/main" val="30604888"/>
                  </a:ext>
                </a:extLst>
              </a:tr>
              <a:tr h="436938">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IE" sz="1400" kern="1200" dirty="0">
                          <a:solidFill>
                            <a:schemeClr val="tx1"/>
                          </a:solidFill>
                          <a:latin typeface="+mn-lt"/>
                          <a:ea typeface="+mn-ea"/>
                          <a:cs typeface="+mn-cs"/>
                        </a:rPr>
                        <a:t>Pig meat processor</a:t>
                      </a:r>
                    </a:p>
                  </a:txBody>
                  <a:tcPr marL="9525" marR="9525" marT="9525" marB="0" anchor="ctr"/>
                </a:tc>
                <a:extLst>
                  <a:ext uri="{0D108BD9-81ED-4DB2-BD59-A6C34878D82A}">
                    <a16:rowId xmlns:a16="http://schemas.microsoft.com/office/drawing/2014/main" val="3716886648"/>
                  </a:ext>
                </a:extLst>
              </a:tr>
              <a:tr h="447662">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IE" sz="1400" kern="1200" dirty="0">
                          <a:solidFill>
                            <a:schemeClr val="tx1"/>
                          </a:solidFill>
                          <a:latin typeface="+mn-lt"/>
                          <a:ea typeface="+mn-ea"/>
                          <a:cs typeface="+mn-cs"/>
                        </a:rPr>
                        <a:t>Beef processor</a:t>
                      </a:r>
                    </a:p>
                  </a:txBody>
                  <a:tcPr marL="9525" marR="9525" marT="9525" marB="0" anchor="ctr"/>
                </a:tc>
                <a:extLst>
                  <a:ext uri="{0D108BD9-81ED-4DB2-BD59-A6C34878D82A}">
                    <a16:rowId xmlns:a16="http://schemas.microsoft.com/office/drawing/2014/main" val="2329483784"/>
                  </a:ext>
                </a:extLst>
              </a:tr>
              <a:tr h="447662">
                <a:tc>
                  <a:txBody>
                    <a:bodyPr/>
                    <a:lstStyle/>
                    <a:p>
                      <a:pPr algn="r" fontAlgn="b"/>
                      <a:r>
                        <a:rPr lang="en-IE" sz="1400" kern="1200" dirty="0">
                          <a:solidFill>
                            <a:schemeClr val="tx1"/>
                          </a:solidFill>
                          <a:latin typeface="+mn-lt"/>
                          <a:ea typeface="+mn-ea"/>
                          <a:cs typeface="+mn-cs"/>
                        </a:rPr>
                        <a:t>Frozen food processor</a:t>
                      </a:r>
                    </a:p>
                  </a:txBody>
                  <a:tcPr marL="9525" marR="9525" marT="9525" marB="0" anchor="ctr"/>
                </a:tc>
                <a:extLst>
                  <a:ext uri="{0D108BD9-81ED-4DB2-BD59-A6C34878D82A}">
                    <a16:rowId xmlns:a16="http://schemas.microsoft.com/office/drawing/2014/main" val="873243855"/>
                  </a:ext>
                </a:extLst>
              </a:tr>
            </a:tbl>
          </a:graphicData>
        </a:graphic>
      </p:graphicFrame>
      <p:sp>
        <p:nvSpPr>
          <p:cNvPr id="35" name="TextBox 22">
            <a:extLst>
              <a:ext uri="{FF2B5EF4-FFF2-40B4-BE49-F238E27FC236}">
                <a16:creationId xmlns:a16="http://schemas.microsoft.com/office/drawing/2014/main" id="{E73D567F-619D-877F-9FA2-F03ABB7CCD9B}"/>
              </a:ext>
            </a:extLst>
          </p:cNvPr>
          <p:cNvSpPr txBox="1">
            <a:spLocks noChangeArrowheads="1"/>
          </p:cNvSpPr>
          <p:nvPr/>
        </p:nvSpPr>
        <p:spPr bwMode="auto">
          <a:xfrm>
            <a:off x="4262696" y="1090781"/>
            <a:ext cx="3449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646563"/>
                </a:solidFill>
                <a:effectLst/>
                <a:uLnTx/>
                <a:uFillTx/>
                <a:latin typeface="Arial" pitchFamily="34" charset="0"/>
                <a:ea typeface="ヒラギノ角ゴ ProN W3" charset="-128"/>
                <a:cs typeface="Arial" pitchFamily="34" charset="0"/>
              </a:rPr>
              <a:t>%</a:t>
            </a:r>
          </a:p>
        </p:txBody>
      </p:sp>
      <p:pic>
        <p:nvPicPr>
          <p:cNvPr id="36" name="Graphic 35" descr="Avocado">
            <a:extLst>
              <a:ext uri="{FF2B5EF4-FFF2-40B4-BE49-F238E27FC236}">
                <a16:creationId xmlns:a16="http://schemas.microsoft.com/office/drawing/2014/main" id="{6338A368-F371-AC38-CE75-8627FA990D3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20695" y="1383071"/>
            <a:ext cx="457200" cy="457200"/>
          </a:xfrm>
          <a:prstGeom prst="rect">
            <a:avLst/>
          </a:prstGeom>
        </p:spPr>
      </p:pic>
      <p:pic>
        <p:nvPicPr>
          <p:cNvPr id="39" name="Graphic 38" descr="Bottle">
            <a:extLst>
              <a:ext uri="{FF2B5EF4-FFF2-40B4-BE49-F238E27FC236}">
                <a16:creationId xmlns:a16="http://schemas.microsoft.com/office/drawing/2014/main" id="{8BB7BDDB-60D2-BD47-BD85-437014A8556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84543" y="2709545"/>
            <a:ext cx="519157" cy="519157"/>
          </a:xfrm>
          <a:prstGeom prst="rect">
            <a:avLst/>
          </a:prstGeom>
        </p:spPr>
      </p:pic>
      <p:pic>
        <p:nvPicPr>
          <p:cNvPr id="40" name="Graphic 39" descr="Lollipop">
            <a:extLst>
              <a:ext uri="{FF2B5EF4-FFF2-40B4-BE49-F238E27FC236}">
                <a16:creationId xmlns:a16="http://schemas.microsoft.com/office/drawing/2014/main" id="{1C20413A-0E8A-EBA7-3449-EFE5E9BC43E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163854" y="1832911"/>
            <a:ext cx="457201" cy="457201"/>
          </a:xfrm>
          <a:prstGeom prst="rect">
            <a:avLst/>
          </a:prstGeom>
        </p:spPr>
      </p:pic>
      <p:pic>
        <p:nvPicPr>
          <p:cNvPr id="41" name="Graphic 40" descr="Crab">
            <a:extLst>
              <a:ext uri="{FF2B5EF4-FFF2-40B4-BE49-F238E27FC236}">
                <a16:creationId xmlns:a16="http://schemas.microsoft.com/office/drawing/2014/main" id="{5B7D7A8D-705A-8AC6-8606-B37CDA5B75E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643040" y="2280507"/>
            <a:ext cx="457200" cy="457200"/>
          </a:xfrm>
          <a:prstGeom prst="rect">
            <a:avLst/>
          </a:prstGeom>
        </p:spPr>
      </p:pic>
      <p:pic>
        <p:nvPicPr>
          <p:cNvPr id="43" name="Graphic 42" descr="Grain">
            <a:extLst>
              <a:ext uri="{FF2B5EF4-FFF2-40B4-BE49-F238E27FC236}">
                <a16:creationId xmlns:a16="http://schemas.microsoft.com/office/drawing/2014/main" id="{FFFF0BDE-2557-A80B-E8AE-D3DA8EB7C05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842162" y="4103607"/>
            <a:ext cx="451803" cy="451803"/>
          </a:xfrm>
          <a:prstGeom prst="rect">
            <a:avLst/>
          </a:prstGeom>
        </p:spPr>
      </p:pic>
      <p:pic>
        <p:nvPicPr>
          <p:cNvPr id="44" name="Graphic 43" descr="Pig">
            <a:extLst>
              <a:ext uri="{FF2B5EF4-FFF2-40B4-BE49-F238E27FC236}">
                <a16:creationId xmlns:a16="http://schemas.microsoft.com/office/drawing/2014/main" id="{68D5C700-87E9-7111-0454-7FBB5FC9E17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538144" y="4543075"/>
            <a:ext cx="457200" cy="457200"/>
          </a:xfrm>
          <a:prstGeom prst="rect">
            <a:avLst/>
          </a:prstGeom>
        </p:spPr>
      </p:pic>
      <p:sp>
        <p:nvSpPr>
          <p:cNvPr id="56" name="Rectangle 55">
            <a:extLst>
              <a:ext uri="{FF2B5EF4-FFF2-40B4-BE49-F238E27FC236}">
                <a16:creationId xmlns:a16="http://schemas.microsoft.com/office/drawing/2014/main" id="{C18596B0-8FCE-5197-BE92-87A14760995A}"/>
              </a:ext>
            </a:extLst>
          </p:cNvPr>
          <p:cNvSpPr/>
          <p:nvPr/>
        </p:nvSpPr>
        <p:spPr>
          <a:xfrm>
            <a:off x="400984" y="918021"/>
            <a:ext cx="466864" cy="209146"/>
          </a:xfrm>
          <a:prstGeom prst="rect">
            <a:avLst/>
          </a:prstGeom>
          <a:solidFill>
            <a:srgbClr val="78449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7" name="Rectangle 56">
            <a:extLst>
              <a:ext uri="{FF2B5EF4-FFF2-40B4-BE49-F238E27FC236}">
                <a16:creationId xmlns:a16="http://schemas.microsoft.com/office/drawing/2014/main" id="{A485F8C3-1148-EC00-3192-E56AF17E5E3B}"/>
              </a:ext>
            </a:extLst>
          </p:cNvPr>
          <p:cNvSpPr/>
          <p:nvPr/>
        </p:nvSpPr>
        <p:spPr>
          <a:xfrm>
            <a:off x="400984" y="1127167"/>
            <a:ext cx="466864" cy="209146"/>
          </a:xfrm>
          <a:prstGeom prst="rect">
            <a:avLst/>
          </a:prstGeom>
          <a:solidFill>
            <a:srgbClr val="CBAED9"/>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8" name="Text Placeholder 1">
            <a:extLst>
              <a:ext uri="{FF2B5EF4-FFF2-40B4-BE49-F238E27FC236}">
                <a16:creationId xmlns:a16="http://schemas.microsoft.com/office/drawing/2014/main" id="{03BED54C-0E8C-89F3-F920-B3876685D4C6}"/>
              </a:ext>
            </a:extLst>
          </p:cNvPr>
          <p:cNvSpPr txBox="1">
            <a:spLocks/>
          </p:cNvSpPr>
          <p:nvPr/>
        </p:nvSpPr>
        <p:spPr>
          <a:xfrm>
            <a:off x="824433" y="901979"/>
            <a:ext cx="867308" cy="2412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100" dirty="0">
                <a:latin typeface="Montserrat" pitchFamily="2" charset="77"/>
              </a:rPr>
              <a:t>2023</a:t>
            </a:r>
          </a:p>
        </p:txBody>
      </p:sp>
      <p:sp>
        <p:nvSpPr>
          <p:cNvPr id="6" name="Text Placeholder 1">
            <a:extLst>
              <a:ext uri="{FF2B5EF4-FFF2-40B4-BE49-F238E27FC236}">
                <a16:creationId xmlns:a16="http://schemas.microsoft.com/office/drawing/2014/main" id="{C6F462A0-EE4C-57CE-86A9-0699C39667C5}"/>
              </a:ext>
            </a:extLst>
          </p:cNvPr>
          <p:cNvSpPr txBox="1">
            <a:spLocks/>
          </p:cNvSpPr>
          <p:nvPr/>
        </p:nvSpPr>
        <p:spPr>
          <a:xfrm>
            <a:off x="824433" y="1142770"/>
            <a:ext cx="867308" cy="2412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100" dirty="0">
                <a:latin typeface="Montserrat" pitchFamily="2" charset="77"/>
              </a:rPr>
              <a:t>2022</a:t>
            </a:r>
          </a:p>
        </p:txBody>
      </p:sp>
      <p:graphicFrame>
        <p:nvGraphicFramePr>
          <p:cNvPr id="7" name="Object 7">
            <a:extLst>
              <a:ext uri="{FF2B5EF4-FFF2-40B4-BE49-F238E27FC236}">
                <a16:creationId xmlns:a16="http://schemas.microsoft.com/office/drawing/2014/main" id="{122A4596-6002-2DC7-6EA4-BC39CC3480A0}"/>
              </a:ext>
            </a:extLst>
          </p:cNvPr>
          <p:cNvGraphicFramePr>
            <a:graphicFrameLocks noChangeAspect="1"/>
          </p:cNvGraphicFramePr>
          <p:nvPr/>
        </p:nvGraphicFramePr>
        <p:xfrm>
          <a:off x="6262821" y="907870"/>
          <a:ext cx="1527890" cy="5070521"/>
        </p:xfrm>
        <a:graphic>
          <a:graphicData uri="http://schemas.openxmlformats.org/drawingml/2006/chart">
            <c:chart xmlns:c="http://schemas.openxmlformats.org/drawingml/2006/chart" xmlns:r="http://schemas.openxmlformats.org/officeDocument/2006/relationships" r:id="rId17"/>
          </a:graphicData>
        </a:graphic>
      </p:graphicFrame>
      <p:sp>
        <p:nvSpPr>
          <p:cNvPr id="9" name="TextBox 22">
            <a:extLst>
              <a:ext uri="{FF2B5EF4-FFF2-40B4-BE49-F238E27FC236}">
                <a16:creationId xmlns:a16="http://schemas.microsoft.com/office/drawing/2014/main" id="{D119214C-24C5-2056-B3DE-7841111185D0}"/>
              </a:ext>
            </a:extLst>
          </p:cNvPr>
          <p:cNvSpPr txBox="1">
            <a:spLocks noChangeArrowheads="1"/>
          </p:cNvSpPr>
          <p:nvPr/>
        </p:nvSpPr>
        <p:spPr bwMode="auto">
          <a:xfrm>
            <a:off x="6942092" y="1136664"/>
            <a:ext cx="4171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effectLst/>
                <a:uLnTx/>
                <a:uFillTx/>
                <a:latin typeface="+mn-lt"/>
                <a:ea typeface="ヒラギノ角ゴ ProN W3" charset="-128"/>
                <a:cs typeface="Arial" pitchFamily="34" charset="0"/>
              </a:rPr>
              <a:t>-/+</a:t>
            </a:r>
          </a:p>
        </p:txBody>
      </p:sp>
      <p:sp>
        <p:nvSpPr>
          <p:cNvPr id="10" name="TextBox 22">
            <a:extLst>
              <a:ext uri="{FF2B5EF4-FFF2-40B4-BE49-F238E27FC236}">
                <a16:creationId xmlns:a16="http://schemas.microsoft.com/office/drawing/2014/main" id="{4B724297-9ADD-3401-224D-048A8404C013}"/>
              </a:ext>
            </a:extLst>
          </p:cNvPr>
          <p:cNvSpPr txBox="1">
            <a:spLocks noChangeArrowheads="1"/>
          </p:cNvSpPr>
          <p:nvPr/>
        </p:nvSpPr>
        <p:spPr bwMode="auto">
          <a:xfrm>
            <a:off x="6748642" y="980707"/>
            <a:ext cx="82747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effectLst/>
                <a:uLnTx/>
                <a:uFillTx/>
                <a:latin typeface="+mn-lt"/>
                <a:ea typeface="ヒラギノ角ゴ ProN W3" charset="-128"/>
                <a:cs typeface="Arial" pitchFamily="34" charset="0"/>
              </a:rPr>
              <a:t>Base: </a:t>
            </a:r>
            <a:r>
              <a:rPr lang="en-GB" sz="1200" b="0" kern="0" dirty="0">
                <a:latin typeface="+mn-lt"/>
                <a:cs typeface="Arial" pitchFamily="34" charset="0"/>
              </a:rPr>
              <a:t>90</a:t>
            </a:r>
            <a:endParaRPr kumimoji="0" lang="en-GB" sz="1200" b="0" i="0" u="none" strike="noStrike" kern="0" cap="none" spc="0" normalizeH="0" baseline="0" noProof="0" dirty="0">
              <a:ln>
                <a:noFill/>
              </a:ln>
              <a:effectLst/>
              <a:uLnTx/>
              <a:uFillTx/>
              <a:latin typeface="+mn-lt"/>
              <a:ea typeface="ヒラギノ角ゴ ProN W3" charset="-128"/>
              <a:cs typeface="Arial" pitchFamily="34" charset="0"/>
            </a:endParaRPr>
          </a:p>
        </p:txBody>
      </p:sp>
      <p:sp>
        <p:nvSpPr>
          <p:cNvPr id="11" name="TextBox 22">
            <a:extLst>
              <a:ext uri="{FF2B5EF4-FFF2-40B4-BE49-F238E27FC236}">
                <a16:creationId xmlns:a16="http://schemas.microsoft.com/office/drawing/2014/main" id="{08933356-CF13-37C5-C1CD-9C8C698DFE23}"/>
              </a:ext>
            </a:extLst>
          </p:cNvPr>
          <p:cNvSpPr txBox="1">
            <a:spLocks noChangeArrowheads="1"/>
          </p:cNvSpPr>
          <p:nvPr/>
        </p:nvSpPr>
        <p:spPr bwMode="auto">
          <a:xfrm>
            <a:off x="9751329" y="1130940"/>
            <a:ext cx="4171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effectLst/>
                <a:uLnTx/>
                <a:uFillTx/>
                <a:latin typeface="+mn-lt"/>
                <a:ea typeface="ヒラギノ角ゴ ProN W3" charset="-128"/>
                <a:cs typeface="Arial" pitchFamily="34" charset="0"/>
              </a:rPr>
              <a:t>-/+</a:t>
            </a:r>
          </a:p>
        </p:txBody>
      </p:sp>
      <p:sp>
        <p:nvSpPr>
          <p:cNvPr id="12" name="Rectangle 11">
            <a:extLst>
              <a:ext uri="{FF2B5EF4-FFF2-40B4-BE49-F238E27FC236}">
                <a16:creationId xmlns:a16="http://schemas.microsoft.com/office/drawing/2014/main" id="{81406C18-1F7B-897D-A3D8-7DCDD74ED14B}"/>
              </a:ext>
            </a:extLst>
          </p:cNvPr>
          <p:cNvSpPr/>
          <p:nvPr/>
        </p:nvSpPr>
        <p:spPr>
          <a:xfrm>
            <a:off x="8952695" y="527886"/>
            <a:ext cx="2014369" cy="453886"/>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400" b="0" kern="0" dirty="0">
                <a:solidFill>
                  <a:schemeClr val="tx1"/>
                </a:solidFill>
                <a:cs typeface="Arial" pitchFamily="34" charset="0"/>
              </a:rPr>
              <a:t>Secondary or Trader</a:t>
            </a:r>
          </a:p>
          <a:p>
            <a:pPr marL="0" marR="0" lvl="0" indent="0" algn="ctr" defTabSz="914400" eaLnBrk="1" fontAlgn="auto" latinLnBrk="0" hangingPunct="1">
              <a:lnSpc>
                <a:spcPct val="100000"/>
              </a:lnSpc>
              <a:spcBef>
                <a:spcPts val="0"/>
              </a:spcBef>
              <a:spcAft>
                <a:spcPts val="0"/>
              </a:spcAft>
              <a:buClrTx/>
              <a:buSzTx/>
              <a:buFontTx/>
              <a:buNone/>
              <a:tabLst/>
              <a:defRPr/>
            </a:pPr>
            <a:r>
              <a:rPr lang="en-GB" sz="1400" b="0" kern="0" dirty="0">
                <a:solidFill>
                  <a:schemeClr val="tx1"/>
                </a:solidFill>
                <a:cs typeface="Arial" pitchFamily="34" charset="0"/>
              </a:rPr>
              <a:t>/Wholesaler</a:t>
            </a:r>
          </a:p>
        </p:txBody>
      </p:sp>
      <p:sp>
        <p:nvSpPr>
          <p:cNvPr id="13" name="TextBox 22">
            <a:extLst>
              <a:ext uri="{FF2B5EF4-FFF2-40B4-BE49-F238E27FC236}">
                <a16:creationId xmlns:a16="http://schemas.microsoft.com/office/drawing/2014/main" id="{70E2FA4C-F2B4-A0A7-76FB-1181FA1F3223}"/>
              </a:ext>
            </a:extLst>
          </p:cNvPr>
          <p:cNvSpPr txBox="1">
            <a:spLocks noChangeArrowheads="1"/>
          </p:cNvSpPr>
          <p:nvPr/>
        </p:nvSpPr>
        <p:spPr bwMode="auto">
          <a:xfrm>
            <a:off x="9571504" y="974983"/>
            <a:ext cx="8002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effectLst/>
                <a:uLnTx/>
                <a:uFillTx/>
                <a:latin typeface="+mn-lt"/>
                <a:ea typeface="ヒラギノ角ゴ ProN W3" charset="-128"/>
                <a:cs typeface="Arial" pitchFamily="34" charset="0"/>
              </a:rPr>
              <a:t>Base: </a:t>
            </a:r>
            <a:r>
              <a:rPr lang="en-GB" sz="1200" b="0" kern="0" dirty="0">
                <a:latin typeface="+mn-lt"/>
                <a:cs typeface="Arial" pitchFamily="34" charset="0"/>
              </a:rPr>
              <a:t>111</a:t>
            </a:r>
            <a:endParaRPr kumimoji="0" lang="en-GB" sz="1200" b="0" i="0" u="none" strike="noStrike" kern="0" cap="none" spc="0" normalizeH="0" baseline="0" noProof="0" dirty="0">
              <a:ln>
                <a:noFill/>
              </a:ln>
              <a:effectLst/>
              <a:uLnTx/>
              <a:uFillTx/>
              <a:latin typeface="+mn-lt"/>
              <a:ea typeface="ヒラギノ角ゴ ProN W3" charset="-128"/>
              <a:cs typeface="Arial" pitchFamily="34" charset="0"/>
            </a:endParaRPr>
          </a:p>
        </p:txBody>
      </p:sp>
      <p:sp>
        <p:nvSpPr>
          <p:cNvPr id="14" name="Rectangle 13">
            <a:extLst>
              <a:ext uri="{FF2B5EF4-FFF2-40B4-BE49-F238E27FC236}">
                <a16:creationId xmlns:a16="http://schemas.microsoft.com/office/drawing/2014/main" id="{92FC544C-9170-224B-48E2-6ADAFCD01476}"/>
              </a:ext>
            </a:extLst>
          </p:cNvPr>
          <p:cNvSpPr/>
          <p:nvPr/>
        </p:nvSpPr>
        <p:spPr>
          <a:xfrm>
            <a:off x="6569349" y="537388"/>
            <a:ext cx="1300109" cy="453886"/>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400" b="0" kern="0" dirty="0">
                <a:solidFill>
                  <a:schemeClr val="tx1"/>
                </a:solidFill>
                <a:cs typeface="Arial" pitchFamily="34" charset="0"/>
              </a:rPr>
              <a:t>Primary Processing</a:t>
            </a:r>
          </a:p>
        </p:txBody>
      </p:sp>
      <p:sp>
        <p:nvSpPr>
          <p:cNvPr id="16" name="Oval 15">
            <a:extLst>
              <a:ext uri="{FF2B5EF4-FFF2-40B4-BE49-F238E27FC236}">
                <a16:creationId xmlns:a16="http://schemas.microsoft.com/office/drawing/2014/main" id="{6A2E6E5C-3F4A-D979-4072-BAFB08318A9A}"/>
              </a:ext>
            </a:extLst>
          </p:cNvPr>
          <p:cNvSpPr/>
          <p:nvPr/>
        </p:nvSpPr>
        <p:spPr>
          <a:xfrm>
            <a:off x="6795170" y="1361954"/>
            <a:ext cx="875561" cy="453886"/>
          </a:xfrm>
          <a:prstGeom prst="ellipse">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IE"/>
          </a:p>
        </p:txBody>
      </p:sp>
      <p:sp>
        <p:nvSpPr>
          <p:cNvPr id="17" name="Rectangle 16">
            <a:extLst>
              <a:ext uri="{FF2B5EF4-FFF2-40B4-BE49-F238E27FC236}">
                <a16:creationId xmlns:a16="http://schemas.microsoft.com/office/drawing/2014/main" id="{FF4DE8E0-528E-3804-6D91-EE1A9E65CD6F}"/>
              </a:ext>
            </a:extLst>
          </p:cNvPr>
          <p:cNvSpPr/>
          <p:nvPr/>
        </p:nvSpPr>
        <p:spPr>
          <a:xfrm>
            <a:off x="9478537" y="1376970"/>
            <a:ext cx="790601" cy="376347"/>
          </a:xfrm>
          <a:prstGeom prst="rect">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IE"/>
          </a:p>
        </p:txBody>
      </p:sp>
      <p:pic>
        <p:nvPicPr>
          <p:cNvPr id="21" name="Graphic 20" descr="Cow with solid fill">
            <a:extLst>
              <a:ext uri="{FF2B5EF4-FFF2-40B4-BE49-F238E27FC236}">
                <a16:creationId xmlns:a16="http://schemas.microsoft.com/office/drawing/2014/main" id="{4DDA0896-DA61-89D7-58FF-39E90E3B9123}"/>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884599" y="4977194"/>
            <a:ext cx="475257" cy="475257"/>
          </a:xfrm>
          <a:prstGeom prst="rect">
            <a:avLst/>
          </a:prstGeom>
        </p:spPr>
      </p:pic>
      <p:pic>
        <p:nvPicPr>
          <p:cNvPr id="23" name="Graphic 22" descr="Cheese with solid fill">
            <a:extLst>
              <a:ext uri="{FF2B5EF4-FFF2-40B4-BE49-F238E27FC236}">
                <a16:creationId xmlns:a16="http://schemas.microsoft.com/office/drawing/2014/main" id="{E87AF898-8515-8282-1AA6-71B397697109}"/>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859053" y="3628791"/>
            <a:ext cx="545274" cy="545274"/>
          </a:xfrm>
          <a:prstGeom prst="rect">
            <a:avLst/>
          </a:prstGeom>
        </p:spPr>
      </p:pic>
      <p:pic>
        <p:nvPicPr>
          <p:cNvPr id="25" name="Graphic 24" descr="Pasta with solid fill">
            <a:extLst>
              <a:ext uri="{FF2B5EF4-FFF2-40B4-BE49-F238E27FC236}">
                <a16:creationId xmlns:a16="http://schemas.microsoft.com/office/drawing/2014/main" id="{1C3CBA49-1989-4360-25FD-98C037C4E69A}"/>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244966" y="3225960"/>
            <a:ext cx="405403" cy="405403"/>
          </a:xfrm>
          <a:prstGeom prst="rect">
            <a:avLst/>
          </a:prstGeom>
        </p:spPr>
      </p:pic>
      <p:pic>
        <p:nvPicPr>
          <p:cNvPr id="27" name="Graphic 26" descr="Peas In Pod with solid fill">
            <a:extLst>
              <a:ext uri="{FF2B5EF4-FFF2-40B4-BE49-F238E27FC236}">
                <a16:creationId xmlns:a16="http://schemas.microsoft.com/office/drawing/2014/main" id="{747EFA01-77E3-2505-7909-623B72A20CAB}"/>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368886" y="5434081"/>
            <a:ext cx="396077" cy="396077"/>
          </a:xfrm>
          <a:prstGeom prst="rect">
            <a:avLst/>
          </a:prstGeom>
        </p:spPr>
      </p:pic>
    </p:spTree>
    <p:extLst>
      <p:ext uri="{BB962C8B-B14F-4D97-AF65-F5344CB8AC3E}">
        <p14:creationId xmlns:p14="http://schemas.microsoft.com/office/powerpoint/2010/main" val="2491730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9F008B-5369-4B5B-B5A1-A901E730A978}"/>
              </a:ext>
            </a:extLst>
          </p:cNvPr>
          <p:cNvSpPr>
            <a:spLocks noGrp="1"/>
          </p:cNvSpPr>
          <p:nvPr>
            <p:ph type="body" sz="quarter" idx="4294967295"/>
          </p:nvPr>
        </p:nvSpPr>
        <p:spPr>
          <a:xfrm>
            <a:off x="11227831" y="543554"/>
            <a:ext cx="867308" cy="263525"/>
          </a:xfrm>
          <a:prstGeom prst="rect">
            <a:avLst/>
          </a:prstGeom>
        </p:spPr>
        <p:txBody>
          <a:bodyPr/>
          <a:lstStyle/>
          <a:p>
            <a:pPr marL="0" indent="0">
              <a:buNone/>
            </a:pPr>
            <a:r>
              <a:rPr lang="en-GB" sz="1100" dirty="0">
                <a:latin typeface="Montserrat" pitchFamily="2" charset="77"/>
              </a:rPr>
              <a:t>Q.5</a:t>
            </a:r>
          </a:p>
        </p:txBody>
      </p:sp>
      <p:sp>
        <p:nvSpPr>
          <p:cNvPr id="5" name="Text Placeholder 3">
            <a:extLst>
              <a:ext uri="{FF2B5EF4-FFF2-40B4-BE49-F238E27FC236}">
                <a16:creationId xmlns:a16="http://schemas.microsoft.com/office/drawing/2014/main" id="{76A25505-1000-4124-8EEF-F1D19336CFAD}"/>
              </a:ext>
            </a:extLst>
          </p:cNvPr>
          <p:cNvSpPr>
            <a:spLocks noGrp="1"/>
          </p:cNvSpPr>
          <p:nvPr>
            <p:ph type="body" sz="quarter" idx="4294967295"/>
          </p:nvPr>
        </p:nvSpPr>
        <p:spPr>
          <a:xfrm>
            <a:off x="9785684" y="310859"/>
            <a:ext cx="2162588" cy="263525"/>
          </a:xfrm>
          <a:prstGeom prst="rect">
            <a:avLst/>
          </a:prstGeom>
        </p:spPr>
        <p:txBody>
          <a:bodyPr/>
          <a:lstStyle/>
          <a:p>
            <a:pPr marL="0" indent="0">
              <a:buNone/>
            </a:pPr>
            <a:r>
              <a:rPr lang="en-US" sz="1100" dirty="0">
                <a:latin typeface="Montserrat" pitchFamily="2" charset="77"/>
              </a:rPr>
              <a:t>Base: All B2B Suppliers - 201</a:t>
            </a:r>
          </a:p>
        </p:txBody>
      </p:sp>
      <p:sp>
        <p:nvSpPr>
          <p:cNvPr id="3" name="Title 2">
            <a:extLst>
              <a:ext uri="{FF2B5EF4-FFF2-40B4-BE49-F238E27FC236}">
                <a16:creationId xmlns:a16="http://schemas.microsoft.com/office/drawing/2014/main" id="{ED894195-56E7-40B1-A3E6-1C94E37C975B}"/>
              </a:ext>
            </a:extLst>
          </p:cNvPr>
          <p:cNvSpPr>
            <a:spLocks noGrp="1"/>
          </p:cNvSpPr>
          <p:nvPr>
            <p:ph type="title" idx="4294967295"/>
          </p:nvPr>
        </p:nvSpPr>
        <p:spPr>
          <a:xfrm>
            <a:off x="96861" y="118056"/>
            <a:ext cx="9154712" cy="815975"/>
          </a:xfrm>
        </p:spPr>
        <p:txBody>
          <a:bodyPr>
            <a:normAutofit fontScale="90000"/>
          </a:bodyPr>
          <a:lstStyle/>
          <a:p>
            <a:r>
              <a:rPr lang="en-US" dirty="0">
                <a:latin typeface="Montserrat" pitchFamily="2" charset="77"/>
              </a:rPr>
              <a:t>Business’ Most Recent Annual Sales in the Most Recent Financial Year</a:t>
            </a:r>
          </a:p>
        </p:txBody>
      </p:sp>
      <p:sp>
        <p:nvSpPr>
          <p:cNvPr id="8" name="Rectangle 7">
            <a:extLst>
              <a:ext uri="{FF2B5EF4-FFF2-40B4-BE49-F238E27FC236}">
                <a16:creationId xmlns:a16="http://schemas.microsoft.com/office/drawing/2014/main" id="{0569F5AC-3DD6-3B58-65E5-646A3122BFF3}"/>
              </a:ext>
            </a:extLst>
          </p:cNvPr>
          <p:cNvSpPr/>
          <p:nvPr/>
        </p:nvSpPr>
        <p:spPr>
          <a:xfrm>
            <a:off x="1199165" y="6389800"/>
            <a:ext cx="10562649" cy="307777"/>
          </a:xfrm>
          <a:prstGeom prst="rect">
            <a:avLst/>
          </a:prstGeom>
          <a:ln>
            <a:solidFill>
              <a:srgbClr val="7030A0"/>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GB" sz="1400" b="0" dirty="0">
                <a:solidFill>
                  <a:schemeClr val="tx1"/>
                </a:solidFill>
                <a:latin typeface="Montserrat" pitchFamily="2" charset="77"/>
              </a:rPr>
              <a:t>Overall, the average annual turnover of Businesses was €11 million however with over half not exceeding €2 million.</a:t>
            </a:r>
            <a:endParaRPr lang="en-IE" sz="1400" dirty="0">
              <a:solidFill>
                <a:schemeClr val="tx1"/>
              </a:solidFill>
              <a:latin typeface="Montserrat" pitchFamily="2" charset="77"/>
            </a:endParaRPr>
          </a:p>
        </p:txBody>
      </p:sp>
      <p:pic>
        <p:nvPicPr>
          <p:cNvPr id="6" name="Picture 5" descr="A close-up of some money&#10;&#10;Description automatically generated with low confidence">
            <a:extLst>
              <a:ext uri="{FF2B5EF4-FFF2-40B4-BE49-F238E27FC236}">
                <a16:creationId xmlns:a16="http://schemas.microsoft.com/office/drawing/2014/main" id="{0D626243-5A75-BAFC-408D-5AC1537C56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34262" y="1460565"/>
            <a:ext cx="2064297" cy="4359275"/>
          </a:xfrm>
          <a:prstGeom prst="rect">
            <a:avLst/>
          </a:prstGeom>
          <a:ln>
            <a:noFill/>
          </a:ln>
          <a:effectLst>
            <a:softEdge rad="112500"/>
          </a:effectLst>
        </p:spPr>
      </p:pic>
      <p:graphicFrame>
        <p:nvGraphicFramePr>
          <p:cNvPr id="7" name="Object 3">
            <a:extLst>
              <a:ext uri="{FF2B5EF4-FFF2-40B4-BE49-F238E27FC236}">
                <a16:creationId xmlns:a16="http://schemas.microsoft.com/office/drawing/2014/main" id="{0F1F9EC6-B299-F86B-78B8-8D49676AA253}"/>
              </a:ext>
            </a:extLst>
          </p:cNvPr>
          <p:cNvGraphicFramePr>
            <a:graphicFrameLocks noChangeAspect="1"/>
          </p:cNvGraphicFramePr>
          <p:nvPr/>
        </p:nvGraphicFramePr>
        <p:xfrm>
          <a:off x="2197769" y="1460565"/>
          <a:ext cx="7700210" cy="4423629"/>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22">
            <a:extLst>
              <a:ext uri="{FF2B5EF4-FFF2-40B4-BE49-F238E27FC236}">
                <a16:creationId xmlns:a16="http://schemas.microsoft.com/office/drawing/2014/main" id="{F402BF57-AAFA-A5D2-AD45-E919C9B443F7}"/>
              </a:ext>
            </a:extLst>
          </p:cNvPr>
          <p:cNvSpPr txBox="1">
            <a:spLocks noChangeArrowheads="1"/>
          </p:cNvSpPr>
          <p:nvPr/>
        </p:nvSpPr>
        <p:spPr bwMode="auto">
          <a:xfrm>
            <a:off x="5873878" y="1515511"/>
            <a:ext cx="3449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effectLst/>
                <a:uLnTx/>
                <a:uFillTx/>
                <a:latin typeface="+mn-lt"/>
                <a:ea typeface="ヒラギノ角ゴ ProN W3" charset="-128"/>
                <a:cs typeface="Arial" pitchFamily="34" charset="0"/>
              </a:rPr>
              <a:t>%</a:t>
            </a:r>
          </a:p>
        </p:txBody>
      </p:sp>
      <p:sp>
        <p:nvSpPr>
          <p:cNvPr id="10" name="TextBox 22">
            <a:extLst>
              <a:ext uri="{FF2B5EF4-FFF2-40B4-BE49-F238E27FC236}">
                <a16:creationId xmlns:a16="http://schemas.microsoft.com/office/drawing/2014/main" id="{DE00559E-D3C3-9887-1580-0780D586C278}"/>
              </a:ext>
            </a:extLst>
          </p:cNvPr>
          <p:cNvSpPr txBox="1">
            <a:spLocks noChangeArrowheads="1"/>
          </p:cNvSpPr>
          <p:nvPr/>
        </p:nvSpPr>
        <p:spPr bwMode="auto">
          <a:xfrm>
            <a:off x="8434648" y="1515510"/>
            <a:ext cx="3449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effectLst/>
                <a:uLnTx/>
                <a:uFillTx/>
                <a:latin typeface="+mn-lt"/>
                <a:ea typeface="ヒラギノ角ゴ ProN W3" charset="-128"/>
                <a:cs typeface="Arial" pitchFamily="34" charset="0"/>
              </a:rPr>
              <a:t>%</a:t>
            </a:r>
          </a:p>
        </p:txBody>
      </p:sp>
      <p:sp>
        <p:nvSpPr>
          <p:cNvPr id="11" name="TextBox 10">
            <a:extLst>
              <a:ext uri="{FF2B5EF4-FFF2-40B4-BE49-F238E27FC236}">
                <a16:creationId xmlns:a16="http://schemas.microsoft.com/office/drawing/2014/main" id="{3E117CDD-F34D-EF29-81F8-FFEC3F736890}"/>
              </a:ext>
            </a:extLst>
          </p:cNvPr>
          <p:cNvSpPr txBox="1"/>
          <p:nvPr/>
        </p:nvSpPr>
        <p:spPr>
          <a:xfrm>
            <a:off x="34099" y="2774939"/>
            <a:ext cx="2473742" cy="523220"/>
          </a:xfrm>
          <a:prstGeom prst="rect">
            <a:avLst/>
          </a:prstGeom>
          <a:noFill/>
        </p:spPr>
        <p:txBody>
          <a:bodyPr wrap="squar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b="0" kern="0" dirty="0"/>
              <a:t>Does not exceed </a:t>
            </a:r>
            <a:r>
              <a:rPr lang="en-US" sz="1400" kern="0" dirty="0"/>
              <a:t>€2 Million </a:t>
            </a:r>
          </a:p>
        </p:txBody>
      </p:sp>
      <p:sp>
        <p:nvSpPr>
          <p:cNvPr id="12" name="TextBox 22">
            <a:extLst>
              <a:ext uri="{FF2B5EF4-FFF2-40B4-BE49-F238E27FC236}">
                <a16:creationId xmlns:a16="http://schemas.microsoft.com/office/drawing/2014/main" id="{55D3E5FA-9520-4B7C-8C9A-481319BAE91C}"/>
              </a:ext>
            </a:extLst>
          </p:cNvPr>
          <p:cNvSpPr txBox="1">
            <a:spLocks noChangeArrowheads="1"/>
          </p:cNvSpPr>
          <p:nvPr/>
        </p:nvSpPr>
        <p:spPr bwMode="auto">
          <a:xfrm>
            <a:off x="3310643" y="1507012"/>
            <a:ext cx="3449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effectLst/>
                <a:uLnTx/>
                <a:uFillTx/>
                <a:latin typeface="+mn-lt"/>
                <a:ea typeface="ヒラギノ角ゴ ProN W3" charset="-128"/>
                <a:cs typeface="Arial" pitchFamily="34" charset="0"/>
              </a:rPr>
              <a:t>%</a:t>
            </a:r>
          </a:p>
        </p:txBody>
      </p:sp>
      <p:sp>
        <p:nvSpPr>
          <p:cNvPr id="13" name="TextBox 22">
            <a:extLst>
              <a:ext uri="{FF2B5EF4-FFF2-40B4-BE49-F238E27FC236}">
                <a16:creationId xmlns:a16="http://schemas.microsoft.com/office/drawing/2014/main" id="{75A3C5CB-80B5-4DF2-1A16-81262C18C60A}"/>
              </a:ext>
            </a:extLst>
          </p:cNvPr>
          <p:cNvSpPr txBox="1">
            <a:spLocks noChangeArrowheads="1"/>
          </p:cNvSpPr>
          <p:nvPr/>
        </p:nvSpPr>
        <p:spPr bwMode="auto">
          <a:xfrm>
            <a:off x="5589081" y="1242118"/>
            <a:ext cx="82747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effectLst/>
                <a:uLnTx/>
                <a:uFillTx/>
                <a:latin typeface="+mn-lt"/>
                <a:ea typeface="ヒラギノ角ゴ ProN W3" charset="-128"/>
                <a:cs typeface="Arial" pitchFamily="34" charset="0"/>
              </a:rPr>
              <a:t>Base: </a:t>
            </a:r>
            <a:r>
              <a:rPr lang="en-GB" sz="1200" b="0" kern="0" dirty="0">
                <a:latin typeface="+mn-lt"/>
                <a:cs typeface="Arial" pitchFamily="34" charset="0"/>
              </a:rPr>
              <a:t>90</a:t>
            </a:r>
            <a:endParaRPr kumimoji="0" lang="en-GB" sz="1200" b="0" i="0" u="none" strike="noStrike" kern="0" cap="none" spc="0" normalizeH="0" baseline="0" noProof="0" dirty="0">
              <a:ln>
                <a:noFill/>
              </a:ln>
              <a:effectLst/>
              <a:uLnTx/>
              <a:uFillTx/>
              <a:latin typeface="+mn-lt"/>
              <a:ea typeface="ヒラギノ角ゴ ProN W3" charset="-128"/>
              <a:cs typeface="Arial" pitchFamily="34" charset="0"/>
            </a:endParaRPr>
          </a:p>
        </p:txBody>
      </p:sp>
      <p:sp>
        <p:nvSpPr>
          <p:cNvPr id="14" name="TextBox 22">
            <a:extLst>
              <a:ext uri="{FF2B5EF4-FFF2-40B4-BE49-F238E27FC236}">
                <a16:creationId xmlns:a16="http://schemas.microsoft.com/office/drawing/2014/main" id="{0081ED1F-27B3-0662-4659-6490BB95C770}"/>
              </a:ext>
            </a:extLst>
          </p:cNvPr>
          <p:cNvSpPr txBox="1">
            <a:spLocks noChangeArrowheads="1"/>
          </p:cNvSpPr>
          <p:nvPr/>
        </p:nvSpPr>
        <p:spPr bwMode="auto">
          <a:xfrm>
            <a:off x="8203736" y="1245384"/>
            <a:ext cx="8002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effectLst/>
                <a:uLnTx/>
                <a:uFillTx/>
                <a:latin typeface="+mn-lt"/>
                <a:ea typeface="ヒラギノ角ゴ ProN W3" charset="-128"/>
                <a:cs typeface="Arial" pitchFamily="34" charset="0"/>
              </a:rPr>
              <a:t>Base: </a:t>
            </a:r>
            <a:r>
              <a:rPr lang="en-GB" sz="1200" b="0" kern="0" dirty="0">
                <a:latin typeface="+mn-lt"/>
                <a:cs typeface="Arial" pitchFamily="34" charset="0"/>
              </a:rPr>
              <a:t>111</a:t>
            </a:r>
            <a:endParaRPr kumimoji="0" lang="en-GB" sz="1200" b="0" i="0" u="none" strike="noStrike" kern="0" cap="none" spc="0" normalizeH="0" baseline="0" noProof="0" dirty="0">
              <a:ln>
                <a:noFill/>
              </a:ln>
              <a:effectLst/>
              <a:uLnTx/>
              <a:uFillTx/>
              <a:latin typeface="+mn-lt"/>
              <a:ea typeface="ヒラギノ角ゴ ProN W3" charset="-128"/>
              <a:cs typeface="Arial" pitchFamily="34" charset="0"/>
            </a:endParaRPr>
          </a:p>
        </p:txBody>
      </p:sp>
      <p:sp>
        <p:nvSpPr>
          <p:cNvPr id="15" name="Rectangle 14">
            <a:extLst>
              <a:ext uri="{FF2B5EF4-FFF2-40B4-BE49-F238E27FC236}">
                <a16:creationId xmlns:a16="http://schemas.microsoft.com/office/drawing/2014/main" id="{D049FC90-CB44-4910-5147-F8D92248024B}"/>
              </a:ext>
            </a:extLst>
          </p:cNvPr>
          <p:cNvSpPr/>
          <p:nvPr/>
        </p:nvSpPr>
        <p:spPr>
          <a:xfrm>
            <a:off x="2986643" y="1119979"/>
            <a:ext cx="943745" cy="263525"/>
          </a:xfrm>
          <a:prstGeom prst="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en-GB" sz="1400" b="0" dirty="0">
                <a:solidFill>
                  <a:schemeClr val="bg1"/>
                </a:solidFill>
                <a:cs typeface="Arial" pitchFamily="34" charset="0"/>
              </a:rPr>
              <a:t>Total</a:t>
            </a:r>
          </a:p>
        </p:txBody>
      </p:sp>
      <p:sp>
        <p:nvSpPr>
          <p:cNvPr id="16" name="TextBox 15">
            <a:extLst>
              <a:ext uri="{FF2B5EF4-FFF2-40B4-BE49-F238E27FC236}">
                <a16:creationId xmlns:a16="http://schemas.microsoft.com/office/drawing/2014/main" id="{9ED11B17-6839-0DE5-BBC9-1086430D22F9}"/>
              </a:ext>
            </a:extLst>
          </p:cNvPr>
          <p:cNvSpPr txBox="1"/>
          <p:nvPr/>
        </p:nvSpPr>
        <p:spPr>
          <a:xfrm>
            <a:off x="-89721" y="4195524"/>
            <a:ext cx="2584123" cy="307777"/>
          </a:xfrm>
          <a:prstGeom prst="rect">
            <a:avLst/>
          </a:prstGeom>
          <a:noFill/>
        </p:spPr>
        <p:txBody>
          <a:bodyPr wrap="squar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t>€2 Million - €10 Million</a:t>
            </a:r>
          </a:p>
        </p:txBody>
      </p:sp>
      <p:sp>
        <p:nvSpPr>
          <p:cNvPr id="17" name="TextBox 16">
            <a:extLst>
              <a:ext uri="{FF2B5EF4-FFF2-40B4-BE49-F238E27FC236}">
                <a16:creationId xmlns:a16="http://schemas.microsoft.com/office/drawing/2014/main" id="{35E71FE2-E975-4570-5246-4A22A8AC0106}"/>
              </a:ext>
            </a:extLst>
          </p:cNvPr>
          <p:cNvSpPr txBox="1"/>
          <p:nvPr/>
        </p:nvSpPr>
        <p:spPr>
          <a:xfrm>
            <a:off x="-89721" y="4746615"/>
            <a:ext cx="2577773" cy="307777"/>
          </a:xfrm>
          <a:prstGeom prst="rect">
            <a:avLst/>
          </a:prstGeom>
          <a:noFill/>
        </p:spPr>
        <p:txBody>
          <a:bodyPr wrap="squar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t>€10 Million - €50 Million</a:t>
            </a:r>
          </a:p>
        </p:txBody>
      </p:sp>
      <p:sp>
        <p:nvSpPr>
          <p:cNvPr id="18" name="TextBox 17">
            <a:extLst>
              <a:ext uri="{FF2B5EF4-FFF2-40B4-BE49-F238E27FC236}">
                <a16:creationId xmlns:a16="http://schemas.microsoft.com/office/drawing/2014/main" id="{B5C92D71-4EC7-086B-A2E0-09471EBBE03E}"/>
              </a:ext>
            </a:extLst>
          </p:cNvPr>
          <p:cNvSpPr txBox="1"/>
          <p:nvPr/>
        </p:nvSpPr>
        <p:spPr>
          <a:xfrm>
            <a:off x="-280221" y="5069482"/>
            <a:ext cx="2768273" cy="307777"/>
          </a:xfrm>
          <a:prstGeom prst="rect">
            <a:avLst/>
          </a:prstGeom>
          <a:noFill/>
        </p:spPr>
        <p:txBody>
          <a:bodyPr wrap="square" rtlCol="0" anchor="ctr" anchorCtr="0">
            <a:spAutoFit/>
          </a:bodyPr>
          <a:lstStyle/>
          <a:p>
            <a:pPr algn="r" fontAlgn="b"/>
            <a:r>
              <a:rPr lang="en-US" sz="1400" u="none" strike="noStrike" dirty="0">
                <a:effectLst/>
              </a:rPr>
              <a:t>€50 Million - €350 Million</a:t>
            </a:r>
            <a:endParaRPr lang="en-US" sz="1400" i="0" u="none" strike="noStrike" dirty="0">
              <a:solidFill>
                <a:srgbClr val="000000"/>
              </a:solidFill>
              <a:effectLst/>
              <a:latin typeface="Calibri" panose="020F0502020204030204" pitchFamily="34" charset="0"/>
            </a:endParaRPr>
          </a:p>
        </p:txBody>
      </p:sp>
      <p:sp>
        <p:nvSpPr>
          <p:cNvPr id="19" name="Rectangle 18">
            <a:extLst>
              <a:ext uri="{FF2B5EF4-FFF2-40B4-BE49-F238E27FC236}">
                <a16:creationId xmlns:a16="http://schemas.microsoft.com/office/drawing/2014/main" id="{3819565E-2727-B92C-C5F7-8F1A875DD4D6}"/>
              </a:ext>
            </a:extLst>
          </p:cNvPr>
          <p:cNvSpPr/>
          <p:nvPr/>
        </p:nvSpPr>
        <p:spPr>
          <a:xfrm>
            <a:off x="7753603" y="829666"/>
            <a:ext cx="1839576" cy="422997"/>
          </a:xfrm>
          <a:prstGeom prst="rect">
            <a:avLst/>
          </a:prstGeom>
          <a:ln>
            <a:solidFill>
              <a:schemeClr val="bg2">
                <a:lumMod val="50000"/>
              </a:schemeClr>
            </a:solidFill>
          </a:ln>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400" b="0" kern="0" dirty="0">
                <a:solidFill>
                  <a:schemeClr val="tx1"/>
                </a:solidFill>
                <a:cs typeface="Arial" pitchFamily="34" charset="0"/>
              </a:rPr>
              <a:t>Secondary or Trader/Wholesaler</a:t>
            </a:r>
          </a:p>
        </p:txBody>
      </p:sp>
      <p:sp>
        <p:nvSpPr>
          <p:cNvPr id="20" name="Rectangle 19">
            <a:extLst>
              <a:ext uri="{FF2B5EF4-FFF2-40B4-BE49-F238E27FC236}">
                <a16:creationId xmlns:a16="http://schemas.microsoft.com/office/drawing/2014/main" id="{BF9DB5A5-1B25-9E85-7C5E-0C1948132F46}"/>
              </a:ext>
            </a:extLst>
          </p:cNvPr>
          <p:cNvSpPr/>
          <p:nvPr/>
        </p:nvSpPr>
        <p:spPr>
          <a:xfrm>
            <a:off x="5352798" y="829666"/>
            <a:ext cx="1300109" cy="453886"/>
          </a:xfrm>
          <a:prstGeom prst="rect">
            <a:avLst/>
          </a:prstGeom>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400" b="0" kern="0" dirty="0">
                <a:solidFill>
                  <a:schemeClr val="tx1"/>
                </a:solidFill>
                <a:cs typeface="Arial" pitchFamily="34" charset="0"/>
              </a:rPr>
              <a:t>Primary Processing</a:t>
            </a:r>
          </a:p>
        </p:txBody>
      </p:sp>
      <p:sp>
        <p:nvSpPr>
          <p:cNvPr id="21" name="Right Brace 20">
            <a:extLst>
              <a:ext uri="{FF2B5EF4-FFF2-40B4-BE49-F238E27FC236}">
                <a16:creationId xmlns:a16="http://schemas.microsoft.com/office/drawing/2014/main" id="{C57055FA-7E38-58B6-18E5-A8E403CBA44E}"/>
              </a:ext>
            </a:extLst>
          </p:cNvPr>
          <p:cNvSpPr/>
          <p:nvPr/>
        </p:nvSpPr>
        <p:spPr>
          <a:xfrm>
            <a:off x="3112167" y="2030142"/>
            <a:ext cx="198475" cy="2611527"/>
          </a:xfrm>
          <a:prstGeom prst="rightBrace">
            <a:avLst/>
          </a:prstGeom>
          <a:ln w="2857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22" name="TextBox 21">
            <a:extLst>
              <a:ext uri="{FF2B5EF4-FFF2-40B4-BE49-F238E27FC236}">
                <a16:creationId xmlns:a16="http://schemas.microsoft.com/office/drawing/2014/main" id="{0D3171CA-3D51-E3C5-0FB7-310AC036C876}"/>
              </a:ext>
            </a:extLst>
          </p:cNvPr>
          <p:cNvSpPr txBox="1"/>
          <p:nvPr/>
        </p:nvSpPr>
        <p:spPr>
          <a:xfrm>
            <a:off x="3243623" y="3097085"/>
            <a:ext cx="464241" cy="453886"/>
          </a:xfrm>
          <a:prstGeom prst="rect">
            <a:avLst/>
          </a:prstGeom>
          <a:noFill/>
        </p:spPr>
        <p:txBody>
          <a:bodyPr wrap="none" rtlCol="0" anchor="ctr" anchorCtr="0">
            <a:noAutofit/>
          </a:bodyPr>
          <a:lstStyle/>
          <a:p>
            <a:r>
              <a:rPr lang="en-IE" sz="1400" dirty="0">
                <a:solidFill>
                  <a:schemeClr val="accent6"/>
                </a:solidFill>
              </a:rPr>
              <a:t>70</a:t>
            </a:r>
            <a:r>
              <a:rPr lang="en-IE" sz="1400" b="0" dirty="0">
                <a:solidFill>
                  <a:schemeClr val="accent6"/>
                </a:solidFill>
              </a:rPr>
              <a:t>%</a:t>
            </a:r>
          </a:p>
        </p:txBody>
      </p:sp>
      <p:sp>
        <p:nvSpPr>
          <p:cNvPr id="23" name="Rectangle 22">
            <a:extLst>
              <a:ext uri="{FF2B5EF4-FFF2-40B4-BE49-F238E27FC236}">
                <a16:creationId xmlns:a16="http://schemas.microsoft.com/office/drawing/2014/main" id="{6ABBB555-EE9F-7248-F0D4-E07986B6749F}"/>
              </a:ext>
            </a:extLst>
          </p:cNvPr>
          <p:cNvSpPr/>
          <p:nvPr/>
        </p:nvSpPr>
        <p:spPr>
          <a:xfrm>
            <a:off x="2344922" y="1470462"/>
            <a:ext cx="918158" cy="382667"/>
          </a:xfrm>
          <a:prstGeom prst="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en-US" sz="1400" dirty="0">
                <a:solidFill>
                  <a:schemeClr val="bg1"/>
                </a:solidFill>
                <a:cs typeface="Arial" pitchFamily="34" charset="0"/>
              </a:rPr>
              <a:t>2023</a:t>
            </a:r>
            <a:endParaRPr lang="en-GB" sz="1400" b="0" dirty="0">
              <a:solidFill>
                <a:schemeClr val="bg1"/>
              </a:solidFill>
              <a:cs typeface="Arial" pitchFamily="34" charset="0"/>
            </a:endParaRPr>
          </a:p>
        </p:txBody>
      </p:sp>
      <p:sp>
        <p:nvSpPr>
          <p:cNvPr id="24" name="Rectangle 23">
            <a:extLst>
              <a:ext uri="{FF2B5EF4-FFF2-40B4-BE49-F238E27FC236}">
                <a16:creationId xmlns:a16="http://schemas.microsoft.com/office/drawing/2014/main" id="{050F4EC8-F188-2676-2F83-70FFBBFE1431}"/>
              </a:ext>
            </a:extLst>
          </p:cNvPr>
          <p:cNvSpPr/>
          <p:nvPr/>
        </p:nvSpPr>
        <p:spPr>
          <a:xfrm>
            <a:off x="3737401" y="1470462"/>
            <a:ext cx="918158" cy="382667"/>
          </a:xfrm>
          <a:prstGeom prst="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en-US" sz="1400" dirty="0">
                <a:solidFill>
                  <a:schemeClr val="bg1"/>
                </a:solidFill>
                <a:cs typeface="Arial" pitchFamily="34" charset="0"/>
              </a:rPr>
              <a:t>2022</a:t>
            </a:r>
            <a:endParaRPr lang="en-GB" sz="1400" b="0" dirty="0">
              <a:solidFill>
                <a:schemeClr val="bg1"/>
              </a:solidFill>
              <a:cs typeface="Arial" pitchFamily="34" charset="0"/>
            </a:endParaRPr>
          </a:p>
        </p:txBody>
      </p:sp>
      <p:sp>
        <p:nvSpPr>
          <p:cNvPr id="25" name="Rectangle 24">
            <a:extLst>
              <a:ext uri="{FF2B5EF4-FFF2-40B4-BE49-F238E27FC236}">
                <a16:creationId xmlns:a16="http://schemas.microsoft.com/office/drawing/2014/main" id="{DCE06830-618E-1AD6-3C7E-3ACD8B2C84CC}"/>
              </a:ext>
            </a:extLst>
          </p:cNvPr>
          <p:cNvSpPr/>
          <p:nvPr/>
        </p:nvSpPr>
        <p:spPr>
          <a:xfrm>
            <a:off x="4980254" y="1470462"/>
            <a:ext cx="918158" cy="382667"/>
          </a:xfrm>
          <a:prstGeom prst="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en-US" sz="1400" dirty="0">
                <a:solidFill>
                  <a:schemeClr val="bg1"/>
                </a:solidFill>
                <a:cs typeface="Arial" pitchFamily="34" charset="0"/>
              </a:rPr>
              <a:t>2023</a:t>
            </a:r>
            <a:endParaRPr lang="en-GB" sz="1400" b="0" dirty="0">
              <a:solidFill>
                <a:schemeClr val="bg1"/>
              </a:solidFill>
              <a:cs typeface="Arial" pitchFamily="34" charset="0"/>
            </a:endParaRPr>
          </a:p>
        </p:txBody>
      </p:sp>
      <p:sp>
        <p:nvSpPr>
          <p:cNvPr id="26" name="Rectangle 25">
            <a:extLst>
              <a:ext uri="{FF2B5EF4-FFF2-40B4-BE49-F238E27FC236}">
                <a16:creationId xmlns:a16="http://schemas.microsoft.com/office/drawing/2014/main" id="{50AA5FFC-714E-2DC6-C246-78B84F0C3CB2}"/>
              </a:ext>
            </a:extLst>
          </p:cNvPr>
          <p:cNvSpPr/>
          <p:nvPr/>
        </p:nvSpPr>
        <p:spPr>
          <a:xfrm>
            <a:off x="6242099" y="1470462"/>
            <a:ext cx="918158" cy="382667"/>
          </a:xfrm>
          <a:prstGeom prst="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en-US" sz="1400" dirty="0">
                <a:solidFill>
                  <a:schemeClr val="bg1"/>
                </a:solidFill>
                <a:cs typeface="Arial" pitchFamily="34" charset="0"/>
              </a:rPr>
              <a:t>2022</a:t>
            </a:r>
            <a:endParaRPr lang="en-GB" sz="1400" b="0" dirty="0">
              <a:solidFill>
                <a:schemeClr val="bg1"/>
              </a:solidFill>
              <a:cs typeface="Arial" pitchFamily="34" charset="0"/>
            </a:endParaRPr>
          </a:p>
        </p:txBody>
      </p:sp>
      <p:sp>
        <p:nvSpPr>
          <p:cNvPr id="33" name="Rectangle 32">
            <a:extLst>
              <a:ext uri="{FF2B5EF4-FFF2-40B4-BE49-F238E27FC236}">
                <a16:creationId xmlns:a16="http://schemas.microsoft.com/office/drawing/2014/main" id="{20486594-A1A7-3B04-BE73-EC7C1771E145}"/>
              </a:ext>
            </a:extLst>
          </p:cNvPr>
          <p:cNvSpPr/>
          <p:nvPr/>
        </p:nvSpPr>
        <p:spPr>
          <a:xfrm>
            <a:off x="7502394" y="1470462"/>
            <a:ext cx="918158" cy="382667"/>
          </a:xfrm>
          <a:prstGeom prst="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en-US" sz="1400" dirty="0">
                <a:solidFill>
                  <a:schemeClr val="bg1"/>
                </a:solidFill>
                <a:cs typeface="Arial" pitchFamily="34" charset="0"/>
              </a:rPr>
              <a:t>2023</a:t>
            </a:r>
            <a:endParaRPr lang="en-GB" sz="1400" b="0" dirty="0">
              <a:solidFill>
                <a:schemeClr val="bg1"/>
              </a:solidFill>
              <a:cs typeface="Arial" pitchFamily="34" charset="0"/>
            </a:endParaRPr>
          </a:p>
        </p:txBody>
      </p:sp>
      <p:sp>
        <p:nvSpPr>
          <p:cNvPr id="34" name="Rectangle 33">
            <a:extLst>
              <a:ext uri="{FF2B5EF4-FFF2-40B4-BE49-F238E27FC236}">
                <a16:creationId xmlns:a16="http://schemas.microsoft.com/office/drawing/2014/main" id="{26E25A32-B9B6-8B2F-195E-A0785BF7CF87}"/>
              </a:ext>
            </a:extLst>
          </p:cNvPr>
          <p:cNvSpPr/>
          <p:nvPr/>
        </p:nvSpPr>
        <p:spPr>
          <a:xfrm>
            <a:off x="8790366" y="1470462"/>
            <a:ext cx="918158" cy="382667"/>
          </a:xfrm>
          <a:prstGeom prst="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en-US" sz="1400" dirty="0">
                <a:solidFill>
                  <a:schemeClr val="bg1"/>
                </a:solidFill>
                <a:cs typeface="Arial" pitchFamily="34" charset="0"/>
              </a:rPr>
              <a:t>2022</a:t>
            </a:r>
            <a:endParaRPr lang="en-GB" sz="1400" b="0" dirty="0">
              <a:solidFill>
                <a:schemeClr val="bg1"/>
              </a:solidFill>
              <a:cs typeface="Arial" pitchFamily="34" charset="0"/>
            </a:endParaRPr>
          </a:p>
        </p:txBody>
      </p:sp>
      <p:sp>
        <p:nvSpPr>
          <p:cNvPr id="37" name="Right Brace 36">
            <a:extLst>
              <a:ext uri="{FF2B5EF4-FFF2-40B4-BE49-F238E27FC236}">
                <a16:creationId xmlns:a16="http://schemas.microsoft.com/office/drawing/2014/main" id="{6DA78841-DE45-DE38-BF23-A661BC2661AD}"/>
              </a:ext>
            </a:extLst>
          </p:cNvPr>
          <p:cNvSpPr/>
          <p:nvPr/>
        </p:nvSpPr>
        <p:spPr>
          <a:xfrm>
            <a:off x="4416640" y="1960470"/>
            <a:ext cx="196856" cy="3271930"/>
          </a:xfrm>
          <a:prstGeom prst="rightBrace">
            <a:avLst/>
          </a:prstGeom>
          <a:ln w="2857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38" name="TextBox 37">
            <a:extLst>
              <a:ext uri="{FF2B5EF4-FFF2-40B4-BE49-F238E27FC236}">
                <a16:creationId xmlns:a16="http://schemas.microsoft.com/office/drawing/2014/main" id="{55CF5B17-F88F-504D-64DB-67B959B447CB}"/>
              </a:ext>
            </a:extLst>
          </p:cNvPr>
          <p:cNvSpPr txBox="1"/>
          <p:nvPr/>
        </p:nvSpPr>
        <p:spPr>
          <a:xfrm>
            <a:off x="4539386" y="3367057"/>
            <a:ext cx="1132345" cy="453886"/>
          </a:xfrm>
          <a:prstGeom prst="rect">
            <a:avLst/>
          </a:prstGeom>
          <a:noFill/>
        </p:spPr>
        <p:txBody>
          <a:bodyPr wrap="none" rtlCol="0" anchor="ctr" anchorCtr="0">
            <a:noAutofit/>
          </a:bodyPr>
          <a:lstStyle/>
          <a:p>
            <a:r>
              <a:rPr lang="en-IE" sz="1400" b="0" dirty="0">
                <a:solidFill>
                  <a:schemeClr val="accent6"/>
                </a:solidFill>
              </a:rPr>
              <a:t>87%</a:t>
            </a:r>
          </a:p>
        </p:txBody>
      </p:sp>
      <p:sp>
        <p:nvSpPr>
          <p:cNvPr id="46" name="TextBox 45">
            <a:extLst>
              <a:ext uri="{FF2B5EF4-FFF2-40B4-BE49-F238E27FC236}">
                <a16:creationId xmlns:a16="http://schemas.microsoft.com/office/drawing/2014/main" id="{D245B269-ADF9-E6AE-FC52-3C5FE629E43A}"/>
              </a:ext>
            </a:extLst>
          </p:cNvPr>
          <p:cNvSpPr txBox="1"/>
          <p:nvPr/>
        </p:nvSpPr>
        <p:spPr>
          <a:xfrm>
            <a:off x="1292137" y="5851730"/>
            <a:ext cx="1215704" cy="307777"/>
          </a:xfrm>
          <a:prstGeom prst="rect">
            <a:avLst/>
          </a:prstGeom>
          <a:noFill/>
        </p:spPr>
        <p:txBody>
          <a:bodyPr wrap="squar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srgbClr val="646563"/>
                </a:solidFill>
              </a:rPr>
              <a:t>Mean: </a:t>
            </a:r>
          </a:p>
        </p:txBody>
      </p:sp>
      <p:sp>
        <p:nvSpPr>
          <p:cNvPr id="47" name="TextBox 46">
            <a:extLst>
              <a:ext uri="{FF2B5EF4-FFF2-40B4-BE49-F238E27FC236}">
                <a16:creationId xmlns:a16="http://schemas.microsoft.com/office/drawing/2014/main" id="{FD64725B-BB7B-3A2A-4D17-7B4DB803F50E}"/>
              </a:ext>
            </a:extLst>
          </p:cNvPr>
          <p:cNvSpPr txBox="1"/>
          <p:nvPr/>
        </p:nvSpPr>
        <p:spPr>
          <a:xfrm>
            <a:off x="2259136" y="5842519"/>
            <a:ext cx="1215704" cy="307777"/>
          </a:xfrm>
          <a:prstGeom prst="rect">
            <a:avLst/>
          </a:prstGeom>
          <a:noFill/>
        </p:spPr>
        <p:txBody>
          <a:bodyPr wrap="square"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srgbClr val="646563"/>
                </a:solidFill>
              </a:rPr>
              <a:t>11 Million</a:t>
            </a:r>
          </a:p>
        </p:txBody>
      </p:sp>
      <p:sp>
        <p:nvSpPr>
          <p:cNvPr id="48" name="TextBox 47">
            <a:extLst>
              <a:ext uri="{FF2B5EF4-FFF2-40B4-BE49-F238E27FC236}">
                <a16:creationId xmlns:a16="http://schemas.microsoft.com/office/drawing/2014/main" id="{C716E9CD-8097-3743-F4E9-29B2A3734790}"/>
              </a:ext>
            </a:extLst>
          </p:cNvPr>
          <p:cNvSpPr txBox="1"/>
          <p:nvPr/>
        </p:nvSpPr>
        <p:spPr>
          <a:xfrm>
            <a:off x="4820354" y="5842518"/>
            <a:ext cx="1215704" cy="307777"/>
          </a:xfrm>
          <a:prstGeom prst="rect">
            <a:avLst/>
          </a:prstGeom>
          <a:noFill/>
        </p:spPr>
        <p:txBody>
          <a:bodyPr wrap="square"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srgbClr val="646563"/>
                </a:solidFill>
              </a:rPr>
              <a:t>13 Million</a:t>
            </a:r>
          </a:p>
        </p:txBody>
      </p:sp>
      <p:sp>
        <p:nvSpPr>
          <p:cNvPr id="49" name="TextBox 48">
            <a:extLst>
              <a:ext uri="{FF2B5EF4-FFF2-40B4-BE49-F238E27FC236}">
                <a16:creationId xmlns:a16="http://schemas.microsoft.com/office/drawing/2014/main" id="{181B2D12-AF4E-29ED-0381-A2C7AB9B7B96}"/>
              </a:ext>
            </a:extLst>
          </p:cNvPr>
          <p:cNvSpPr txBox="1"/>
          <p:nvPr/>
        </p:nvSpPr>
        <p:spPr>
          <a:xfrm>
            <a:off x="7410599" y="5849604"/>
            <a:ext cx="1215704" cy="307777"/>
          </a:xfrm>
          <a:prstGeom prst="rect">
            <a:avLst/>
          </a:prstGeom>
          <a:noFill/>
        </p:spPr>
        <p:txBody>
          <a:bodyPr wrap="square"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srgbClr val="646563"/>
                </a:solidFill>
              </a:rPr>
              <a:t>11 Million</a:t>
            </a:r>
          </a:p>
        </p:txBody>
      </p:sp>
      <p:sp>
        <p:nvSpPr>
          <p:cNvPr id="50" name="TextBox 49">
            <a:extLst>
              <a:ext uri="{FF2B5EF4-FFF2-40B4-BE49-F238E27FC236}">
                <a16:creationId xmlns:a16="http://schemas.microsoft.com/office/drawing/2014/main" id="{CAFCB9B5-CE8F-6639-6D43-B13A808AD709}"/>
              </a:ext>
            </a:extLst>
          </p:cNvPr>
          <p:cNvSpPr txBox="1"/>
          <p:nvPr/>
        </p:nvSpPr>
        <p:spPr>
          <a:xfrm>
            <a:off x="3559838" y="5842519"/>
            <a:ext cx="1215704" cy="307777"/>
          </a:xfrm>
          <a:prstGeom prst="rect">
            <a:avLst/>
          </a:prstGeom>
          <a:noFill/>
        </p:spPr>
        <p:txBody>
          <a:bodyPr wrap="square"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srgbClr val="646563"/>
                </a:solidFill>
              </a:rPr>
              <a:t>9 Million</a:t>
            </a:r>
          </a:p>
        </p:txBody>
      </p:sp>
      <p:sp>
        <p:nvSpPr>
          <p:cNvPr id="51" name="TextBox 50">
            <a:extLst>
              <a:ext uri="{FF2B5EF4-FFF2-40B4-BE49-F238E27FC236}">
                <a16:creationId xmlns:a16="http://schemas.microsoft.com/office/drawing/2014/main" id="{60E69AAB-B96F-4725-25B0-A9E286BF5210}"/>
              </a:ext>
            </a:extLst>
          </p:cNvPr>
          <p:cNvSpPr txBox="1"/>
          <p:nvPr/>
        </p:nvSpPr>
        <p:spPr>
          <a:xfrm>
            <a:off x="6037828" y="5842518"/>
            <a:ext cx="1215704" cy="307777"/>
          </a:xfrm>
          <a:prstGeom prst="rect">
            <a:avLst/>
          </a:prstGeom>
          <a:noFill/>
        </p:spPr>
        <p:txBody>
          <a:bodyPr wrap="square"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srgbClr val="646563"/>
                </a:solidFill>
              </a:rPr>
              <a:t>11 Million</a:t>
            </a:r>
          </a:p>
        </p:txBody>
      </p:sp>
      <p:sp>
        <p:nvSpPr>
          <p:cNvPr id="54" name="TextBox 53">
            <a:extLst>
              <a:ext uri="{FF2B5EF4-FFF2-40B4-BE49-F238E27FC236}">
                <a16:creationId xmlns:a16="http://schemas.microsoft.com/office/drawing/2014/main" id="{ECD06F0D-2CE0-42AD-1BB9-E682140B4624}"/>
              </a:ext>
            </a:extLst>
          </p:cNvPr>
          <p:cNvSpPr txBox="1"/>
          <p:nvPr/>
        </p:nvSpPr>
        <p:spPr>
          <a:xfrm>
            <a:off x="8681782" y="5849604"/>
            <a:ext cx="1215704" cy="307777"/>
          </a:xfrm>
          <a:prstGeom prst="rect">
            <a:avLst/>
          </a:prstGeom>
          <a:noFill/>
        </p:spPr>
        <p:txBody>
          <a:bodyPr wrap="square"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srgbClr val="646563"/>
                </a:solidFill>
              </a:rPr>
              <a:t>6 Million</a:t>
            </a:r>
          </a:p>
        </p:txBody>
      </p:sp>
      <p:sp>
        <p:nvSpPr>
          <p:cNvPr id="4" name="TextBox 3">
            <a:extLst>
              <a:ext uri="{FF2B5EF4-FFF2-40B4-BE49-F238E27FC236}">
                <a16:creationId xmlns:a16="http://schemas.microsoft.com/office/drawing/2014/main" id="{DA17BAD6-7207-631F-2401-68E2EA1F90F4}"/>
              </a:ext>
            </a:extLst>
          </p:cNvPr>
          <p:cNvSpPr txBox="1"/>
          <p:nvPr/>
        </p:nvSpPr>
        <p:spPr>
          <a:xfrm>
            <a:off x="-291151" y="5364278"/>
            <a:ext cx="2768273" cy="307777"/>
          </a:xfrm>
          <a:prstGeom prst="rect">
            <a:avLst/>
          </a:prstGeom>
          <a:noFill/>
        </p:spPr>
        <p:txBody>
          <a:bodyPr wrap="square" rtlCol="0" anchor="ctr" anchorCtr="0">
            <a:spAutoFit/>
          </a:bodyPr>
          <a:lstStyle/>
          <a:p>
            <a:pPr algn="r" fontAlgn="b"/>
            <a:r>
              <a:rPr lang="en-US" sz="1400" u="none" strike="noStrike" dirty="0">
                <a:effectLst/>
              </a:rPr>
              <a:t>#Prefer not to say</a:t>
            </a:r>
            <a:endParaRPr lang="en-US" sz="1400" i="0" u="none" strike="noStrike" dirty="0">
              <a:solidFill>
                <a:srgbClr val="000000"/>
              </a:solidFill>
              <a:effectLst/>
              <a:latin typeface="Calibri" panose="020F0502020204030204" pitchFamily="34" charset="0"/>
            </a:endParaRPr>
          </a:p>
        </p:txBody>
      </p:sp>
      <p:sp>
        <p:nvSpPr>
          <p:cNvPr id="27" name="TextBox 26">
            <a:extLst>
              <a:ext uri="{FF2B5EF4-FFF2-40B4-BE49-F238E27FC236}">
                <a16:creationId xmlns:a16="http://schemas.microsoft.com/office/drawing/2014/main" id="{8D496267-C3BD-5962-FD53-240D5415A9D9}"/>
              </a:ext>
            </a:extLst>
          </p:cNvPr>
          <p:cNvSpPr txBox="1"/>
          <p:nvPr/>
        </p:nvSpPr>
        <p:spPr>
          <a:xfrm>
            <a:off x="75700" y="6088566"/>
            <a:ext cx="1679381" cy="307777"/>
          </a:xfrm>
          <a:prstGeom prst="rect">
            <a:avLst/>
          </a:prstGeom>
          <a:noFill/>
        </p:spPr>
        <p:txBody>
          <a:bodyPr wrap="square" rtlCol="0" anchor="ctr" anchorCtr="0">
            <a:spAutoFit/>
          </a:bodyPr>
          <a:lstStyle/>
          <a:p>
            <a:pPr algn="r" fontAlgn="b"/>
            <a:r>
              <a:rPr lang="en-US" sz="1400" u="none" strike="noStrike" dirty="0">
                <a:effectLst/>
              </a:rPr>
              <a:t>#New option ‘23</a:t>
            </a:r>
            <a:endParaRPr lang="en-US" sz="1400" i="0" u="none" strike="noStrike" dirty="0">
              <a:solidFill>
                <a:srgbClr val="000000"/>
              </a:solidFill>
              <a:effectLst/>
              <a:latin typeface="Calibri" panose="020F0502020204030204" pitchFamily="34" charset="0"/>
            </a:endParaRPr>
          </a:p>
        </p:txBody>
      </p:sp>
      <p:sp>
        <p:nvSpPr>
          <p:cNvPr id="28" name="Right Brace 27">
            <a:extLst>
              <a:ext uri="{FF2B5EF4-FFF2-40B4-BE49-F238E27FC236}">
                <a16:creationId xmlns:a16="http://schemas.microsoft.com/office/drawing/2014/main" id="{FE10C82C-FFC9-1849-1699-B80E35C33DB6}"/>
              </a:ext>
            </a:extLst>
          </p:cNvPr>
          <p:cNvSpPr/>
          <p:nvPr/>
        </p:nvSpPr>
        <p:spPr>
          <a:xfrm>
            <a:off x="5732423" y="1960470"/>
            <a:ext cx="158401" cy="2681199"/>
          </a:xfrm>
          <a:prstGeom prst="rightBrace">
            <a:avLst/>
          </a:prstGeom>
          <a:ln w="2857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29" name="TextBox 28">
            <a:extLst>
              <a:ext uri="{FF2B5EF4-FFF2-40B4-BE49-F238E27FC236}">
                <a16:creationId xmlns:a16="http://schemas.microsoft.com/office/drawing/2014/main" id="{5B7AF1B6-7ED8-D08C-7CBF-203DBDD8F8B1}"/>
              </a:ext>
            </a:extLst>
          </p:cNvPr>
          <p:cNvSpPr txBox="1"/>
          <p:nvPr/>
        </p:nvSpPr>
        <p:spPr>
          <a:xfrm>
            <a:off x="5863879" y="3088375"/>
            <a:ext cx="464241" cy="453886"/>
          </a:xfrm>
          <a:prstGeom prst="rect">
            <a:avLst/>
          </a:prstGeom>
          <a:noFill/>
        </p:spPr>
        <p:txBody>
          <a:bodyPr wrap="none" rtlCol="0" anchor="ctr" anchorCtr="0">
            <a:noAutofit/>
          </a:bodyPr>
          <a:lstStyle/>
          <a:p>
            <a:r>
              <a:rPr lang="en-IE" sz="1400" dirty="0">
                <a:solidFill>
                  <a:schemeClr val="accent6"/>
                </a:solidFill>
              </a:rPr>
              <a:t>71</a:t>
            </a:r>
            <a:r>
              <a:rPr lang="en-IE" sz="1400" b="0" dirty="0">
                <a:solidFill>
                  <a:schemeClr val="accent6"/>
                </a:solidFill>
              </a:rPr>
              <a:t>%</a:t>
            </a:r>
          </a:p>
        </p:txBody>
      </p:sp>
      <p:sp>
        <p:nvSpPr>
          <p:cNvPr id="30" name="Right Brace 29">
            <a:extLst>
              <a:ext uri="{FF2B5EF4-FFF2-40B4-BE49-F238E27FC236}">
                <a16:creationId xmlns:a16="http://schemas.microsoft.com/office/drawing/2014/main" id="{5D5A6E0A-A1A0-2A11-5130-8041E19D3739}"/>
              </a:ext>
            </a:extLst>
          </p:cNvPr>
          <p:cNvSpPr/>
          <p:nvPr/>
        </p:nvSpPr>
        <p:spPr>
          <a:xfrm>
            <a:off x="6970961" y="1940402"/>
            <a:ext cx="194468" cy="3197655"/>
          </a:xfrm>
          <a:prstGeom prst="rightBrace">
            <a:avLst/>
          </a:prstGeom>
          <a:ln w="2857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31" name="TextBox 30">
            <a:extLst>
              <a:ext uri="{FF2B5EF4-FFF2-40B4-BE49-F238E27FC236}">
                <a16:creationId xmlns:a16="http://schemas.microsoft.com/office/drawing/2014/main" id="{6BE72413-31B3-A164-C0B7-545DBCDDC25B}"/>
              </a:ext>
            </a:extLst>
          </p:cNvPr>
          <p:cNvSpPr txBox="1"/>
          <p:nvPr/>
        </p:nvSpPr>
        <p:spPr>
          <a:xfrm>
            <a:off x="7102416" y="3346984"/>
            <a:ext cx="464241" cy="453886"/>
          </a:xfrm>
          <a:prstGeom prst="rect">
            <a:avLst/>
          </a:prstGeom>
          <a:noFill/>
        </p:spPr>
        <p:txBody>
          <a:bodyPr wrap="none" rtlCol="0" anchor="ctr" anchorCtr="0">
            <a:noAutofit/>
          </a:bodyPr>
          <a:lstStyle/>
          <a:p>
            <a:r>
              <a:rPr lang="en-IE" sz="1400" b="0" dirty="0">
                <a:solidFill>
                  <a:schemeClr val="accent6"/>
                </a:solidFill>
              </a:rPr>
              <a:t>84%</a:t>
            </a:r>
          </a:p>
        </p:txBody>
      </p:sp>
      <p:sp>
        <p:nvSpPr>
          <p:cNvPr id="32" name="Right Brace 31">
            <a:extLst>
              <a:ext uri="{FF2B5EF4-FFF2-40B4-BE49-F238E27FC236}">
                <a16:creationId xmlns:a16="http://schemas.microsoft.com/office/drawing/2014/main" id="{DA7FD3F5-0E35-838B-A056-E868855630B2}"/>
              </a:ext>
            </a:extLst>
          </p:cNvPr>
          <p:cNvSpPr/>
          <p:nvPr/>
        </p:nvSpPr>
        <p:spPr>
          <a:xfrm>
            <a:off x="8285774" y="1967003"/>
            <a:ext cx="206015" cy="2674666"/>
          </a:xfrm>
          <a:prstGeom prst="rightBrace">
            <a:avLst/>
          </a:prstGeom>
          <a:ln w="2857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35" name="TextBox 34">
            <a:extLst>
              <a:ext uri="{FF2B5EF4-FFF2-40B4-BE49-F238E27FC236}">
                <a16:creationId xmlns:a16="http://schemas.microsoft.com/office/drawing/2014/main" id="{0B3C3744-C6BC-A2B0-F231-DF8FD7620354}"/>
              </a:ext>
            </a:extLst>
          </p:cNvPr>
          <p:cNvSpPr txBox="1"/>
          <p:nvPr/>
        </p:nvSpPr>
        <p:spPr>
          <a:xfrm>
            <a:off x="8425939" y="3068781"/>
            <a:ext cx="464241" cy="453886"/>
          </a:xfrm>
          <a:prstGeom prst="rect">
            <a:avLst/>
          </a:prstGeom>
          <a:noFill/>
        </p:spPr>
        <p:txBody>
          <a:bodyPr wrap="none" rtlCol="0" anchor="ctr" anchorCtr="0">
            <a:noAutofit/>
          </a:bodyPr>
          <a:lstStyle/>
          <a:p>
            <a:r>
              <a:rPr lang="en-IE" sz="1400" dirty="0">
                <a:solidFill>
                  <a:schemeClr val="accent6"/>
                </a:solidFill>
              </a:rPr>
              <a:t>71</a:t>
            </a:r>
            <a:r>
              <a:rPr lang="en-IE" sz="1400" b="0" dirty="0">
                <a:solidFill>
                  <a:schemeClr val="accent6"/>
                </a:solidFill>
              </a:rPr>
              <a:t>%</a:t>
            </a:r>
          </a:p>
        </p:txBody>
      </p:sp>
      <p:sp>
        <p:nvSpPr>
          <p:cNvPr id="36" name="Right Brace 35">
            <a:extLst>
              <a:ext uri="{FF2B5EF4-FFF2-40B4-BE49-F238E27FC236}">
                <a16:creationId xmlns:a16="http://schemas.microsoft.com/office/drawing/2014/main" id="{6991ED83-B2F5-14AC-9A0A-E43574CFB058}"/>
              </a:ext>
            </a:extLst>
          </p:cNvPr>
          <p:cNvSpPr/>
          <p:nvPr/>
        </p:nvSpPr>
        <p:spPr>
          <a:xfrm>
            <a:off x="9586385" y="1967003"/>
            <a:ext cx="140165" cy="3410256"/>
          </a:xfrm>
          <a:prstGeom prst="rightBrace">
            <a:avLst/>
          </a:prstGeom>
          <a:ln w="2857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39" name="TextBox 38">
            <a:extLst>
              <a:ext uri="{FF2B5EF4-FFF2-40B4-BE49-F238E27FC236}">
                <a16:creationId xmlns:a16="http://schemas.microsoft.com/office/drawing/2014/main" id="{20EDB326-27B9-468E-096C-E5E41DDFF42D}"/>
              </a:ext>
            </a:extLst>
          </p:cNvPr>
          <p:cNvSpPr txBox="1"/>
          <p:nvPr/>
        </p:nvSpPr>
        <p:spPr>
          <a:xfrm>
            <a:off x="9726550" y="3443254"/>
            <a:ext cx="464241" cy="453886"/>
          </a:xfrm>
          <a:prstGeom prst="rect">
            <a:avLst/>
          </a:prstGeom>
          <a:noFill/>
        </p:spPr>
        <p:txBody>
          <a:bodyPr wrap="none" rtlCol="0" anchor="ctr" anchorCtr="0">
            <a:noAutofit/>
          </a:bodyPr>
          <a:lstStyle/>
          <a:p>
            <a:r>
              <a:rPr lang="en-IE" sz="1400" b="0" dirty="0">
                <a:solidFill>
                  <a:schemeClr val="accent6"/>
                </a:solidFill>
              </a:rPr>
              <a:t>90%</a:t>
            </a:r>
          </a:p>
        </p:txBody>
      </p:sp>
    </p:spTree>
    <p:extLst>
      <p:ext uri="{BB962C8B-B14F-4D97-AF65-F5344CB8AC3E}">
        <p14:creationId xmlns:p14="http://schemas.microsoft.com/office/powerpoint/2010/main" val="36904523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998FCADE-91F7-BA8D-EFED-117E5AC0A214}"/>
              </a:ext>
            </a:extLst>
          </p:cNvPr>
          <p:cNvGraphicFramePr>
            <a:graphicFrameLocks noGrp="1"/>
          </p:cNvGraphicFramePr>
          <p:nvPr/>
        </p:nvGraphicFramePr>
        <p:xfrm>
          <a:off x="4650495" y="1933574"/>
          <a:ext cx="4638129" cy="3609975"/>
        </p:xfrm>
        <a:graphic>
          <a:graphicData uri="http://schemas.openxmlformats.org/drawingml/2006/table">
            <a:tbl>
              <a:tblPr firstRow="1" bandRow="1">
                <a:tableStyleId>{2D5ABB26-0587-4C30-8999-92F81FD0307C}</a:tableStyleId>
              </a:tblPr>
              <a:tblGrid>
                <a:gridCol w="4638129">
                  <a:extLst>
                    <a:ext uri="{9D8B030D-6E8A-4147-A177-3AD203B41FA5}">
                      <a16:colId xmlns:a16="http://schemas.microsoft.com/office/drawing/2014/main" val="2790380625"/>
                    </a:ext>
                  </a:extLst>
                </a:gridCol>
              </a:tblGrid>
              <a:tr h="72199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400" kern="1200" dirty="0">
                          <a:solidFill>
                            <a:schemeClr val="tx1"/>
                          </a:solidFill>
                          <a:latin typeface="+mn-lt"/>
                          <a:ea typeface="+mn-ea"/>
                          <a:cs typeface="+mn-cs"/>
                        </a:rPr>
                        <a:t>They protect against unfair trading practices</a:t>
                      </a:r>
                    </a:p>
                  </a:txBody>
                  <a:tcPr marL="9525" marR="9525" marT="9525" marB="0" anchor="ctr"/>
                </a:tc>
                <a:extLst>
                  <a:ext uri="{0D108BD9-81ED-4DB2-BD59-A6C34878D82A}">
                    <a16:rowId xmlns:a16="http://schemas.microsoft.com/office/drawing/2014/main" val="3754030998"/>
                  </a:ext>
                </a:extLst>
              </a:tr>
              <a:tr h="721995">
                <a:tc>
                  <a:txBody>
                    <a:bodyPr/>
                    <a:lstStyle/>
                    <a:p>
                      <a:pPr algn="r" fontAlgn="b"/>
                      <a:r>
                        <a:rPr lang="en-US" sz="1400" kern="1200" dirty="0">
                          <a:solidFill>
                            <a:schemeClr val="tx1"/>
                          </a:solidFill>
                          <a:latin typeface="+mn-lt"/>
                          <a:ea typeface="+mn-ea"/>
                          <a:cs typeface="+mn-cs"/>
                        </a:rPr>
                        <a:t>They protect farmers, farmers organisations, </a:t>
                      </a:r>
                    </a:p>
                    <a:p>
                      <a:pPr algn="r" fontAlgn="b"/>
                      <a:r>
                        <a:rPr lang="en-US" sz="1400" kern="1200" dirty="0">
                          <a:solidFill>
                            <a:schemeClr val="tx1"/>
                          </a:solidFill>
                          <a:latin typeface="+mn-lt"/>
                          <a:ea typeface="+mn-ea"/>
                          <a:cs typeface="+mn-cs"/>
                        </a:rPr>
                        <a:t>fishers and other weaker suppliers of agricultural </a:t>
                      </a:r>
                    </a:p>
                    <a:p>
                      <a:pPr algn="r" fontAlgn="b"/>
                      <a:r>
                        <a:rPr lang="en-US" sz="1400" kern="1200" dirty="0">
                          <a:solidFill>
                            <a:schemeClr val="tx1"/>
                          </a:solidFill>
                          <a:latin typeface="+mn-lt"/>
                          <a:ea typeface="+mn-ea"/>
                          <a:cs typeface="+mn-cs"/>
                        </a:rPr>
                        <a:t>and food products against stronger buyers</a:t>
                      </a:r>
                    </a:p>
                  </a:txBody>
                  <a:tcPr marL="9525" marR="9525" marT="9525" marB="0" anchor="ctr"/>
                </a:tc>
                <a:extLst>
                  <a:ext uri="{0D108BD9-81ED-4DB2-BD59-A6C34878D82A}">
                    <a16:rowId xmlns:a16="http://schemas.microsoft.com/office/drawing/2014/main" val="3729530428"/>
                  </a:ext>
                </a:extLst>
              </a:tr>
              <a:tr h="72199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IE" sz="1400" kern="1200" dirty="0">
                          <a:solidFill>
                            <a:schemeClr val="tx1"/>
                          </a:solidFill>
                          <a:latin typeface="+mn-lt"/>
                          <a:ea typeface="+mn-ea"/>
                          <a:cs typeface="+mn-cs"/>
                        </a:rPr>
                        <a:t>Just heard the name</a:t>
                      </a:r>
                    </a:p>
                  </a:txBody>
                  <a:tcPr marL="9525" marR="9525" marT="9525" marB="0" anchor="ctr"/>
                </a:tc>
                <a:extLst>
                  <a:ext uri="{0D108BD9-81ED-4DB2-BD59-A6C34878D82A}">
                    <a16:rowId xmlns:a16="http://schemas.microsoft.com/office/drawing/2014/main" val="2162836786"/>
                  </a:ext>
                </a:extLst>
              </a:tr>
              <a:tr h="721995">
                <a:tc>
                  <a:txBody>
                    <a:bodyPr/>
                    <a:lstStyle/>
                    <a:p>
                      <a:pPr algn="r" fontAlgn="b"/>
                      <a:r>
                        <a:rPr lang="en-IE" sz="1400" kern="1200" dirty="0">
                          <a:solidFill>
                            <a:schemeClr val="tx1"/>
                          </a:solidFill>
                          <a:latin typeface="+mn-lt"/>
                          <a:ea typeface="+mn-ea"/>
                          <a:cs typeface="+mn-cs"/>
                        </a:rPr>
                        <a:t>Established an enforcement authority</a:t>
                      </a:r>
                    </a:p>
                  </a:txBody>
                  <a:tcPr marL="9525" marR="9525" marT="9525" marB="0" anchor="ctr"/>
                </a:tc>
                <a:extLst>
                  <a:ext uri="{0D108BD9-81ED-4DB2-BD59-A6C34878D82A}">
                    <a16:rowId xmlns:a16="http://schemas.microsoft.com/office/drawing/2014/main" val="831613912"/>
                  </a:ext>
                </a:extLst>
              </a:tr>
              <a:tr h="721995">
                <a:tc>
                  <a:txBody>
                    <a:bodyPr/>
                    <a:lstStyle/>
                    <a:p>
                      <a:pPr algn="r" fontAlgn="b"/>
                      <a:r>
                        <a:rPr lang="en-US" sz="1400" kern="1200" dirty="0">
                          <a:solidFill>
                            <a:schemeClr val="tx1"/>
                          </a:solidFill>
                          <a:latin typeface="+mn-lt"/>
                          <a:ea typeface="+mn-ea"/>
                          <a:cs typeface="+mn-cs"/>
                        </a:rPr>
                        <a:t>I don't know anything about them</a:t>
                      </a:r>
                    </a:p>
                  </a:txBody>
                  <a:tcPr marL="9525" marR="9525" marT="9525" marB="0" anchor="ctr"/>
                </a:tc>
                <a:extLst>
                  <a:ext uri="{0D108BD9-81ED-4DB2-BD59-A6C34878D82A}">
                    <a16:rowId xmlns:a16="http://schemas.microsoft.com/office/drawing/2014/main" val="2734331293"/>
                  </a:ext>
                </a:extLst>
              </a:tr>
            </a:tbl>
          </a:graphicData>
        </a:graphic>
      </p:graphicFrame>
      <p:graphicFrame>
        <p:nvGraphicFramePr>
          <p:cNvPr id="43" name="Chart 42">
            <a:extLst>
              <a:ext uri="{FF2B5EF4-FFF2-40B4-BE49-F238E27FC236}">
                <a16:creationId xmlns:a16="http://schemas.microsoft.com/office/drawing/2014/main" id="{4652A8E9-A26B-35AE-A5D7-C68824F3F094}"/>
              </a:ext>
            </a:extLst>
          </p:cNvPr>
          <p:cNvGraphicFramePr/>
          <p:nvPr/>
        </p:nvGraphicFramePr>
        <p:xfrm>
          <a:off x="-320842" y="1853821"/>
          <a:ext cx="4756049" cy="3382868"/>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a:extLst>
              <a:ext uri="{FF2B5EF4-FFF2-40B4-BE49-F238E27FC236}">
                <a16:creationId xmlns:a16="http://schemas.microsoft.com/office/drawing/2014/main" id="{BE9F008B-5369-4B5B-B5A1-A901E730A978}"/>
              </a:ext>
            </a:extLst>
          </p:cNvPr>
          <p:cNvSpPr>
            <a:spLocks noGrp="1"/>
          </p:cNvSpPr>
          <p:nvPr>
            <p:ph type="body" sz="quarter" idx="4294967295"/>
          </p:nvPr>
        </p:nvSpPr>
        <p:spPr>
          <a:xfrm>
            <a:off x="11227831" y="543554"/>
            <a:ext cx="867308" cy="263525"/>
          </a:xfrm>
          <a:prstGeom prst="rect">
            <a:avLst/>
          </a:prstGeom>
        </p:spPr>
        <p:txBody>
          <a:bodyPr/>
          <a:lstStyle/>
          <a:p>
            <a:pPr marL="0" indent="0">
              <a:buNone/>
            </a:pPr>
            <a:r>
              <a:rPr lang="en-GB" sz="1100" dirty="0">
                <a:latin typeface="Montserrat" pitchFamily="2" charset="77"/>
              </a:rPr>
              <a:t>Q.8/10</a:t>
            </a:r>
          </a:p>
        </p:txBody>
      </p:sp>
      <p:sp>
        <p:nvSpPr>
          <p:cNvPr id="5" name="Text Placeholder 3">
            <a:extLst>
              <a:ext uri="{FF2B5EF4-FFF2-40B4-BE49-F238E27FC236}">
                <a16:creationId xmlns:a16="http://schemas.microsoft.com/office/drawing/2014/main" id="{76A25505-1000-4124-8EEF-F1D19336CFAD}"/>
              </a:ext>
            </a:extLst>
          </p:cNvPr>
          <p:cNvSpPr>
            <a:spLocks noGrp="1"/>
          </p:cNvSpPr>
          <p:nvPr>
            <p:ph type="body" sz="quarter" idx="4294967295"/>
          </p:nvPr>
        </p:nvSpPr>
        <p:spPr>
          <a:xfrm>
            <a:off x="9785684" y="310859"/>
            <a:ext cx="2162588" cy="263525"/>
          </a:xfrm>
          <a:prstGeom prst="rect">
            <a:avLst/>
          </a:prstGeom>
        </p:spPr>
        <p:txBody>
          <a:bodyPr/>
          <a:lstStyle/>
          <a:p>
            <a:pPr marL="0" indent="0">
              <a:buNone/>
            </a:pPr>
            <a:r>
              <a:rPr lang="en-US" sz="1100" dirty="0">
                <a:latin typeface="Montserrat" pitchFamily="2" charset="77"/>
              </a:rPr>
              <a:t>Base: All B2B Suppliers - 201</a:t>
            </a:r>
          </a:p>
        </p:txBody>
      </p:sp>
      <p:sp>
        <p:nvSpPr>
          <p:cNvPr id="3" name="Title 2">
            <a:extLst>
              <a:ext uri="{FF2B5EF4-FFF2-40B4-BE49-F238E27FC236}">
                <a16:creationId xmlns:a16="http://schemas.microsoft.com/office/drawing/2014/main" id="{ED894195-56E7-40B1-A3E6-1C94E37C975B}"/>
              </a:ext>
            </a:extLst>
          </p:cNvPr>
          <p:cNvSpPr>
            <a:spLocks noGrp="1"/>
          </p:cNvSpPr>
          <p:nvPr>
            <p:ph type="title" idx="4294967295"/>
          </p:nvPr>
        </p:nvSpPr>
        <p:spPr>
          <a:xfrm>
            <a:off x="96861" y="118056"/>
            <a:ext cx="9154712" cy="815975"/>
          </a:xfrm>
        </p:spPr>
        <p:txBody>
          <a:bodyPr>
            <a:normAutofit fontScale="90000"/>
          </a:bodyPr>
          <a:lstStyle/>
          <a:p>
            <a:r>
              <a:rPr lang="en-US" dirty="0">
                <a:latin typeface="Montserrat" pitchFamily="2" charset="77"/>
              </a:rPr>
              <a:t>Awareness &amp; Understanding of the Unfair Trading Practices Regulations – II </a:t>
            </a:r>
          </a:p>
        </p:txBody>
      </p:sp>
      <p:sp>
        <p:nvSpPr>
          <p:cNvPr id="8" name="Rectangle 7">
            <a:extLst>
              <a:ext uri="{FF2B5EF4-FFF2-40B4-BE49-F238E27FC236}">
                <a16:creationId xmlns:a16="http://schemas.microsoft.com/office/drawing/2014/main" id="{0569F5AC-3DD6-3B58-65E5-646A3122BFF3}"/>
              </a:ext>
            </a:extLst>
          </p:cNvPr>
          <p:cNvSpPr/>
          <p:nvPr/>
        </p:nvSpPr>
        <p:spPr>
          <a:xfrm>
            <a:off x="1164497" y="5979004"/>
            <a:ext cx="10384375" cy="738664"/>
          </a:xfrm>
          <a:prstGeom prst="rect">
            <a:avLst/>
          </a:prstGeom>
          <a:ln>
            <a:solidFill>
              <a:srgbClr val="7030A0"/>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GB" sz="1400" b="0" dirty="0">
                <a:solidFill>
                  <a:schemeClr val="tx1"/>
                </a:solidFill>
                <a:latin typeface="Montserrat" pitchFamily="2" charset="77"/>
              </a:rPr>
              <a:t>Of those aware of the Regulations, nearly 4 in 10 are aware that they protect against Unfair Trading Practices. 1 in 3 understand that they protect farmers, farmers organisations, fishers and other weaker suppliers – significant increase versus 2022. Significant decrease in those claiming to have just heard the name versus 2022.</a:t>
            </a:r>
            <a:endParaRPr lang="en-IE" sz="1400" dirty="0">
              <a:solidFill>
                <a:schemeClr val="tx1"/>
              </a:solidFill>
              <a:latin typeface="Montserrat" pitchFamily="2" charset="77"/>
            </a:endParaRPr>
          </a:p>
        </p:txBody>
      </p:sp>
      <p:sp>
        <p:nvSpPr>
          <p:cNvPr id="4" name="TextBox 3">
            <a:extLst>
              <a:ext uri="{FF2B5EF4-FFF2-40B4-BE49-F238E27FC236}">
                <a16:creationId xmlns:a16="http://schemas.microsoft.com/office/drawing/2014/main" id="{E384454E-9FE9-630F-04C4-2799FBD43018}"/>
              </a:ext>
            </a:extLst>
          </p:cNvPr>
          <p:cNvSpPr txBox="1">
            <a:spLocks noChangeArrowheads="1"/>
          </p:cNvSpPr>
          <p:nvPr/>
        </p:nvSpPr>
        <p:spPr bwMode="auto">
          <a:xfrm>
            <a:off x="2069883" y="2080987"/>
            <a:ext cx="3449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algn="ctr" eaLnBrk="1" hangingPunct="1"/>
            <a:r>
              <a:rPr lang="en-GB" sz="1400" b="0" dirty="0">
                <a:solidFill>
                  <a:srgbClr val="646563"/>
                </a:solidFill>
                <a:latin typeface="+mn-lt"/>
                <a:cs typeface="Arial" pitchFamily="34" charset="0"/>
              </a:rPr>
              <a:t>%</a:t>
            </a:r>
          </a:p>
        </p:txBody>
      </p:sp>
      <p:sp>
        <p:nvSpPr>
          <p:cNvPr id="27" name="Rectangle 26">
            <a:extLst>
              <a:ext uri="{FF2B5EF4-FFF2-40B4-BE49-F238E27FC236}">
                <a16:creationId xmlns:a16="http://schemas.microsoft.com/office/drawing/2014/main" id="{DAB8DAB9-E6B1-AB0C-8FA5-3CCA24187740}"/>
              </a:ext>
            </a:extLst>
          </p:cNvPr>
          <p:cNvSpPr/>
          <p:nvPr/>
        </p:nvSpPr>
        <p:spPr>
          <a:xfrm>
            <a:off x="1022579" y="1339452"/>
            <a:ext cx="2398093" cy="683158"/>
          </a:xfrm>
          <a:prstGeom prst="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en-US" sz="1400" dirty="0">
                <a:solidFill>
                  <a:schemeClr val="bg1"/>
                </a:solidFill>
                <a:cs typeface="Arial" pitchFamily="34" charset="0"/>
              </a:rPr>
              <a:t>Awareness of the Unfair Trading Practices Regulations</a:t>
            </a:r>
            <a:endParaRPr lang="en-GB" sz="1400" dirty="0">
              <a:solidFill>
                <a:schemeClr val="bg1"/>
              </a:solidFill>
              <a:cs typeface="Arial" pitchFamily="34" charset="0"/>
            </a:endParaRPr>
          </a:p>
        </p:txBody>
      </p:sp>
      <p:sp>
        <p:nvSpPr>
          <p:cNvPr id="28" name="TextBox 27">
            <a:extLst>
              <a:ext uri="{FF2B5EF4-FFF2-40B4-BE49-F238E27FC236}">
                <a16:creationId xmlns:a16="http://schemas.microsoft.com/office/drawing/2014/main" id="{47C0A024-E7B0-A598-2EBC-A13972F5B300}"/>
              </a:ext>
            </a:extLst>
          </p:cNvPr>
          <p:cNvSpPr txBox="1"/>
          <p:nvPr/>
        </p:nvSpPr>
        <p:spPr>
          <a:xfrm>
            <a:off x="197556" y="3516680"/>
            <a:ext cx="937730" cy="340082"/>
          </a:xfrm>
          <a:prstGeom prst="rect">
            <a:avLst/>
          </a:prstGeom>
          <a:noFill/>
        </p:spPr>
        <p:txBody>
          <a:bodyPr wrap="square" rtlCol="0" anchor="ctr" anchorCtr="0">
            <a:noAutofit/>
          </a:bodyPr>
          <a:lstStyle/>
          <a:p>
            <a:pPr algn="ctr"/>
            <a:r>
              <a:rPr lang="en-US" sz="1400" dirty="0">
                <a:solidFill>
                  <a:schemeClr val="tx1"/>
                </a:solidFill>
              </a:rPr>
              <a:t>No</a:t>
            </a:r>
            <a:endParaRPr lang="en-IE" sz="1400" dirty="0">
              <a:solidFill>
                <a:schemeClr val="tx1"/>
              </a:solidFill>
            </a:endParaRPr>
          </a:p>
        </p:txBody>
      </p:sp>
      <p:sp>
        <p:nvSpPr>
          <p:cNvPr id="29" name="TextBox 28">
            <a:extLst>
              <a:ext uri="{FF2B5EF4-FFF2-40B4-BE49-F238E27FC236}">
                <a16:creationId xmlns:a16="http://schemas.microsoft.com/office/drawing/2014/main" id="{73E0689E-0366-5A16-C619-BDF6F88A9EC1}"/>
              </a:ext>
            </a:extLst>
          </p:cNvPr>
          <p:cNvSpPr txBox="1"/>
          <p:nvPr/>
        </p:nvSpPr>
        <p:spPr>
          <a:xfrm>
            <a:off x="3645827" y="3311331"/>
            <a:ext cx="1816100" cy="724420"/>
          </a:xfrm>
          <a:prstGeom prst="rect">
            <a:avLst/>
          </a:prstGeom>
          <a:noFill/>
        </p:spPr>
        <p:txBody>
          <a:bodyPr wrap="square" rtlCol="0" anchor="ctr" anchorCtr="0">
            <a:noAutofit/>
          </a:bodyPr>
          <a:lstStyle/>
          <a:p>
            <a:r>
              <a:rPr lang="en-US" sz="1400" dirty="0">
                <a:solidFill>
                  <a:schemeClr val="tx1"/>
                </a:solidFill>
              </a:rPr>
              <a:t>Yes</a:t>
            </a:r>
            <a:endParaRPr lang="en-IE" sz="1400" dirty="0">
              <a:solidFill>
                <a:schemeClr val="tx1"/>
              </a:solidFill>
            </a:endParaRPr>
          </a:p>
        </p:txBody>
      </p:sp>
      <p:sp>
        <p:nvSpPr>
          <p:cNvPr id="30" name="Arrow: Right 29">
            <a:extLst>
              <a:ext uri="{FF2B5EF4-FFF2-40B4-BE49-F238E27FC236}">
                <a16:creationId xmlns:a16="http://schemas.microsoft.com/office/drawing/2014/main" id="{FC34D0E3-0936-DD9C-E53A-72489AB1FF8C}"/>
              </a:ext>
            </a:extLst>
          </p:cNvPr>
          <p:cNvSpPr/>
          <p:nvPr/>
        </p:nvSpPr>
        <p:spPr>
          <a:xfrm>
            <a:off x="4128660" y="3461084"/>
            <a:ext cx="613093" cy="399668"/>
          </a:xfrm>
          <a:prstGeom prst="rightArrow">
            <a:avLst/>
          </a:prstGeom>
          <a:solidFill>
            <a:schemeClr val="accent5">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IE"/>
          </a:p>
        </p:txBody>
      </p:sp>
      <p:sp>
        <p:nvSpPr>
          <p:cNvPr id="55" name="TextBox 54">
            <a:extLst>
              <a:ext uri="{FF2B5EF4-FFF2-40B4-BE49-F238E27FC236}">
                <a16:creationId xmlns:a16="http://schemas.microsoft.com/office/drawing/2014/main" id="{49E9810D-6E84-2000-BE00-D2DBD6739826}"/>
              </a:ext>
            </a:extLst>
          </p:cNvPr>
          <p:cNvSpPr txBox="1"/>
          <p:nvPr/>
        </p:nvSpPr>
        <p:spPr>
          <a:xfrm>
            <a:off x="53660" y="5491141"/>
            <a:ext cx="1406595" cy="519834"/>
          </a:xfrm>
          <a:prstGeom prst="rect">
            <a:avLst/>
          </a:prstGeom>
          <a:noFill/>
        </p:spPr>
        <p:txBody>
          <a:bodyPr wrap="square" rtlCol="0" anchor="ctr" anchorCtr="0">
            <a:noAutofit/>
          </a:bodyPr>
          <a:lstStyle/>
          <a:p>
            <a:pPr algn="ctr"/>
            <a:r>
              <a:rPr lang="en-US" sz="1400" dirty="0">
                <a:solidFill>
                  <a:schemeClr val="tx1"/>
                </a:solidFill>
              </a:rPr>
              <a:t>(%) = Vs 2022</a:t>
            </a:r>
            <a:endParaRPr lang="en-IE" sz="1400" dirty="0">
              <a:solidFill>
                <a:schemeClr val="tx1"/>
              </a:solidFill>
            </a:endParaRPr>
          </a:p>
        </p:txBody>
      </p:sp>
      <p:sp>
        <p:nvSpPr>
          <p:cNvPr id="6" name="TextBox 5">
            <a:extLst>
              <a:ext uri="{FF2B5EF4-FFF2-40B4-BE49-F238E27FC236}">
                <a16:creationId xmlns:a16="http://schemas.microsoft.com/office/drawing/2014/main" id="{530B4ECA-5135-08CF-E915-132B358EA5E8}"/>
              </a:ext>
            </a:extLst>
          </p:cNvPr>
          <p:cNvSpPr txBox="1"/>
          <p:nvPr/>
        </p:nvSpPr>
        <p:spPr>
          <a:xfrm>
            <a:off x="2704782" y="3815175"/>
            <a:ext cx="822305" cy="338554"/>
          </a:xfrm>
          <a:prstGeom prst="rect">
            <a:avLst/>
          </a:prstGeom>
          <a:noFill/>
        </p:spPr>
        <p:txBody>
          <a:bodyPr wrap="square" rtlCol="0">
            <a:spAutoFit/>
          </a:bodyPr>
          <a:lstStyle/>
          <a:p>
            <a:r>
              <a:rPr lang="en-IE" sz="1600" dirty="0">
                <a:solidFill>
                  <a:schemeClr val="bg1"/>
                </a:solidFill>
              </a:rPr>
              <a:t>(49%)</a:t>
            </a:r>
          </a:p>
        </p:txBody>
      </p:sp>
      <p:sp>
        <p:nvSpPr>
          <p:cNvPr id="7" name="TextBox 6">
            <a:extLst>
              <a:ext uri="{FF2B5EF4-FFF2-40B4-BE49-F238E27FC236}">
                <a16:creationId xmlns:a16="http://schemas.microsoft.com/office/drawing/2014/main" id="{98DE6E3A-CF48-6753-45CF-27D51C114B34}"/>
              </a:ext>
            </a:extLst>
          </p:cNvPr>
          <p:cNvSpPr txBox="1"/>
          <p:nvPr/>
        </p:nvSpPr>
        <p:spPr>
          <a:xfrm>
            <a:off x="1130130" y="3815183"/>
            <a:ext cx="822305" cy="338554"/>
          </a:xfrm>
          <a:prstGeom prst="rect">
            <a:avLst/>
          </a:prstGeom>
          <a:noFill/>
        </p:spPr>
        <p:txBody>
          <a:bodyPr wrap="square" rtlCol="0">
            <a:spAutoFit/>
          </a:bodyPr>
          <a:lstStyle/>
          <a:p>
            <a:r>
              <a:rPr lang="en-IE" sz="1600" dirty="0">
                <a:solidFill>
                  <a:schemeClr val="bg1"/>
                </a:solidFill>
              </a:rPr>
              <a:t>(51%)</a:t>
            </a:r>
          </a:p>
        </p:txBody>
      </p:sp>
      <p:graphicFrame>
        <p:nvGraphicFramePr>
          <p:cNvPr id="10" name="Object 2">
            <a:extLst>
              <a:ext uri="{FF2B5EF4-FFF2-40B4-BE49-F238E27FC236}">
                <a16:creationId xmlns:a16="http://schemas.microsoft.com/office/drawing/2014/main" id="{EA115976-1B6E-5D86-5916-E803BB7CD5A8}"/>
              </a:ext>
            </a:extLst>
          </p:cNvPr>
          <p:cNvGraphicFramePr>
            <a:graphicFrameLocks noChangeAspect="1"/>
          </p:cNvGraphicFramePr>
          <p:nvPr/>
        </p:nvGraphicFramePr>
        <p:xfrm>
          <a:off x="9356067" y="1848451"/>
          <a:ext cx="2835934" cy="3695099"/>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22">
            <a:extLst>
              <a:ext uri="{FF2B5EF4-FFF2-40B4-BE49-F238E27FC236}">
                <a16:creationId xmlns:a16="http://schemas.microsoft.com/office/drawing/2014/main" id="{0F59826A-A05E-E11C-527E-6696BDBF9D87}"/>
              </a:ext>
            </a:extLst>
          </p:cNvPr>
          <p:cNvSpPr txBox="1">
            <a:spLocks noChangeArrowheads="1"/>
          </p:cNvSpPr>
          <p:nvPr/>
        </p:nvSpPr>
        <p:spPr bwMode="auto">
          <a:xfrm>
            <a:off x="10038972" y="1743918"/>
            <a:ext cx="3449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646563"/>
                </a:solidFill>
                <a:effectLst/>
                <a:uLnTx/>
                <a:uFillTx/>
                <a:latin typeface="Arial" pitchFamily="34" charset="0"/>
                <a:ea typeface="ヒラギノ角ゴ ProN W3" charset="-128"/>
                <a:cs typeface="Arial" pitchFamily="34" charset="0"/>
              </a:rPr>
              <a:t>%</a:t>
            </a:r>
          </a:p>
        </p:txBody>
      </p:sp>
      <p:sp>
        <p:nvSpPr>
          <p:cNvPr id="12" name="Rectangle 11">
            <a:extLst>
              <a:ext uri="{FF2B5EF4-FFF2-40B4-BE49-F238E27FC236}">
                <a16:creationId xmlns:a16="http://schemas.microsoft.com/office/drawing/2014/main" id="{D7FCDA67-9AEB-9BD6-0B63-77F60C586A82}"/>
              </a:ext>
            </a:extLst>
          </p:cNvPr>
          <p:cNvSpPr/>
          <p:nvPr/>
        </p:nvSpPr>
        <p:spPr>
          <a:xfrm>
            <a:off x="9288624" y="1076386"/>
            <a:ext cx="2057391" cy="519507"/>
          </a:xfrm>
          <a:prstGeom prst="rect">
            <a:avLst/>
          </a:prstGeom>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400" kern="0" dirty="0">
                <a:solidFill>
                  <a:schemeClr val="bg1"/>
                </a:solidFill>
                <a:cs typeface="Arial" pitchFamily="34" charset="0"/>
              </a:rPr>
              <a:t>Understanding of UTPR</a:t>
            </a:r>
            <a:endParaRPr lang="en-GB" sz="1400" b="0" kern="0" dirty="0">
              <a:solidFill>
                <a:schemeClr val="bg1"/>
              </a:solidFill>
              <a:cs typeface="Arial" pitchFamily="34" charset="0"/>
            </a:endParaRPr>
          </a:p>
        </p:txBody>
      </p:sp>
      <p:sp>
        <p:nvSpPr>
          <p:cNvPr id="13" name="Rectangle 12">
            <a:extLst>
              <a:ext uri="{FF2B5EF4-FFF2-40B4-BE49-F238E27FC236}">
                <a16:creationId xmlns:a16="http://schemas.microsoft.com/office/drawing/2014/main" id="{09B65119-2C4C-98CA-06BD-178DBE68392C}"/>
              </a:ext>
            </a:extLst>
          </p:cNvPr>
          <p:cNvSpPr/>
          <p:nvPr/>
        </p:nvSpPr>
        <p:spPr>
          <a:xfrm>
            <a:off x="8065310" y="1374809"/>
            <a:ext cx="466864" cy="209146"/>
          </a:xfrm>
          <a:prstGeom prst="rect">
            <a:avLst/>
          </a:prstGeom>
          <a:solidFill>
            <a:srgbClr val="D00E59"/>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Rectangle 13">
            <a:extLst>
              <a:ext uri="{FF2B5EF4-FFF2-40B4-BE49-F238E27FC236}">
                <a16:creationId xmlns:a16="http://schemas.microsoft.com/office/drawing/2014/main" id="{2D0D8519-B34C-02B5-8DC4-87FFA347FFEB}"/>
              </a:ext>
            </a:extLst>
          </p:cNvPr>
          <p:cNvSpPr/>
          <p:nvPr/>
        </p:nvSpPr>
        <p:spPr>
          <a:xfrm>
            <a:off x="8065310" y="1583955"/>
            <a:ext cx="466864" cy="209146"/>
          </a:xfrm>
          <a:prstGeom prst="rect">
            <a:avLst/>
          </a:prstGeom>
          <a:solidFill>
            <a:srgbClr val="F893BA"/>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5" name="Text Placeholder 1">
            <a:extLst>
              <a:ext uri="{FF2B5EF4-FFF2-40B4-BE49-F238E27FC236}">
                <a16:creationId xmlns:a16="http://schemas.microsoft.com/office/drawing/2014/main" id="{79B65D52-25E2-F869-BF53-B687529EC470}"/>
              </a:ext>
            </a:extLst>
          </p:cNvPr>
          <p:cNvSpPr txBox="1">
            <a:spLocks/>
          </p:cNvSpPr>
          <p:nvPr/>
        </p:nvSpPr>
        <p:spPr>
          <a:xfrm>
            <a:off x="8488759" y="1358767"/>
            <a:ext cx="867308" cy="2412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100" dirty="0">
                <a:latin typeface="Montserrat" pitchFamily="2" charset="77"/>
              </a:rPr>
              <a:t>2023</a:t>
            </a:r>
          </a:p>
        </p:txBody>
      </p:sp>
      <p:sp>
        <p:nvSpPr>
          <p:cNvPr id="16" name="Text Placeholder 1">
            <a:extLst>
              <a:ext uri="{FF2B5EF4-FFF2-40B4-BE49-F238E27FC236}">
                <a16:creationId xmlns:a16="http://schemas.microsoft.com/office/drawing/2014/main" id="{189CFE0D-9E9E-DEE2-76BC-1766D80DE2EB}"/>
              </a:ext>
            </a:extLst>
          </p:cNvPr>
          <p:cNvSpPr txBox="1">
            <a:spLocks/>
          </p:cNvSpPr>
          <p:nvPr/>
        </p:nvSpPr>
        <p:spPr>
          <a:xfrm>
            <a:off x="8488759" y="1599558"/>
            <a:ext cx="867308" cy="2412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100" dirty="0">
                <a:latin typeface="Montserrat" pitchFamily="2" charset="77"/>
              </a:rPr>
              <a:t>2022</a:t>
            </a:r>
          </a:p>
        </p:txBody>
      </p:sp>
      <p:pic>
        <p:nvPicPr>
          <p:cNvPr id="17" name="Picture 16">
            <a:extLst>
              <a:ext uri="{FF2B5EF4-FFF2-40B4-BE49-F238E27FC236}">
                <a16:creationId xmlns:a16="http://schemas.microsoft.com/office/drawing/2014/main" id="{96912F53-3286-47C8-C687-78084E76B839}"/>
              </a:ext>
            </a:extLst>
          </p:cNvPr>
          <p:cNvPicPr>
            <a:picLocks noChangeAspect="1"/>
          </p:cNvPicPr>
          <p:nvPr/>
        </p:nvPicPr>
        <p:blipFill>
          <a:blip r:embed="rId5"/>
          <a:stretch>
            <a:fillRect/>
          </a:stretch>
        </p:blipFill>
        <p:spPr>
          <a:xfrm>
            <a:off x="3963395" y="1049035"/>
            <a:ext cx="1271678" cy="1714312"/>
          </a:xfrm>
          <a:prstGeom prst="rect">
            <a:avLst/>
          </a:prstGeom>
          <a:effectLst>
            <a:softEdge rad="127000"/>
          </a:effectLst>
        </p:spPr>
      </p:pic>
      <p:sp>
        <p:nvSpPr>
          <p:cNvPr id="18" name="TextBox 22">
            <a:extLst>
              <a:ext uri="{FF2B5EF4-FFF2-40B4-BE49-F238E27FC236}">
                <a16:creationId xmlns:a16="http://schemas.microsoft.com/office/drawing/2014/main" id="{A776EECD-8EC3-C157-2868-2EDFBA160EF4}"/>
              </a:ext>
            </a:extLst>
          </p:cNvPr>
          <p:cNvSpPr txBox="1">
            <a:spLocks noChangeArrowheads="1"/>
          </p:cNvSpPr>
          <p:nvPr/>
        </p:nvSpPr>
        <p:spPr bwMode="auto">
          <a:xfrm>
            <a:off x="9748163" y="1559404"/>
            <a:ext cx="8787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effectLst/>
                <a:uLnTx/>
                <a:uFillTx/>
                <a:latin typeface="+mn-lt"/>
                <a:ea typeface="ヒラギノ角ゴ ProN W3" charset="-128"/>
                <a:cs typeface="Arial" pitchFamily="34" charset="0"/>
              </a:rPr>
              <a:t>Base: 120</a:t>
            </a:r>
          </a:p>
        </p:txBody>
      </p:sp>
    </p:spTree>
    <p:extLst>
      <p:ext uri="{BB962C8B-B14F-4D97-AF65-F5344CB8AC3E}">
        <p14:creationId xmlns:p14="http://schemas.microsoft.com/office/powerpoint/2010/main" val="3238910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0EDE2B71-4B2C-7588-D583-055F8484279B}"/>
              </a:ext>
            </a:extLst>
          </p:cNvPr>
          <p:cNvSpPr txBox="1">
            <a:spLocks/>
          </p:cNvSpPr>
          <p:nvPr/>
        </p:nvSpPr>
        <p:spPr>
          <a:xfrm>
            <a:off x="19986" y="182488"/>
            <a:ext cx="10055667" cy="8191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i="0" kern="1200" baseline="0">
                <a:solidFill>
                  <a:schemeClr val="tx2"/>
                </a:solidFill>
                <a:latin typeface="Montserrat Light" pitchFamily="2" charset="77"/>
                <a:ea typeface="+mj-ea"/>
                <a:cs typeface="+mj-cs"/>
              </a:defRPr>
            </a:lvl1pPr>
          </a:lstStyle>
          <a:p>
            <a:r>
              <a:rPr lang="en-US" sz="3100" dirty="0">
                <a:solidFill>
                  <a:schemeClr val="tx1"/>
                </a:solidFill>
                <a:latin typeface="Montserrat" pitchFamily="2" charset="77"/>
              </a:rPr>
              <a:t>Subjected to Unfair Trading Practice – Overview  </a:t>
            </a:r>
          </a:p>
        </p:txBody>
      </p:sp>
      <p:graphicFrame>
        <p:nvGraphicFramePr>
          <p:cNvPr id="3" name="Chart 2">
            <a:extLst>
              <a:ext uri="{FF2B5EF4-FFF2-40B4-BE49-F238E27FC236}">
                <a16:creationId xmlns:a16="http://schemas.microsoft.com/office/drawing/2014/main" id="{734FD01C-8C8A-FF4A-DD81-26A34656D22E}"/>
              </a:ext>
            </a:extLst>
          </p:cNvPr>
          <p:cNvGraphicFramePr/>
          <p:nvPr/>
        </p:nvGraphicFramePr>
        <p:xfrm>
          <a:off x="0" y="1853821"/>
          <a:ext cx="4756049" cy="3382868"/>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5037BBC6-5936-E8CF-398B-8DE104C72F86}"/>
              </a:ext>
            </a:extLst>
          </p:cNvPr>
          <p:cNvSpPr txBox="1">
            <a:spLocks noChangeArrowheads="1"/>
          </p:cNvSpPr>
          <p:nvPr/>
        </p:nvSpPr>
        <p:spPr bwMode="auto">
          <a:xfrm>
            <a:off x="2390724" y="2000377"/>
            <a:ext cx="3449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algn="ctr" eaLnBrk="1" hangingPunct="1"/>
            <a:r>
              <a:rPr lang="en-GB" sz="1400" b="0" dirty="0">
                <a:latin typeface="+mn-lt"/>
                <a:cs typeface="Arial" pitchFamily="34" charset="0"/>
              </a:rPr>
              <a:t>%</a:t>
            </a:r>
          </a:p>
        </p:txBody>
      </p:sp>
      <p:sp>
        <p:nvSpPr>
          <p:cNvPr id="5" name="Rectangle 4">
            <a:extLst>
              <a:ext uri="{FF2B5EF4-FFF2-40B4-BE49-F238E27FC236}">
                <a16:creationId xmlns:a16="http://schemas.microsoft.com/office/drawing/2014/main" id="{73301366-034A-6556-156D-75605DE49C5E}"/>
              </a:ext>
            </a:extLst>
          </p:cNvPr>
          <p:cNvSpPr/>
          <p:nvPr/>
        </p:nvSpPr>
        <p:spPr>
          <a:xfrm>
            <a:off x="1886522" y="1380888"/>
            <a:ext cx="1353372" cy="548017"/>
          </a:xfrm>
          <a:prstGeom prst="rect">
            <a:avLst/>
          </a:prstGeom>
          <a:solidFill>
            <a:schemeClr val="bg1"/>
          </a:solidFill>
          <a:ln w="19050">
            <a:solidFill>
              <a:schemeClr val="tx1"/>
            </a:solidFill>
          </a:ln>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chemeClr val="tx1"/>
                </a:solidFill>
                <a:effectLst/>
                <a:uLnTx/>
                <a:uFillTx/>
                <a:latin typeface="+mj-lt"/>
                <a:ea typeface="+mn-ea"/>
                <a:cs typeface="Arial" pitchFamily="34" charset="0"/>
              </a:rPr>
              <a:t>Any Black</a:t>
            </a:r>
          </a:p>
        </p:txBody>
      </p:sp>
      <p:graphicFrame>
        <p:nvGraphicFramePr>
          <p:cNvPr id="6" name="Chart 5">
            <a:extLst>
              <a:ext uri="{FF2B5EF4-FFF2-40B4-BE49-F238E27FC236}">
                <a16:creationId xmlns:a16="http://schemas.microsoft.com/office/drawing/2014/main" id="{9577DB84-7210-02AA-6F54-70D2CAAC5800}"/>
              </a:ext>
            </a:extLst>
          </p:cNvPr>
          <p:cNvGraphicFramePr/>
          <p:nvPr/>
        </p:nvGraphicFramePr>
        <p:xfrm>
          <a:off x="3342922" y="1853821"/>
          <a:ext cx="4756049" cy="3382868"/>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1EF33797-4A04-7E7C-8FF2-5B40782A4666}"/>
              </a:ext>
            </a:extLst>
          </p:cNvPr>
          <p:cNvSpPr txBox="1">
            <a:spLocks noChangeArrowheads="1"/>
          </p:cNvSpPr>
          <p:nvPr/>
        </p:nvSpPr>
        <p:spPr bwMode="auto">
          <a:xfrm>
            <a:off x="5733646" y="2000377"/>
            <a:ext cx="3449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algn="ctr" eaLnBrk="1" hangingPunct="1"/>
            <a:r>
              <a:rPr lang="en-GB" sz="1400" b="0" dirty="0">
                <a:latin typeface="+mn-lt"/>
                <a:cs typeface="Arial" pitchFamily="34" charset="0"/>
              </a:rPr>
              <a:t>%</a:t>
            </a:r>
          </a:p>
        </p:txBody>
      </p:sp>
      <p:sp>
        <p:nvSpPr>
          <p:cNvPr id="8" name="Rectangle 7">
            <a:extLst>
              <a:ext uri="{FF2B5EF4-FFF2-40B4-BE49-F238E27FC236}">
                <a16:creationId xmlns:a16="http://schemas.microsoft.com/office/drawing/2014/main" id="{E7240E15-CC37-EF54-DD3F-08843F40BECF}"/>
              </a:ext>
            </a:extLst>
          </p:cNvPr>
          <p:cNvSpPr/>
          <p:nvPr/>
        </p:nvSpPr>
        <p:spPr>
          <a:xfrm>
            <a:off x="5229444" y="1380888"/>
            <a:ext cx="1353372" cy="548017"/>
          </a:xfrm>
          <a:prstGeom prst="rect">
            <a:avLst/>
          </a:prstGeom>
          <a:solidFill>
            <a:schemeClr val="bg1"/>
          </a:solidFill>
          <a:ln w="19050">
            <a:solidFill>
              <a:schemeClr val="tx1"/>
            </a:solidFill>
          </a:ln>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chemeClr val="tx1"/>
                </a:solidFill>
                <a:effectLst/>
                <a:uLnTx/>
                <a:uFillTx/>
                <a:latin typeface="+mj-lt"/>
                <a:ea typeface="+mn-ea"/>
                <a:cs typeface="Arial" pitchFamily="34" charset="0"/>
              </a:rPr>
              <a:t>Any Grey</a:t>
            </a:r>
          </a:p>
        </p:txBody>
      </p:sp>
      <p:graphicFrame>
        <p:nvGraphicFramePr>
          <p:cNvPr id="9" name="Chart 8">
            <a:extLst>
              <a:ext uri="{FF2B5EF4-FFF2-40B4-BE49-F238E27FC236}">
                <a16:creationId xmlns:a16="http://schemas.microsoft.com/office/drawing/2014/main" id="{28CF12E3-D733-179B-376F-87AF3BE74E14}"/>
              </a:ext>
            </a:extLst>
          </p:cNvPr>
          <p:cNvGraphicFramePr/>
          <p:nvPr/>
        </p:nvGraphicFramePr>
        <p:xfrm>
          <a:off x="6642571" y="1853821"/>
          <a:ext cx="4756049" cy="3382868"/>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Box 9">
            <a:extLst>
              <a:ext uri="{FF2B5EF4-FFF2-40B4-BE49-F238E27FC236}">
                <a16:creationId xmlns:a16="http://schemas.microsoft.com/office/drawing/2014/main" id="{B11948F8-CA2E-6835-95B8-378F1B45D273}"/>
              </a:ext>
            </a:extLst>
          </p:cNvPr>
          <p:cNvSpPr txBox="1">
            <a:spLocks noChangeArrowheads="1"/>
          </p:cNvSpPr>
          <p:nvPr/>
        </p:nvSpPr>
        <p:spPr bwMode="auto">
          <a:xfrm>
            <a:off x="9033295" y="2000377"/>
            <a:ext cx="3449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algn="ctr" eaLnBrk="1" hangingPunct="1"/>
            <a:r>
              <a:rPr lang="en-GB" sz="1400" b="0" dirty="0">
                <a:latin typeface="+mn-lt"/>
                <a:cs typeface="Arial" pitchFamily="34" charset="0"/>
              </a:rPr>
              <a:t>%</a:t>
            </a:r>
          </a:p>
        </p:txBody>
      </p:sp>
      <p:sp>
        <p:nvSpPr>
          <p:cNvPr id="11" name="Rectangle 10">
            <a:extLst>
              <a:ext uri="{FF2B5EF4-FFF2-40B4-BE49-F238E27FC236}">
                <a16:creationId xmlns:a16="http://schemas.microsoft.com/office/drawing/2014/main" id="{C799AA5A-4363-FF0D-053B-93D383408A5C}"/>
              </a:ext>
            </a:extLst>
          </p:cNvPr>
          <p:cNvSpPr/>
          <p:nvPr/>
        </p:nvSpPr>
        <p:spPr>
          <a:xfrm>
            <a:off x="8529093" y="1380888"/>
            <a:ext cx="1353372" cy="548017"/>
          </a:xfrm>
          <a:prstGeom prst="rect">
            <a:avLst/>
          </a:prstGeom>
          <a:solidFill>
            <a:schemeClr val="bg1"/>
          </a:solidFill>
          <a:ln w="19050">
            <a:solidFill>
              <a:schemeClr val="tx1"/>
            </a:solidFill>
          </a:ln>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chemeClr val="tx1"/>
                </a:solidFill>
                <a:effectLst/>
                <a:uLnTx/>
                <a:uFillTx/>
                <a:latin typeface="+mj-lt"/>
                <a:ea typeface="+mn-ea"/>
                <a:cs typeface="Arial" pitchFamily="34" charset="0"/>
              </a:rPr>
              <a:t>Any Grey or Black</a:t>
            </a:r>
          </a:p>
        </p:txBody>
      </p:sp>
      <p:sp>
        <p:nvSpPr>
          <p:cNvPr id="13" name="TextBox 12">
            <a:extLst>
              <a:ext uri="{FF2B5EF4-FFF2-40B4-BE49-F238E27FC236}">
                <a16:creationId xmlns:a16="http://schemas.microsoft.com/office/drawing/2014/main" id="{AA71CF5D-703E-0198-3736-93626C8E3001}"/>
              </a:ext>
            </a:extLst>
          </p:cNvPr>
          <p:cNvSpPr txBox="1"/>
          <p:nvPr/>
        </p:nvSpPr>
        <p:spPr>
          <a:xfrm>
            <a:off x="9033295" y="5591405"/>
            <a:ext cx="2612981" cy="369332"/>
          </a:xfrm>
          <a:prstGeom prst="rect">
            <a:avLst/>
          </a:prstGeom>
          <a:noFill/>
        </p:spPr>
        <p:txBody>
          <a:bodyPr wrap="square" rtlCol="0">
            <a:spAutoFit/>
          </a:bodyPr>
          <a:lstStyle/>
          <a:p>
            <a:r>
              <a:rPr lang="en-US" dirty="0"/>
              <a:t>( ) 2022 Benchmark </a:t>
            </a:r>
            <a:endParaRPr lang="en-GB" dirty="0"/>
          </a:p>
        </p:txBody>
      </p:sp>
      <p:sp>
        <p:nvSpPr>
          <p:cNvPr id="14" name="TextBox 13">
            <a:extLst>
              <a:ext uri="{FF2B5EF4-FFF2-40B4-BE49-F238E27FC236}">
                <a16:creationId xmlns:a16="http://schemas.microsoft.com/office/drawing/2014/main" id="{404B238C-93C2-E7C3-67C1-4909A838B618}"/>
              </a:ext>
            </a:extLst>
          </p:cNvPr>
          <p:cNvSpPr txBox="1"/>
          <p:nvPr/>
        </p:nvSpPr>
        <p:spPr>
          <a:xfrm>
            <a:off x="3711496" y="4441420"/>
            <a:ext cx="823098" cy="369332"/>
          </a:xfrm>
          <a:prstGeom prst="rect">
            <a:avLst/>
          </a:prstGeom>
          <a:noFill/>
        </p:spPr>
        <p:txBody>
          <a:bodyPr wrap="square" rtlCol="0">
            <a:spAutoFit/>
          </a:bodyPr>
          <a:lstStyle/>
          <a:p>
            <a:r>
              <a:rPr lang="en-US" dirty="0"/>
              <a:t>(49%)</a:t>
            </a:r>
            <a:endParaRPr lang="en-GB" dirty="0"/>
          </a:p>
        </p:txBody>
      </p:sp>
      <p:sp>
        <p:nvSpPr>
          <p:cNvPr id="15" name="TextBox 14">
            <a:extLst>
              <a:ext uri="{FF2B5EF4-FFF2-40B4-BE49-F238E27FC236}">
                <a16:creationId xmlns:a16="http://schemas.microsoft.com/office/drawing/2014/main" id="{40FEC74A-588E-F51C-9FED-D7FD7C74F4CE}"/>
              </a:ext>
            </a:extLst>
          </p:cNvPr>
          <p:cNvSpPr txBox="1"/>
          <p:nvPr/>
        </p:nvSpPr>
        <p:spPr>
          <a:xfrm>
            <a:off x="6975052" y="4441420"/>
            <a:ext cx="823098" cy="369332"/>
          </a:xfrm>
          <a:prstGeom prst="rect">
            <a:avLst/>
          </a:prstGeom>
          <a:noFill/>
        </p:spPr>
        <p:txBody>
          <a:bodyPr wrap="square" rtlCol="0">
            <a:spAutoFit/>
          </a:bodyPr>
          <a:lstStyle/>
          <a:p>
            <a:r>
              <a:rPr lang="en-US" dirty="0"/>
              <a:t>(30%)</a:t>
            </a:r>
            <a:endParaRPr lang="en-GB" dirty="0"/>
          </a:p>
        </p:txBody>
      </p:sp>
      <p:sp>
        <p:nvSpPr>
          <p:cNvPr id="16" name="TextBox 15">
            <a:extLst>
              <a:ext uri="{FF2B5EF4-FFF2-40B4-BE49-F238E27FC236}">
                <a16:creationId xmlns:a16="http://schemas.microsoft.com/office/drawing/2014/main" id="{8F1F1EBB-50AD-4A32-7D76-D3C20CE41CEE}"/>
              </a:ext>
            </a:extLst>
          </p:cNvPr>
          <p:cNvSpPr txBox="1"/>
          <p:nvPr/>
        </p:nvSpPr>
        <p:spPr>
          <a:xfrm>
            <a:off x="10339785" y="4441420"/>
            <a:ext cx="823098" cy="369332"/>
          </a:xfrm>
          <a:prstGeom prst="rect">
            <a:avLst/>
          </a:prstGeom>
          <a:noFill/>
        </p:spPr>
        <p:txBody>
          <a:bodyPr wrap="square" rtlCol="0">
            <a:spAutoFit/>
          </a:bodyPr>
          <a:lstStyle/>
          <a:p>
            <a:r>
              <a:rPr lang="en-US" dirty="0"/>
              <a:t>(53%)</a:t>
            </a:r>
            <a:endParaRPr lang="en-GB" dirty="0"/>
          </a:p>
        </p:txBody>
      </p:sp>
      <p:sp>
        <p:nvSpPr>
          <p:cNvPr id="17" name="Text Placeholder 3">
            <a:extLst>
              <a:ext uri="{FF2B5EF4-FFF2-40B4-BE49-F238E27FC236}">
                <a16:creationId xmlns:a16="http://schemas.microsoft.com/office/drawing/2014/main" id="{38ACC6AB-BF45-92FE-369C-CF108B623029}"/>
              </a:ext>
            </a:extLst>
          </p:cNvPr>
          <p:cNvSpPr txBox="1">
            <a:spLocks/>
          </p:cNvSpPr>
          <p:nvPr/>
        </p:nvSpPr>
        <p:spPr>
          <a:xfrm>
            <a:off x="9882465" y="182488"/>
            <a:ext cx="2162588" cy="2635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100" dirty="0">
                <a:latin typeface="Montserrat" pitchFamily="2" charset="77"/>
              </a:rPr>
              <a:t>Base: All B2B Suppliers - 201</a:t>
            </a:r>
          </a:p>
        </p:txBody>
      </p:sp>
      <p:sp>
        <p:nvSpPr>
          <p:cNvPr id="12" name="Rectangle 11">
            <a:extLst>
              <a:ext uri="{FF2B5EF4-FFF2-40B4-BE49-F238E27FC236}">
                <a16:creationId xmlns:a16="http://schemas.microsoft.com/office/drawing/2014/main" id="{B64F1AA0-12CF-A292-9C7F-C1709488ADB3}"/>
              </a:ext>
            </a:extLst>
          </p:cNvPr>
          <p:cNvSpPr/>
          <p:nvPr/>
        </p:nvSpPr>
        <p:spPr>
          <a:xfrm>
            <a:off x="322716" y="6009172"/>
            <a:ext cx="11546568" cy="523220"/>
          </a:xfrm>
          <a:prstGeom prst="rect">
            <a:avLst/>
          </a:prstGeom>
          <a:ln>
            <a:solidFill>
              <a:srgbClr val="7030A0"/>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GB" sz="1400" b="0" dirty="0">
                <a:solidFill>
                  <a:schemeClr val="tx1"/>
                </a:solidFill>
                <a:latin typeface="Montserrat" pitchFamily="2" charset="77"/>
              </a:rPr>
              <a:t>Lower incidence reported of being subjected to both black and grey UTPs. </a:t>
            </a:r>
            <a:r>
              <a:rPr lang="en-GB" sz="1400" dirty="0">
                <a:solidFill>
                  <a:schemeClr val="tx1"/>
                </a:solidFill>
                <a:latin typeface="Montserrat" pitchFamily="2" charset="77"/>
              </a:rPr>
              <a:t>I</a:t>
            </a:r>
            <a:r>
              <a:rPr lang="en-GB" sz="1400" b="0" dirty="0">
                <a:solidFill>
                  <a:schemeClr val="tx1"/>
                </a:solidFill>
                <a:latin typeface="Montserrat" pitchFamily="2" charset="77"/>
              </a:rPr>
              <a:t>n total 45% claim to have been subjected to either (–  8% versus 2022). </a:t>
            </a:r>
            <a:endParaRPr lang="en-IE" sz="1400" dirty="0">
              <a:solidFill>
                <a:schemeClr val="tx1"/>
              </a:solidFill>
              <a:latin typeface="Montserrat" pitchFamily="2" charset="77"/>
            </a:endParaRPr>
          </a:p>
        </p:txBody>
      </p:sp>
    </p:spTree>
    <p:extLst>
      <p:ext uri="{BB962C8B-B14F-4D97-AF65-F5344CB8AC3E}">
        <p14:creationId xmlns:p14="http://schemas.microsoft.com/office/powerpoint/2010/main" val="363035825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7AB49C3-9AB9-9B6C-B87D-53436A3BDC8B}"/>
              </a:ext>
            </a:extLst>
          </p:cNvPr>
          <p:cNvSpPr/>
          <p:nvPr/>
        </p:nvSpPr>
        <p:spPr>
          <a:xfrm>
            <a:off x="1070291" y="5932849"/>
            <a:ext cx="10963557" cy="954107"/>
          </a:xfrm>
          <a:prstGeom prst="rect">
            <a:avLst/>
          </a:prstGeom>
          <a:ln/>
        </p:spPr>
        <p:style>
          <a:lnRef idx="2">
            <a:schemeClr val="accent4"/>
          </a:lnRef>
          <a:fillRef idx="1">
            <a:schemeClr val="lt1"/>
          </a:fillRef>
          <a:effectRef idx="0">
            <a:schemeClr val="accent4"/>
          </a:effectRef>
          <a:fontRef idx="minor">
            <a:schemeClr val="dk1"/>
          </a:fontRef>
        </p:style>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n-lt"/>
                <a:ea typeface="+mn-ea"/>
                <a:cs typeface="+mn-cs"/>
              </a:rPr>
              <a:t>When prompted with a list of Black Unfair Trading Practices, 4 in 10 businesses claim to have been subjected to at least one in the past 12 months. The highest being payment later than 30 days (26%) and payment later than 60 days (22%). This represents a significant decrease versus 2022. Sharp fallback in short notice cancellation of perishable </a:t>
            </a:r>
            <a:r>
              <a:rPr kumimoji="0" lang="en-US" sz="1400" b="0" i="0" u="none" strike="noStrike" kern="1200" cap="none" spc="0" normalizeH="0" baseline="0" noProof="0" dirty="0" err="1">
                <a:ln>
                  <a:noFill/>
                </a:ln>
                <a:solidFill>
                  <a:schemeClr val="tx1"/>
                </a:solidFill>
                <a:effectLst/>
                <a:uLnTx/>
                <a:uFillTx/>
                <a:latin typeface="+mn-lt"/>
                <a:ea typeface="+mn-ea"/>
                <a:cs typeface="+mn-cs"/>
              </a:rPr>
              <a:t>agri</a:t>
            </a:r>
            <a:r>
              <a:rPr lang="en-US" sz="1400" dirty="0">
                <a:solidFill>
                  <a:schemeClr val="tx1"/>
                </a:solidFill>
              </a:rPr>
              <a:t>-</a:t>
            </a:r>
            <a:r>
              <a:rPr kumimoji="0" lang="en-US" sz="1400" b="0" i="0" u="none" strike="noStrike" kern="1200" cap="none" spc="0" normalizeH="0" baseline="0" noProof="0" dirty="0">
                <a:ln>
                  <a:noFill/>
                </a:ln>
                <a:solidFill>
                  <a:schemeClr val="tx1"/>
                </a:solidFill>
                <a:effectLst/>
                <a:uLnTx/>
                <a:uFillTx/>
                <a:latin typeface="+mn-lt"/>
                <a:ea typeface="+mn-ea"/>
                <a:cs typeface="+mn-cs"/>
              </a:rPr>
              <a:t>food products.</a:t>
            </a:r>
          </a:p>
        </p:txBody>
      </p:sp>
      <p:sp>
        <p:nvSpPr>
          <p:cNvPr id="26" name="Title 2">
            <a:extLst>
              <a:ext uri="{FF2B5EF4-FFF2-40B4-BE49-F238E27FC236}">
                <a16:creationId xmlns:a16="http://schemas.microsoft.com/office/drawing/2014/main" id="{9B7AC68E-31C8-7635-0A2C-D13967D93193}"/>
              </a:ext>
            </a:extLst>
          </p:cNvPr>
          <p:cNvSpPr txBox="1">
            <a:spLocks/>
          </p:cNvSpPr>
          <p:nvPr/>
        </p:nvSpPr>
        <p:spPr>
          <a:xfrm>
            <a:off x="19986" y="167318"/>
            <a:ext cx="8078985" cy="8191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i="0" kern="1200" baseline="0">
                <a:solidFill>
                  <a:schemeClr val="tx2"/>
                </a:solidFill>
                <a:latin typeface="Montserrat Light" pitchFamily="2" charset="77"/>
                <a:ea typeface="+mj-ea"/>
                <a:cs typeface="+mj-cs"/>
              </a:defRPr>
            </a:lvl1pPr>
          </a:lstStyle>
          <a:p>
            <a:r>
              <a:rPr lang="en-US" sz="3100" dirty="0">
                <a:solidFill>
                  <a:schemeClr val="tx1"/>
                </a:solidFill>
                <a:latin typeface="Montserrat" pitchFamily="2" charset="77"/>
              </a:rPr>
              <a:t>(Black) Unfair Trading Practices Subjected to in the Past 12 Months</a:t>
            </a:r>
          </a:p>
        </p:txBody>
      </p:sp>
      <p:sp>
        <p:nvSpPr>
          <p:cNvPr id="3" name="TextBox 2">
            <a:extLst>
              <a:ext uri="{FF2B5EF4-FFF2-40B4-BE49-F238E27FC236}">
                <a16:creationId xmlns:a16="http://schemas.microsoft.com/office/drawing/2014/main" id="{F12A6556-3EB6-C5C8-40A1-315CBE78FD67}"/>
              </a:ext>
            </a:extLst>
          </p:cNvPr>
          <p:cNvSpPr txBox="1"/>
          <p:nvPr/>
        </p:nvSpPr>
        <p:spPr>
          <a:xfrm>
            <a:off x="11382801" y="533267"/>
            <a:ext cx="565471" cy="276999"/>
          </a:xfrm>
          <a:prstGeom prst="rect">
            <a:avLst/>
          </a:prstGeom>
          <a:noFill/>
        </p:spPr>
        <p:txBody>
          <a:bodyPr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kern="0" dirty="0">
                <a:ea typeface="ヒラギノ角ゴ ProN W3" charset="-128"/>
              </a:rPr>
              <a:t>Q.11</a:t>
            </a:r>
            <a:r>
              <a:rPr kumimoji="0" lang="en-US" sz="1200" b="0" i="0" u="none" strike="noStrike" kern="0" cap="none" spc="0" normalizeH="0" baseline="0" noProof="0" dirty="0">
                <a:ln>
                  <a:noFill/>
                </a:ln>
                <a:effectLst/>
                <a:uLnTx/>
                <a:uFillTx/>
                <a:ea typeface="ヒラギノ角ゴ ProN W3" charset="-128"/>
                <a:cs typeface="+mn-cs"/>
              </a:rPr>
              <a:t> </a:t>
            </a:r>
          </a:p>
        </p:txBody>
      </p:sp>
      <p:sp>
        <p:nvSpPr>
          <p:cNvPr id="11" name="Text Placeholder 3">
            <a:extLst>
              <a:ext uri="{FF2B5EF4-FFF2-40B4-BE49-F238E27FC236}">
                <a16:creationId xmlns:a16="http://schemas.microsoft.com/office/drawing/2014/main" id="{0566918B-6B37-7EBF-0E9A-1DB20D2D727E}"/>
              </a:ext>
            </a:extLst>
          </p:cNvPr>
          <p:cNvSpPr txBox="1">
            <a:spLocks/>
          </p:cNvSpPr>
          <p:nvPr/>
        </p:nvSpPr>
        <p:spPr>
          <a:xfrm>
            <a:off x="9785684" y="310859"/>
            <a:ext cx="2162588" cy="2635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100" dirty="0">
                <a:latin typeface="Montserrat" pitchFamily="2" charset="77"/>
              </a:rPr>
              <a:t>Base: All B2B Suppliers - 201</a:t>
            </a:r>
          </a:p>
        </p:txBody>
      </p:sp>
      <p:graphicFrame>
        <p:nvGraphicFramePr>
          <p:cNvPr id="12" name="Object 2">
            <a:extLst>
              <a:ext uri="{FF2B5EF4-FFF2-40B4-BE49-F238E27FC236}">
                <a16:creationId xmlns:a16="http://schemas.microsoft.com/office/drawing/2014/main" id="{AA89BB0F-3B6F-3AF8-0242-991193DDCFEB}"/>
              </a:ext>
            </a:extLst>
          </p:cNvPr>
          <p:cNvGraphicFramePr>
            <a:graphicFrameLocks noChangeAspect="1"/>
          </p:cNvGraphicFramePr>
          <p:nvPr/>
        </p:nvGraphicFramePr>
        <p:xfrm>
          <a:off x="6715452" y="1297126"/>
          <a:ext cx="3795797" cy="46200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Table 13">
            <a:extLst>
              <a:ext uri="{FF2B5EF4-FFF2-40B4-BE49-F238E27FC236}">
                <a16:creationId xmlns:a16="http://schemas.microsoft.com/office/drawing/2014/main" id="{B50B8390-5E5B-6C34-387D-38B6A9D112E0}"/>
              </a:ext>
            </a:extLst>
          </p:cNvPr>
          <p:cNvGraphicFramePr>
            <a:graphicFrameLocks noGrp="1"/>
          </p:cNvGraphicFramePr>
          <p:nvPr/>
        </p:nvGraphicFramePr>
        <p:xfrm>
          <a:off x="-191589" y="1354455"/>
          <a:ext cx="6855280" cy="4457945"/>
        </p:xfrm>
        <a:graphic>
          <a:graphicData uri="http://schemas.openxmlformats.org/drawingml/2006/table">
            <a:tbl>
              <a:tblPr firstRow="1" bandRow="1">
                <a:tableStyleId>{2D5ABB26-0587-4C30-8999-92F81FD0307C}</a:tableStyleId>
              </a:tblPr>
              <a:tblGrid>
                <a:gridCol w="6855280">
                  <a:extLst>
                    <a:ext uri="{9D8B030D-6E8A-4147-A177-3AD203B41FA5}">
                      <a16:colId xmlns:a16="http://schemas.microsoft.com/office/drawing/2014/main" val="2790380625"/>
                    </a:ext>
                  </a:extLst>
                </a:gridCol>
              </a:tblGrid>
              <a:tr h="4150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0" kern="0" dirty="0">
                          <a:solidFill>
                            <a:schemeClr val="tx1"/>
                          </a:solidFill>
                          <a:latin typeface="+mn-lt"/>
                          <a:ea typeface="ヒラギノ角ゴ ProN W3" charset="-128"/>
                          <a:cs typeface="+mn-cs"/>
                        </a:rPr>
                        <a:t>Payment later than 30 days for perishable agricultural and food products</a:t>
                      </a:r>
                    </a:p>
                  </a:txBody>
                  <a:tcPr marL="9525" marR="9525" marT="9525" marB="0" anchor="ctr"/>
                </a:tc>
                <a:extLst>
                  <a:ext uri="{0D108BD9-81ED-4DB2-BD59-A6C34878D82A}">
                    <a16:rowId xmlns:a16="http://schemas.microsoft.com/office/drawing/2014/main" val="3754030998"/>
                  </a:ext>
                </a:extLst>
              </a:tr>
              <a:tr h="4150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0" kern="0" dirty="0">
                          <a:solidFill>
                            <a:schemeClr val="tx1"/>
                          </a:solidFill>
                          <a:latin typeface="+mn-lt"/>
                          <a:ea typeface="ヒラギノ角ゴ ProN W3" charset="-128"/>
                          <a:cs typeface="+mn-cs"/>
                        </a:rPr>
                        <a:t>Payment later than 60 days for other agricultural and food products</a:t>
                      </a:r>
                    </a:p>
                  </a:txBody>
                  <a:tcPr marL="9525" marR="9525" marT="9525" marB="0" anchor="ctr"/>
                </a:tc>
                <a:extLst>
                  <a:ext uri="{0D108BD9-81ED-4DB2-BD59-A6C34878D82A}">
                    <a16:rowId xmlns:a16="http://schemas.microsoft.com/office/drawing/2014/main" val="3729530428"/>
                  </a:ext>
                </a:extLst>
              </a:tr>
              <a:tr h="4150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0" kern="0" dirty="0">
                          <a:solidFill>
                            <a:schemeClr val="tx1"/>
                          </a:solidFill>
                          <a:latin typeface="+mn-lt"/>
                          <a:ea typeface="ヒラギノ角ゴ ProN W3" charset="-128"/>
                          <a:cs typeface="+mn-cs"/>
                        </a:rPr>
                        <a:t>Short-notice cancellations of perishable agricultural and food products</a:t>
                      </a:r>
                    </a:p>
                  </a:txBody>
                  <a:tcPr marL="9525" marR="9525" marT="9525" marB="0" anchor="ctr"/>
                </a:tc>
                <a:extLst>
                  <a:ext uri="{0D108BD9-81ED-4DB2-BD59-A6C34878D82A}">
                    <a16:rowId xmlns:a16="http://schemas.microsoft.com/office/drawing/2014/main" val="2162836786"/>
                  </a:ext>
                </a:extLst>
              </a:tr>
              <a:tr h="39359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0" kern="0" dirty="0">
                          <a:solidFill>
                            <a:schemeClr val="tx1"/>
                          </a:solidFill>
                          <a:latin typeface="+mn-lt"/>
                          <a:ea typeface="ヒラギノ角ゴ ProN W3" charset="-128"/>
                          <a:cs typeface="+mn-cs"/>
                        </a:rPr>
                        <a:t>Unilateral contract changes by the buyer</a:t>
                      </a:r>
                    </a:p>
                  </a:txBody>
                  <a:tcPr marL="9525" marR="9525" marT="9525" marB="0" anchor="ctr"/>
                </a:tc>
                <a:extLst>
                  <a:ext uri="{0D108BD9-81ED-4DB2-BD59-A6C34878D82A}">
                    <a16:rowId xmlns:a16="http://schemas.microsoft.com/office/drawing/2014/main" val="2026223521"/>
                  </a:ext>
                </a:extLst>
              </a:tr>
              <a:tr h="39359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0" kern="0" dirty="0">
                          <a:solidFill>
                            <a:schemeClr val="tx1"/>
                          </a:solidFill>
                          <a:latin typeface="+mn-lt"/>
                          <a:ea typeface="ヒラギノ角ゴ ProN W3" charset="-128"/>
                          <a:cs typeface="+mn-cs"/>
                        </a:rPr>
                        <a:t>Transferring the costs of examining customer complaints to the supplier</a:t>
                      </a:r>
                    </a:p>
                  </a:txBody>
                  <a:tcPr marL="9525" marR="9525" marT="9525" marB="0" anchor="ctr"/>
                </a:tc>
                <a:extLst>
                  <a:ext uri="{0D108BD9-81ED-4DB2-BD59-A6C34878D82A}">
                    <a16:rowId xmlns:a16="http://schemas.microsoft.com/office/drawing/2014/main" val="1884350301"/>
                  </a:ext>
                </a:extLst>
              </a:tr>
              <a:tr h="4150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0" kern="0" dirty="0">
                          <a:solidFill>
                            <a:schemeClr val="tx1"/>
                          </a:solidFill>
                          <a:latin typeface="+mn-lt"/>
                          <a:ea typeface="ヒラギノ角ゴ ProN W3" charset="-128"/>
                          <a:cs typeface="+mn-cs"/>
                        </a:rPr>
                        <a:t>Risk of loss and deterioration transferred to the supplier</a:t>
                      </a:r>
                    </a:p>
                  </a:txBody>
                  <a:tcPr marL="9525" marR="9525" marT="9525" marB="0" anchor="ctr"/>
                </a:tc>
                <a:extLst>
                  <a:ext uri="{0D108BD9-81ED-4DB2-BD59-A6C34878D82A}">
                    <a16:rowId xmlns:a16="http://schemas.microsoft.com/office/drawing/2014/main" val="1966890880"/>
                  </a:ext>
                </a:extLst>
              </a:tr>
              <a:tr h="4150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0" kern="0" dirty="0">
                          <a:solidFill>
                            <a:schemeClr val="tx1"/>
                          </a:solidFill>
                          <a:latin typeface="+mn-lt"/>
                          <a:ea typeface="ヒラギノ角ゴ ProN W3" charset="-128"/>
                          <a:cs typeface="+mn-cs"/>
                        </a:rPr>
                        <a:t>Refusal of written confirmation of a supply agreement </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400" b="0" kern="0" dirty="0">
                          <a:solidFill>
                            <a:schemeClr val="tx1"/>
                          </a:solidFill>
                          <a:latin typeface="+mn-lt"/>
                          <a:ea typeface="ヒラギノ角ゴ ProN W3" charset="-128"/>
                          <a:cs typeface="+mn-cs"/>
                        </a:rPr>
                        <a:t>by the buyer, despite request of the supplier</a:t>
                      </a:r>
                    </a:p>
                  </a:txBody>
                  <a:tcPr marL="9525" marR="9525" marT="9525" marB="0" anchor="ctr"/>
                </a:tc>
                <a:extLst>
                  <a:ext uri="{0D108BD9-81ED-4DB2-BD59-A6C34878D82A}">
                    <a16:rowId xmlns:a16="http://schemas.microsoft.com/office/drawing/2014/main" val="30604888"/>
                  </a:ext>
                </a:extLst>
              </a:tr>
              <a:tr h="39359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0" kern="0" dirty="0">
                          <a:solidFill>
                            <a:schemeClr val="tx1"/>
                          </a:solidFill>
                          <a:latin typeface="+mn-lt"/>
                          <a:ea typeface="ヒラギノ角ゴ ProN W3" charset="-128"/>
                          <a:cs typeface="+mn-cs"/>
                        </a:rPr>
                        <a:t>Payment not related to a specific transaction</a:t>
                      </a:r>
                    </a:p>
                  </a:txBody>
                  <a:tcPr marL="9525" marR="9525" marT="9525" marB="0" anchor="ctr"/>
                </a:tc>
                <a:extLst>
                  <a:ext uri="{0D108BD9-81ED-4DB2-BD59-A6C34878D82A}">
                    <a16:rowId xmlns:a16="http://schemas.microsoft.com/office/drawing/2014/main" val="3435843945"/>
                  </a:ext>
                </a:extLst>
              </a:tr>
              <a:tr h="39359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0" kern="0" dirty="0">
                          <a:solidFill>
                            <a:schemeClr val="tx1"/>
                          </a:solidFill>
                          <a:latin typeface="+mn-lt"/>
                          <a:ea typeface="ヒラギノ角ゴ ProN W3" charset="-128"/>
                          <a:cs typeface="+mn-cs"/>
                        </a:rPr>
                        <a:t>Misuse of trade secrets by the buyer</a:t>
                      </a:r>
                    </a:p>
                  </a:txBody>
                  <a:tcPr marL="9525" marR="9525" marT="9525" marB="0" anchor="ctr"/>
                </a:tc>
                <a:extLst>
                  <a:ext uri="{0D108BD9-81ED-4DB2-BD59-A6C34878D82A}">
                    <a16:rowId xmlns:a16="http://schemas.microsoft.com/office/drawing/2014/main" val="4048569964"/>
                  </a:ext>
                </a:extLst>
              </a:tr>
              <a:tr h="39359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0" kern="0" dirty="0">
                          <a:solidFill>
                            <a:schemeClr val="tx1"/>
                          </a:solidFill>
                          <a:latin typeface="+mn-lt"/>
                          <a:ea typeface="ヒラギノ角ゴ ProN W3" charset="-128"/>
                          <a:cs typeface="+mn-cs"/>
                        </a:rPr>
                        <a:t>Commercial retaliation by the buyer</a:t>
                      </a:r>
                    </a:p>
                  </a:txBody>
                  <a:tcPr marL="9525" marR="9525" marT="9525" marB="0" anchor="ctr"/>
                </a:tc>
                <a:extLst>
                  <a:ext uri="{0D108BD9-81ED-4DB2-BD59-A6C34878D82A}">
                    <a16:rowId xmlns:a16="http://schemas.microsoft.com/office/drawing/2014/main" val="2218856412"/>
                  </a:ext>
                </a:extLst>
              </a:tr>
              <a:tr h="39359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IE" sz="1400" b="0" kern="0" dirty="0">
                          <a:solidFill>
                            <a:schemeClr val="tx1"/>
                          </a:solidFill>
                          <a:latin typeface="+mn-lt"/>
                          <a:ea typeface="ヒラギノ角ゴ ProN W3" charset="-128"/>
                          <a:cs typeface="+mn-cs"/>
                        </a:rPr>
                        <a:t>None of these</a:t>
                      </a:r>
                    </a:p>
                  </a:txBody>
                  <a:tcPr marL="9525" marR="9525" marT="9525" marB="0" anchor="ctr"/>
                </a:tc>
                <a:extLst>
                  <a:ext uri="{0D108BD9-81ED-4DB2-BD59-A6C34878D82A}">
                    <a16:rowId xmlns:a16="http://schemas.microsoft.com/office/drawing/2014/main" val="4136213062"/>
                  </a:ext>
                </a:extLst>
              </a:tr>
            </a:tbl>
          </a:graphicData>
        </a:graphic>
      </p:graphicFrame>
      <p:sp>
        <p:nvSpPr>
          <p:cNvPr id="16" name="TextBox 22">
            <a:extLst>
              <a:ext uri="{FF2B5EF4-FFF2-40B4-BE49-F238E27FC236}">
                <a16:creationId xmlns:a16="http://schemas.microsoft.com/office/drawing/2014/main" id="{D30F49C2-DDCB-8F04-922A-61C8ECA20C1C}"/>
              </a:ext>
            </a:extLst>
          </p:cNvPr>
          <p:cNvSpPr txBox="1">
            <a:spLocks noChangeArrowheads="1"/>
          </p:cNvSpPr>
          <p:nvPr/>
        </p:nvSpPr>
        <p:spPr bwMode="auto">
          <a:xfrm>
            <a:off x="7227751" y="1202493"/>
            <a:ext cx="3449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646563"/>
                </a:solidFill>
                <a:effectLst/>
                <a:uLnTx/>
                <a:uFillTx/>
                <a:latin typeface="+mn-lt"/>
                <a:ea typeface="ヒラギノ角ゴ ProN W3" charset="-128"/>
                <a:cs typeface="Arial" pitchFamily="34" charset="0"/>
              </a:rPr>
              <a:t>%</a:t>
            </a:r>
          </a:p>
        </p:txBody>
      </p:sp>
      <p:sp>
        <p:nvSpPr>
          <p:cNvPr id="20" name="Rectangle 19">
            <a:extLst>
              <a:ext uri="{FF2B5EF4-FFF2-40B4-BE49-F238E27FC236}">
                <a16:creationId xmlns:a16="http://schemas.microsoft.com/office/drawing/2014/main" id="{CA8ABC44-CEE9-90E0-BBE2-D1BFEDA09A4C}"/>
              </a:ext>
            </a:extLst>
          </p:cNvPr>
          <p:cNvSpPr/>
          <p:nvPr/>
        </p:nvSpPr>
        <p:spPr>
          <a:xfrm>
            <a:off x="6854795" y="972810"/>
            <a:ext cx="1090878" cy="277000"/>
          </a:xfrm>
          <a:prstGeom prst="rect">
            <a:avLst/>
          </a:prstGeom>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400" b="0" kern="0" dirty="0">
                <a:solidFill>
                  <a:schemeClr val="bg1"/>
                </a:solidFill>
                <a:cs typeface="Arial" pitchFamily="34" charset="0"/>
              </a:rPr>
              <a:t>Total</a:t>
            </a:r>
          </a:p>
        </p:txBody>
      </p:sp>
      <p:sp>
        <p:nvSpPr>
          <p:cNvPr id="32" name="Right Brace 31">
            <a:extLst>
              <a:ext uri="{FF2B5EF4-FFF2-40B4-BE49-F238E27FC236}">
                <a16:creationId xmlns:a16="http://schemas.microsoft.com/office/drawing/2014/main" id="{BF523A25-4FC3-A94D-C918-1AC34A2F7B8B}"/>
              </a:ext>
            </a:extLst>
          </p:cNvPr>
          <p:cNvSpPr/>
          <p:nvPr/>
        </p:nvSpPr>
        <p:spPr>
          <a:xfrm>
            <a:off x="8847130" y="1510270"/>
            <a:ext cx="156878" cy="3874530"/>
          </a:xfrm>
          <a:prstGeom prst="rightBrace">
            <a:avLst/>
          </a:prstGeom>
          <a:ln>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33" name="TextBox 32">
            <a:extLst>
              <a:ext uri="{FF2B5EF4-FFF2-40B4-BE49-F238E27FC236}">
                <a16:creationId xmlns:a16="http://schemas.microsoft.com/office/drawing/2014/main" id="{E765D2DA-1745-CF49-FB25-934FEF1FEA3D}"/>
              </a:ext>
            </a:extLst>
          </p:cNvPr>
          <p:cNvSpPr txBox="1"/>
          <p:nvPr/>
        </p:nvSpPr>
        <p:spPr>
          <a:xfrm>
            <a:off x="9016684" y="3250713"/>
            <a:ext cx="1226635" cy="338554"/>
          </a:xfrm>
          <a:prstGeom prst="rect">
            <a:avLst/>
          </a:prstGeom>
          <a:noFill/>
        </p:spPr>
        <p:txBody>
          <a:bodyPr wrap="square" rtlCol="0" anchor="ctr" anchorCtr="0">
            <a:noAutofit/>
          </a:bodyPr>
          <a:lstStyle/>
          <a:p>
            <a:r>
              <a:rPr lang="en-US" sz="1400" dirty="0"/>
              <a:t>Any – 40%</a:t>
            </a:r>
            <a:endParaRPr lang="en-IE" sz="1400" dirty="0"/>
          </a:p>
        </p:txBody>
      </p:sp>
      <p:sp>
        <p:nvSpPr>
          <p:cNvPr id="34" name="TextBox 33">
            <a:extLst>
              <a:ext uri="{FF2B5EF4-FFF2-40B4-BE49-F238E27FC236}">
                <a16:creationId xmlns:a16="http://schemas.microsoft.com/office/drawing/2014/main" id="{469C31DE-D4CC-9C86-EAFA-44D5CB3659B1}"/>
              </a:ext>
            </a:extLst>
          </p:cNvPr>
          <p:cNvSpPr txBox="1"/>
          <p:nvPr/>
        </p:nvSpPr>
        <p:spPr>
          <a:xfrm>
            <a:off x="-1477" y="5225503"/>
            <a:ext cx="2274666" cy="847369"/>
          </a:xfrm>
          <a:prstGeom prst="rect">
            <a:avLst/>
          </a:prstGeom>
          <a:noFill/>
        </p:spPr>
        <p:txBody>
          <a:bodyPr wrap="square" rtlCol="0" anchor="ctr" anchorCtr="0">
            <a:noAutofit/>
          </a:bodyPr>
          <a:lstStyle/>
          <a:p>
            <a:pPr algn="ctr"/>
            <a:r>
              <a:rPr lang="en-US" sz="1400" dirty="0"/>
              <a:t>**NOTE 2022 WAS IN THE PAST 2 YEARS</a:t>
            </a:r>
            <a:endParaRPr lang="en-IE" sz="1400" dirty="0"/>
          </a:p>
        </p:txBody>
      </p:sp>
      <p:sp>
        <p:nvSpPr>
          <p:cNvPr id="35" name="Rectangle 34">
            <a:extLst>
              <a:ext uri="{FF2B5EF4-FFF2-40B4-BE49-F238E27FC236}">
                <a16:creationId xmlns:a16="http://schemas.microsoft.com/office/drawing/2014/main" id="{C2F6B5A5-C5AB-ADAC-580F-04DC02A23883}"/>
              </a:ext>
            </a:extLst>
          </p:cNvPr>
          <p:cNvSpPr/>
          <p:nvPr/>
        </p:nvSpPr>
        <p:spPr>
          <a:xfrm>
            <a:off x="176093" y="999666"/>
            <a:ext cx="466864" cy="209146"/>
          </a:xfrm>
          <a:prstGeom prst="rect">
            <a:avLst/>
          </a:prstGeom>
          <a:solidFill>
            <a:srgbClr val="0084BE"/>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7" name="Rectangle 36">
            <a:extLst>
              <a:ext uri="{FF2B5EF4-FFF2-40B4-BE49-F238E27FC236}">
                <a16:creationId xmlns:a16="http://schemas.microsoft.com/office/drawing/2014/main" id="{109CAD3A-5034-E5A9-6CC6-F69BB0794EAB}"/>
              </a:ext>
            </a:extLst>
          </p:cNvPr>
          <p:cNvSpPr/>
          <p:nvPr/>
        </p:nvSpPr>
        <p:spPr>
          <a:xfrm>
            <a:off x="176093" y="1208812"/>
            <a:ext cx="466864" cy="209146"/>
          </a:xfrm>
          <a:prstGeom prst="rect">
            <a:avLst/>
          </a:prstGeom>
          <a:solidFill>
            <a:srgbClr val="7FD8FF"/>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8" name="Text Placeholder 1">
            <a:extLst>
              <a:ext uri="{FF2B5EF4-FFF2-40B4-BE49-F238E27FC236}">
                <a16:creationId xmlns:a16="http://schemas.microsoft.com/office/drawing/2014/main" id="{B6AE6BE0-B5D2-E7F1-3ADC-6AF4F844B755}"/>
              </a:ext>
            </a:extLst>
          </p:cNvPr>
          <p:cNvSpPr txBox="1">
            <a:spLocks/>
          </p:cNvSpPr>
          <p:nvPr/>
        </p:nvSpPr>
        <p:spPr>
          <a:xfrm>
            <a:off x="599542" y="983624"/>
            <a:ext cx="867308" cy="2412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100" dirty="0">
                <a:latin typeface="Montserrat" pitchFamily="2" charset="77"/>
              </a:rPr>
              <a:t>2023</a:t>
            </a:r>
          </a:p>
        </p:txBody>
      </p:sp>
      <p:sp>
        <p:nvSpPr>
          <p:cNvPr id="40" name="Text Placeholder 1">
            <a:extLst>
              <a:ext uri="{FF2B5EF4-FFF2-40B4-BE49-F238E27FC236}">
                <a16:creationId xmlns:a16="http://schemas.microsoft.com/office/drawing/2014/main" id="{8934D69F-3ED1-6765-CFD3-95B8B3CEC21D}"/>
              </a:ext>
            </a:extLst>
          </p:cNvPr>
          <p:cNvSpPr txBox="1">
            <a:spLocks/>
          </p:cNvSpPr>
          <p:nvPr/>
        </p:nvSpPr>
        <p:spPr>
          <a:xfrm>
            <a:off x="599542" y="1224415"/>
            <a:ext cx="867308" cy="2412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100" dirty="0">
                <a:latin typeface="Montserrat" pitchFamily="2" charset="77"/>
              </a:rPr>
              <a:t>2022</a:t>
            </a:r>
          </a:p>
        </p:txBody>
      </p:sp>
      <p:sp>
        <p:nvSpPr>
          <p:cNvPr id="2" name="TextBox 1">
            <a:extLst>
              <a:ext uri="{FF2B5EF4-FFF2-40B4-BE49-F238E27FC236}">
                <a16:creationId xmlns:a16="http://schemas.microsoft.com/office/drawing/2014/main" id="{34B8418B-3113-C6B9-BBAF-6E9ABAFBA65C}"/>
              </a:ext>
            </a:extLst>
          </p:cNvPr>
          <p:cNvSpPr txBox="1"/>
          <p:nvPr/>
        </p:nvSpPr>
        <p:spPr>
          <a:xfrm>
            <a:off x="9476992" y="3509819"/>
            <a:ext cx="693730" cy="338554"/>
          </a:xfrm>
          <a:prstGeom prst="rect">
            <a:avLst/>
          </a:prstGeom>
          <a:noFill/>
        </p:spPr>
        <p:txBody>
          <a:bodyPr wrap="square" rtlCol="0" anchor="ctr" anchorCtr="0">
            <a:noAutofit/>
          </a:bodyPr>
          <a:lstStyle/>
          <a:p>
            <a:r>
              <a:rPr lang="en-US" sz="1400" dirty="0"/>
              <a:t>(49%)</a:t>
            </a:r>
            <a:endParaRPr lang="en-IE" sz="1400" dirty="0"/>
          </a:p>
        </p:txBody>
      </p:sp>
      <p:sp>
        <p:nvSpPr>
          <p:cNvPr id="4" name="TextBox 3">
            <a:extLst>
              <a:ext uri="{FF2B5EF4-FFF2-40B4-BE49-F238E27FC236}">
                <a16:creationId xmlns:a16="http://schemas.microsoft.com/office/drawing/2014/main" id="{7079F11C-5C75-CD0A-FB1A-7771FF849CCA}"/>
              </a:ext>
            </a:extLst>
          </p:cNvPr>
          <p:cNvSpPr txBox="1"/>
          <p:nvPr/>
        </p:nvSpPr>
        <p:spPr>
          <a:xfrm>
            <a:off x="10027257" y="5418654"/>
            <a:ext cx="693730" cy="338554"/>
          </a:xfrm>
          <a:prstGeom prst="rect">
            <a:avLst/>
          </a:prstGeom>
          <a:noFill/>
        </p:spPr>
        <p:txBody>
          <a:bodyPr wrap="square" rtlCol="0" anchor="ctr" anchorCtr="0">
            <a:noAutofit/>
          </a:bodyPr>
          <a:lstStyle/>
          <a:p>
            <a:r>
              <a:rPr lang="en-US" sz="1400" dirty="0">
                <a:solidFill>
                  <a:schemeClr val="accent6"/>
                </a:solidFill>
              </a:rPr>
              <a:t>(+9%)</a:t>
            </a:r>
            <a:endParaRPr lang="en-IE" sz="1400" dirty="0">
              <a:solidFill>
                <a:schemeClr val="accent6"/>
              </a:solidFill>
            </a:endParaRPr>
          </a:p>
        </p:txBody>
      </p:sp>
    </p:spTree>
    <p:extLst>
      <p:ext uri="{BB962C8B-B14F-4D97-AF65-F5344CB8AC3E}">
        <p14:creationId xmlns:p14="http://schemas.microsoft.com/office/powerpoint/2010/main" val="3793756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7AB49C3-9AB9-9B6C-B87D-53436A3BDC8B}"/>
              </a:ext>
            </a:extLst>
          </p:cNvPr>
          <p:cNvSpPr/>
          <p:nvPr/>
        </p:nvSpPr>
        <p:spPr>
          <a:xfrm>
            <a:off x="1123406" y="6053191"/>
            <a:ext cx="10259395" cy="738664"/>
          </a:xfrm>
          <a:prstGeom prst="rect">
            <a:avLst/>
          </a:prstGeom>
          <a:ln/>
        </p:spPr>
        <p:style>
          <a:lnRef idx="2">
            <a:schemeClr val="accent4"/>
          </a:lnRef>
          <a:fillRef idx="1">
            <a:schemeClr val="lt1"/>
          </a:fillRef>
          <a:effectRef idx="0">
            <a:schemeClr val="accent4"/>
          </a:effectRef>
          <a:fontRef idx="minor">
            <a:schemeClr val="dk1"/>
          </a:fontRef>
        </p:style>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n-lt"/>
                <a:ea typeface="+mn-ea"/>
                <a:cs typeface="+mn-cs"/>
              </a:rPr>
              <a:t>When prompted with a list of Grey Unfair Trading Practices, circa 1 in 5 businesses claim to have been subjected to at least one in the past 12 months. Circa 1 in 10 report experiencing the buyer returning unsold products to the supplier without paying for those unsold products. This represents a decrease versus 2022.</a:t>
            </a:r>
          </a:p>
        </p:txBody>
      </p:sp>
      <p:sp>
        <p:nvSpPr>
          <p:cNvPr id="26" name="Title 2">
            <a:extLst>
              <a:ext uri="{FF2B5EF4-FFF2-40B4-BE49-F238E27FC236}">
                <a16:creationId xmlns:a16="http://schemas.microsoft.com/office/drawing/2014/main" id="{9B7AC68E-31C8-7635-0A2C-D13967D93193}"/>
              </a:ext>
            </a:extLst>
          </p:cNvPr>
          <p:cNvSpPr txBox="1">
            <a:spLocks/>
          </p:cNvSpPr>
          <p:nvPr/>
        </p:nvSpPr>
        <p:spPr>
          <a:xfrm>
            <a:off x="19986" y="103091"/>
            <a:ext cx="8078985" cy="8191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i="0" kern="1200" baseline="0">
                <a:solidFill>
                  <a:schemeClr val="tx2"/>
                </a:solidFill>
                <a:latin typeface="Montserrat Light" pitchFamily="2" charset="77"/>
                <a:ea typeface="+mj-ea"/>
                <a:cs typeface="+mj-cs"/>
              </a:defRPr>
            </a:lvl1pPr>
          </a:lstStyle>
          <a:p>
            <a:r>
              <a:rPr lang="en-US" sz="3100" dirty="0">
                <a:solidFill>
                  <a:schemeClr val="tx1"/>
                </a:solidFill>
                <a:latin typeface="Montserrat" pitchFamily="2" charset="77"/>
              </a:rPr>
              <a:t>(Grey) Unfair Trading Practices Subjected to in the Past 12 Months</a:t>
            </a:r>
          </a:p>
        </p:txBody>
      </p:sp>
      <p:sp>
        <p:nvSpPr>
          <p:cNvPr id="3" name="TextBox 2">
            <a:extLst>
              <a:ext uri="{FF2B5EF4-FFF2-40B4-BE49-F238E27FC236}">
                <a16:creationId xmlns:a16="http://schemas.microsoft.com/office/drawing/2014/main" id="{F12A6556-3EB6-C5C8-40A1-315CBE78FD67}"/>
              </a:ext>
            </a:extLst>
          </p:cNvPr>
          <p:cNvSpPr txBox="1"/>
          <p:nvPr/>
        </p:nvSpPr>
        <p:spPr>
          <a:xfrm>
            <a:off x="11382801" y="533267"/>
            <a:ext cx="565471" cy="276999"/>
          </a:xfrm>
          <a:prstGeom prst="rect">
            <a:avLst/>
          </a:prstGeom>
          <a:noFill/>
        </p:spPr>
        <p:txBody>
          <a:bodyPr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kern="0" dirty="0">
                <a:ea typeface="ヒラギノ角ゴ ProN W3" charset="-128"/>
              </a:rPr>
              <a:t>Q.12</a:t>
            </a:r>
            <a:r>
              <a:rPr kumimoji="0" lang="en-US" sz="1200" b="0" i="0" u="none" strike="noStrike" kern="0" cap="none" spc="0" normalizeH="0" baseline="0" noProof="0" dirty="0">
                <a:ln>
                  <a:noFill/>
                </a:ln>
                <a:effectLst/>
                <a:uLnTx/>
                <a:uFillTx/>
                <a:ea typeface="ヒラギノ角ゴ ProN W3" charset="-128"/>
                <a:cs typeface="+mn-cs"/>
              </a:rPr>
              <a:t> </a:t>
            </a:r>
          </a:p>
        </p:txBody>
      </p:sp>
      <p:sp>
        <p:nvSpPr>
          <p:cNvPr id="11" name="Text Placeholder 3">
            <a:extLst>
              <a:ext uri="{FF2B5EF4-FFF2-40B4-BE49-F238E27FC236}">
                <a16:creationId xmlns:a16="http://schemas.microsoft.com/office/drawing/2014/main" id="{0566918B-6B37-7EBF-0E9A-1DB20D2D727E}"/>
              </a:ext>
            </a:extLst>
          </p:cNvPr>
          <p:cNvSpPr txBox="1">
            <a:spLocks/>
          </p:cNvSpPr>
          <p:nvPr/>
        </p:nvSpPr>
        <p:spPr>
          <a:xfrm>
            <a:off x="9785684" y="310859"/>
            <a:ext cx="2162588" cy="2635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100" dirty="0">
                <a:latin typeface="Montserrat" pitchFamily="2" charset="77"/>
              </a:rPr>
              <a:t>Base: All B2B Suppliers - 201</a:t>
            </a:r>
          </a:p>
        </p:txBody>
      </p:sp>
      <p:graphicFrame>
        <p:nvGraphicFramePr>
          <p:cNvPr id="12" name="Object 2">
            <a:extLst>
              <a:ext uri="{FF2B5EF4-FFF2-40B4-BE49-F238E27FC236}">
                <a16:creationId xmlns:a16="http://schemas.microsoft.com/office/drawing/2014/main" id="{AA89BB0F-3B6F-3AF8-0242-991193DDCFEB}"/>
              </a:ext>
            </a:extLst>
          </p:cNvPr>
          <p:cNvGraphicFramePr>
            <a:graphicFrameLocks noChangeAspect="1"/>
          </p:cNvGraphicFramePr>
          <p:nvPr/>
        </p:nvGraphicFramePr>
        <p:xfrm>
          <a:off x="6105849" y="1297126"/>
          <a:ext cx="3515190" cy="46200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Table 13">
            <a:extLst>
              <a:ext uri="{FF2B5EF4-FFF2-40B4-BE49-F238E27FC236}">
                <a16:creationId xmlns:a16="http://schemas.microsoft.com/office/drawing/2014/main" id="{B50B8390-5E5B-6C34-387D-38B6A9D112E0}"/>
              </a:ext>
            </a:extLst>
          </p:cNvPr>
          <p:cNvGraphicFramePr>
            <a:graphicFrameLocks noGrp="1"/>
          </p:cNvGraphicFramePr>
          <p:nvPr/>
        </p:nvGraphicFramePr>
        <p:xfrm>
          <a:off x="216593" y="1389290"/>
          <a:ext cx="5859021" cy="4527906"/>
        </p:xfrm>
        <a:graphic>
          <a:graphicData uri="http://schemas.openxmlformats.org/drawingml/2006/table">
            <a:tbl>
              <a:tblPr firstRow="1" bandRow="1">
                <a:tableStyleId>{2D5ABB26-0587-4C30-8999-92F81FD0307C}</a:tableStyleId>
              </a:tblPr>
              <a:tblGrid>
                <a:gridCol w="5859021">
                  <a:extLst>
                    <a:ext uri="{9D8B030D-6E8A-4147-A177-3AD203B41FA5}">
                      <a16:colId xmlns:a16="http://schemas.microsoft.com/office/drawing/2014/main" val="2790380625"/>
                    </a:ext>
                  </a:extLst>
                </a:gridCol>
              </a:tblGrid>
              <a:tr h="675962">
                <a:tc>
                  <a:txBody>
                    <a:bodyPr/>
                    <a:lstStyle/>
                    <a:p>
                      <a:pPr algn="r" fontAlgn="b"/>
                      <a:r>
                        <a:rPr lang="en-US" sz="1400" b="0" kern="0" dirty="0">
                          <a:solidFill>
                            <a:schemeClr val="tx1"/>
                          </a:solidFill>
                          <a:latin typeface="+mn-lt"/>
                          <a:ea typeface="ヒラギノ角ゴ ProN W3" charset="-128"/>
                          <a:cs typeface="+mn-cs"/>
                        </a:rPr>
                        <a:t>The buyer returns unsold products to the supplier </a:t>
                      </a:r>
                    </a:p>
                    <a:p>
                      <a:pPr algn="r" fontAlgn="b"/>
                      <a:r>
                        <a:rPr lang="en-US" sz="1400" b="0" kern="0" dirty="0">
                          <a:solidFill>
                            <a:schemeClr val="tx1"/>
                          </a:solidFill>
                          <a:latin typeface="+mn-lt"/>
                          <a:ea typeface="ヒラギノ角ゴ ProN W3" charset="-128"/>
                          <a:cs typeface="+mn-cs"/>
                        </a:rPr>
                        <a:t>without paying for those unsold products</a:t>
                      </a:r>
                    </a:p>
                  </a:txBody>
                  <a:tcPr marL="9525" marR="9525" marT="9525" marB="0" anchor="ctr"/>
                </a:tc>
                <a:extLst>
                  <a:ext uri="{0D108BD9-81ED-4DB2-BD59-A6C34878D82A}">
                    <a16:rowId xmlns:a16="http://schemas.microsoft.com/office/drawing/2014/main" val="3754030998"/>
                  </a:ext>
                </a:extLst>
              </a:tr>
              <a:tr h="632808">
                <a:tc>
                  <a:txBody>
                    <a:bodyPr/>
                    <a:lstStyle/>
                    <a:p>
                      <a:pPr algn="r" fontAlgn="b"/>
                      <a:r>
                        <a:rPr lang="en-US" sz="1400" b="0" kern="0" dirty="0">
                          <a:solidFill>
                            <a:schemeClr val="tx1"/>
                          </a:solidFill>
                          <a:latin typeface="+mn-lt"/>
                          <a:ea typeface="ヒラギノ角ゴ ProN W3" charset="-128"/>
                          <a:cs typeface="+mn-cs"/>
                        </a:rPr>
                        <a:t>Payment by the supplier for promotion</a:t>
                      </a:r>
                    </a:p>
                  </a:txBody>
                  <a:tcPr marL="9525" marR="9525" marT="9525" marB="0" anchor="ctr"/>
                </a:tc>
                <a:extLst>
                  <a:ext uri="{0D108BD9-81ED-4DB2-BD59-A6C34878D82A}">
                    <a16:rowId xmlns:a16="http://schemas.microsoft.com/office/drawing/2014/main" val="3729530428"/>
                  </a:ext>
                </a:extLst>
              </a:tr>
              <a:tr h="632808">
                <a:tc>
                  <a:txBody>
                    <a:bodyPr/>
                    <a:lstStyle/>
                    <a:p>
                      <a:pPr algn="r" fontAlgn="b"/>
                      <a:r>
                        <a:rPr lang="en-US" sz="1400" b="0" kern="0" dirty="0">
                          <a:solidFill>
                            <a:schemeClr val="tx1"/>
                          </a:solidFill>
                          <a:latin typeface="+mn-lt"/>
                          <a:ea typeface="ヒラギノ角ゴ ProN W3" charset="-128"/>
                          <a:cs typeface="+mn-cs"/>
                        </a:rPr>
                        <a:t>Payment by the supplier for marketing</a:t>
                      </a:r>
                    </a:p>
                  </a:txBody>
                  <a:tcPr marL="9525" marR="9525" marT="9525" marB="0" anchor="ctr"/>
                </a:tc>
                <a:extLst>
                  <a:ext uri="{0D108BD9-81ED-4DB2-BD59-A6C34878D82A}">
                    <a16:rowId xmlns:a16="http://schemas.microsoft.com/office/drawing/2014/main" val="2162836786"/>
                  </a:ext>
                </a:extLst>
              </a:tr>
              <a:tr h="632808">
                <a:tc>
                  <a:txBody>
                    <a:bodyPr/>
                    <a:lstStyle/>
                    <a:p>
                      <a:pPr algn="r" fontAlgn="b"/>
                      <a:r>
                        <a:rPr lang="en-US" sz="1400" b="0" kern="0" dirty="0">
                          <a:solidFill>
                            <a:schemeClr val="tx1"/>
                          </a:solidFill>
                          <a:latin typeface="+mn-lt"/>
                          <a:ea typeface="ヒラギノ角ゴ ProN W3" charset="-128"/>
                          <a:cs typeface="+mn-cs"/>
                        </a:rPr>
                        <a:t>Payment by the supplier for advertising</a:t>
                      </a:r>
                    </a:p>
                  </a:txBody>
                  <a:tcPr marL="9525" marR="9525" marT="9525" marB="0" anchor="ctr"/>
                </a:tc>
                <a:extLst>
                  <a:ext uri="{0D108BD9-81ED-4DB2-BD59-A6C34878D82A}">
                    <a16:rowId xmlns:a16="http://schemas.microsoft.com/office/drawing/2014/main" val="2026223521"/>
                  </a:ext>
                </a:extLst>
              </a:tr>
              <a:tr h="632808">
                <a:tc>
                  <a:txBody>
                    <a:bodyPr/>
                    <a:lstStyle/>
                    <a:p>
                      <a:pPr algn="r" fontAlgn="b"/>
                      <a:r>
                        <a:rPr lang="en-US" sz="1400" b="0" kern="0" dirty="0">
                          <a:solidFill>
                            <a:schemeClr val="tx1"/>
                          </a:solidFill>
                          <a:latin typeface="+mn-lt"/>
                          <a:ea typeface="ヒラギノ角ゴ ProN W3" charset="-128"/>
                          <a:cs typeface="+mn-cs"/>
                        </a:rPr>
                        <a:t>Payment by the supplier for stocking, display and listing</a:t>
                      </a:r>
                    </a:p>
                  </a:txBody>
                  <a:tcPr marL="9525" marR="9525" marT="9525" marB="0" anchor="ctr"/>
                </a:tc>
                <a:extLst>
                  <a:ext uri="{0D108BD9-81ED-4DB2-BD59-A6C34878D82A}">
                    <a16:rowId xmlns:a16="http://schemas.microsoft.com/office/drawing/2014/main" val="1884350301"/>
                  </a:ext>
                </a:extLst>
              </a:tr>
              <a:tr h="632808">
                <a:tc>
                  <a:txBody>
                    <a:bodyPr/>
                    <a:lstStyle/>
                    <a:p>
                      <a:pPr algn="r" fontAlgn="b"/>
                      <a:r>
                        <a:rPr lang="en-US" sz="1400" b="0" kern="0" dirty="0">
                          <a:solidFill>
                            <a:schemeClr val="tx1"/>
                          </a:solidFill>
                          <a:latin typeface="+mn-lt"/>
                          <a:ea typeface="ヒラギノ角ゴ ProN W3" charset="-128"/>
                          <a:cs typeface="+mn-cs"/>
                        </a:rPr>
                        <a:t>Payment by the supplier for staff of the buyer, fitting out premises</a:t>
                      </a:r>
                    </a:p>
                  </a:txBody>
                  <a:tcPr marL="9525" marR="9525" marT="9525" marB="0" anchor="ctr"/>
                </a:tc>
                <a:extLst>
                  <a:ext uri="{0D108BD9-81ED-4DB2-BD59-A6C34878D82A}">
                    <a16:rowId xmlns:a16="http://schemas.microsoft.com/office/drawing/2014/main" val="1966890880"/>
                  </a:ext>
                </a:extLst>
              </a:tr>
              <a:tr h="687904">
                <a:tc>
                  <a:txBody>
                    <a:bodyPr/>
                    <a:lstStyle/>
                    <a:p>
                      <a:pPr algn="r" fontAlgn="b"/>
                      <a:r>
                        <a:rPr lang="en-IE" sz="1400" b="0" kern="0" dirty="0">
                          <a:solidFill>
                            <a:schemeClr val="tx1"/>
                          </a:solidFill>
                          <a:latin typeface="+mn-lt"/>
                          <a:ea typeface="ヒラギノ角ゴ ProN W3" charset="-128"/>
                          <a:cs typeface="+mn-cs"/>
                        </a:rPr>
                        <a:t>None of these</a:t>
                      </a:r>
                    </a:p>
                  </a:txBody>
                  <a:tcPr marL="9525" marR="9525" marT="9525" marB="0" anchor="ctr"/>
                </a:tc>
                <a:extLst>
                  <a:ext uri="{0D108BD9-81ED-4DB2-BD59-A6C34878D82A}">
                    <a16:rowId xmlns:a16="http://schemas.microsoft.com/office/drawing/2014/main" val="30604888"/>
                  </a:ext>
                </a:extLst>
              </a:tr>
            </a:tbl>
          </a:graphicData>
        </a:graphic>
      </p:graphicFrame>
      <p:sp>
        <p:nvSpPr>
          <p:cNvPr id="16" name="TextBox 22">
            <a:extLst>
              <a:ext uri="{FF2B5EF4-FFF2-40B4-BE49-F238E27FC236}">
                <a16:creationId xmlns:a16="http://schemas.microsoft.com/office/drawing/2014/main" id="{D30F49C2-DDCB-8F04-922A-61C8ECA20C1C}"/>
              </a:ext>
            </a:extLst>
          </p:cNvPr>
          <p:cNvSpPr txBox="1">
            <a:spLocks noChangeArrowheads="1"/>
          </p:cNvSpPr>
          <p:nvPr/>
        </p:nvSpPr>
        <p:spPr bwMode="auto">
          <a:xfrm>
            <a:off x="6187308" y="1202493"/>
            <a:ext cx="3449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effectLst/>
                <a:uLnTx/>
                <a:uFillTx/>
                <a:latin typeface="+mn-lt"/>
                <a:ea typeface="ヒラギノ角ゴ ProN W3" charset="-128"/>
                <a:cs typeface="Arial" pitchFamily="34" charset="0"/>
              </a:rPr>
              <a:t>%</a:t>
            </a:r>
          </a:p>
        </p:txBody>
      </p:sp>
      <p:sp>
        <p:nvSpPr>
          <p:cNvPr id="20" name="Rectangle 19">
            <a:extLst>
              <a:ext uri="{FF2B5EF4-FFF2-40B4-BE49-F238E27FC236}">
                <a16:creationId xmlns:a16="http://schemas.microsoft.com/office/drawing/2014/main" id="{CA8ABC44-CEE9-90E0-BBE2-D1BFEDA09A4C}"/>
              </a:ext>
            </a:extLst>
          </p:cNvPr>
          <p:cNvSpPr/>
          <p:nvPr/>
        </p:nvSpPr>
        <p:spPr>
          <a:xfrm>
            <a:off x="5814352" y="972810"/>
            <a:ext cx="1090878" cy="277000"/>
          </a:xfrm>
          <a:prstGeom prst="rect">
            <a:avLst/>
          </a:prstGeom>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400" b="0" kern="0" dirty="0">
                <a:solidFill>
                  <a:schemeClr val="bg1"/>
                </a:solidFill>
                <a:cs typeface="Arial" pitchFamily="34" charset="0"/>
              </a:rPr>
              <a:t>Total</a:t>
            </a:r>
          </a:p>
        </p:txBody>
      </p:sp>
      <p:sp>
        <p:nvSpPr>
          <p:cNvPr id="32" name="Right Brace 31">
            <a:extLst>
              <a:ext uri="{FF2B5EF4-FFF2-40B4-BE49-F238E27FC236}">
                <a16:creationId xmlns:a16="http://schemas.microsoft.com/office/drawing/2014/main" id="{BF523A25-4FC3-A94D-C918-1AC34A2F7B8B}"/>
              </a:ext>
            </a:extLst>
          </p:cNvPr>
          <p:cNvSpPr/>
          <p:nvPr/>
        </p:nvSpPr>
        <p:spPr>
          <a:xfrm>
            <a:off x="7606042" y="1331512"/>
            <a:ext cx="156878" cy="3874530"/>
          </a:xfrm>
          <a:prstGeom prst="rightBrace">
            <a:avLst/>
          </a:prstGeom>
          <a:ln>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33" name="TextBox 32">
            <a:extLst>
              <a:ext uri="{FF2B5EF4-FFF2-40B4-BE49-F238E27FC236}">
                <a16:creationId xmlns:a16="http://schemas.microsoft.com/office/drawing/2014/main" id="{E765D2DA-1745-CF49-FB25-934FEF1FEA3D}"/>
              </a:ext>
            </a:extLst>
          </p:cNvPr>
          <p:cNvSpPr txBox="1"/>
          <p:nvPr/>
        </p:nvSpPr>
        <p:spPr>
          <a:xfrm>
            <a:off x="7775596" y="3071955"/>
            <a:ext cx="1226635" cy="338554"/>
          </a:xfrm>
          <a:prstGeom prst="rect">
            <a:avLst/>
          </a:prstGeom>
          <a:noFill/>
        </p:spPr>
        <p:txBody>
          <a:bodyPr wrap="square" rtlCol="0" anchor="ctr" anchorCtr="0">
            <a:noAutofit/>
          </a:bodyPr>
          <a:lstStyle/>
          <a:p>
            <a:r>
              <a:rPr lang="en-US" sz="1400" dirty="0"/>
              <a:t>Any – 22%</a:t>
            </a:r>
            <a:endParaRPr lang="en-IE" sz="1400" dirty="0"/>
          </a:p>
        </p:txBody>
      </p:sp>
      <p:sp>
        <p:nvSpPr>
          <p:cNvPr id="34" name="TextBox 33">
            <a:extLst>
              <a:ext uri="{FF2B5EF4-FFF2-40B4-BE49-F238E27FC236}">
                <a16:creationId xmlns:a16="http://schemas.microsoft.com/office/drawing/2014/main" id="{469C31DE-D4CC-9C86-EAFA-44D5CB3659B1}"/>
              </a:ext>
            </a:extLst>
          </p:cNvPr>
          <p:cNvSpPr txBox="1"/>
          <p:nvPr/>
        </p:nvSpPr>
        <p:spPr>
          <a:xfrm>
            <a:off x="186358" y="5352852"/>
            <a:ext cx="2215775" cy="703824"/>
          </a:xfrm>
          <a:prstGeom prst="rect">
            <a:avLst/>
          </a:prstGeom>
          <a:noFill/>
        </p:spPr>
        <p:txBody>
          <a:bodyPr wrap="square" rtlCol="0" anchor="ctr" anchorCtr="0">
            <a:noAutofit/>
          </a:bodyPr>
          <a:lstStyle/>
          <a:p>
            <a:pPr algn="ctr"/>
            <a:r>
              <a:rPr lang="en-US" sz="1400" dirty="0"/>
              <a:t>**NOTE 2022 WAS IN THE PAST 2 YEARS</a:t>
            </a:r>
            <a:endParaRPr lang="en-IE" sz="1400" dirty="0"/>
          </a:p>
        </p:txBody>
      </p:sp>
      <p:sp>
        <p:nvSpPr>
          <p:cNvPr id="35" name="Rectangle 34">
            <a:extLst>
              <a:ext uri="{FF2B5EF4-FFF2-40B4-BE49-F238E27FC236}">
                <a16:creationId xmlns:a16="http://schemas.microsoft.com/office/drawing/2014/main" id="{C2F6B5A5-C5AB-ADAC-580F-04DC02A23883}"/>
              </a:ext>
            </a:extLst>
          </p:cNvPr>
          <p:cNvSpPr/>
          <p:nvPr/>
        </p:nvSpPr>
        <p:spPr>
          <a:xfrm>
            <a:off x="176093" y="918021"/>
            <a:ext cx="466864" cy="209146"/>
          </a:xfrm>
          <a:prstGeom prst="rect">
            <a:avLst/>
          </a:prstGeom>
          <a:solidFill>
            <a:srgbClr val="0084BE"/>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7" name="Rectangle 36">
            <a:extLst>
              <a:ext uri="{FF2B5EF4-FFF2-40B4-BE49-F238E27FC236}">
                <a16:creationId xmlns:a16="http://schemas.microsoft.com/office/drawing/2014/main" id="{109CAD3A-5034-E5A9-6CC6-F69BB0794EAB}"/>
              </a:ext>
            </a:extLst>
          </p:cNvPr>
          <p:cNvSpPr/>
          <p:nvPr/>
        </p:nvSpPr>
        <p:spPr>
          <a:xfrm>
            <a:off x="176093" y="1127167"/>
            <a:ext cx="466864" cy="209146"/>
          </a:xfrm>
          <a:prstGeom prst="rect">
            <a:avLst/>
          </a:prstGeom>
          <a:solidFill>
            <a:srgbClr val="7FD8FF"/>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8" name="Text Placeholder 1">
            <a:extLst>
              <a:ext uri="{FF2B5EF4-FFF2-40B4-BE49-F238E27FC236}">
                <a16:creationId xmlns:a16="http://schemas.microsoft.com/office/drawing/2014/main" id="{B6AE6BE0-B5D2-E7F1-3ADC-6AF4F844B755}"/>
              </a:ext>
            </a:extLst>
          </p:cNvPr>
          <p:cNvSpPr txBox="1">
            <a:spLocks/>
          </p:cNvSpPr>
          <p:nvPr/>
        </p:nvSpPr>
        <p:spPr>
          <a:xfrm>
            <a:off x="599542" y="901979"/>
            <a:ext cx="867308" cy="2412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100" dirty="0">
                <a:latin typeface="Montserrat" pitchFamily="2" charset="77"/>
              </a:rPr>
              <a:t>2023</a:t>
            </a:r>
          </a:p>
        </p:txBody>
      </p:sp>
      <p:sp>
        <p:nvSpPr>
          <p:cNvPr id="40" name="Text Placeholder 1">
            <a:extLst>
              <a:ext uri="{FF2B5EF4-FFF2-40B4-BE49-F238E27FC236}">
                <a16:creationId xmlns:a16="http://schemas.microsoft.com/office/drawing/2014/main" id="{8934D69F-3ED1-6765-CFD3-95B8B3CEC21D}"/>
              </a:ext>
            </a:extLst>
          </p:cNvPr>
          <p:cNvSpPr txBox="1">
            <a:spLocks/>
          </p:cNvSpPr>
          <p:nvPr/>
        </p:nvSpPr>
        <p:spPr>
          <a:xfrm>
            <a:off x="599542" y="1142770"/>
            <a:ext cx="867308" cy="2412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100" dirty="0">
                <a:latin typeface="Montserrat" pitchFamily="2" charset="77"/>
              </a:rPr>
              <a:t>2022</a:t>
            </a:r>
          </a:p>
        </p:txBody>
      </p:sp>
      <p:pic>
        <p:nvPicPr>
          <p:cNvPr id="4" name="Picture 3">
            <a:extLst>
              <a:ext uri="{FF2B5EF4-FFF2-40B4-BE49-F238E27FC236}">
                <a16:creationId xmlns:a16="http://schemas.microsoft.com/office/drawing/2014/main" id="{FE461C0A-6D51-6424-03B9-75E2AE2E0318}"/>
              </a:ext>
            </a:extLst>
          </p:cNvPr>
          <p:cNvPicPr>
            <a:picLocks noChangeAspect="1"/>
          </p:cNvPicPr>
          <p:nvPr/>
        </p:nvPicPr>
        <p:blipFill>
          <a:blip r:embed="rId4"/>
          <a:stretch>
            <a:fillRect/>
          </a:stretch>
        </p:blipFill>
        <p:spPr>
          <a:xfrm>
            <a:off x="9204669" y="2000950"/>
            <a:ext cx="2409950" cy="1631681"/>
          </a:xfrm>
          <a:prstGeom prst="rect">
            <a:avLst/>
          </a:prstGeom>
          <a:effectLst>
            <a:softEdge rad="127000"/>
          </a:effectLst>
        </p:spPr>
      </p:pic>
      <p:sp>
        <p:nvSpPr>
          <p:cNvPr id="2" name="TextBox 1">
            <a:extLst>
              <a:ext uri="{FF2B5EF4-FFF2-40B4-BE49-F238E27FC236}">
                <a16:creationId xmlns:a16="http://schemas.microsoft.com/office/drawing/2014/main" id="{A58E57B9-992C-BE75-B943-1BFC9228FB64}"/>
              </a:ext>
            </a:extLst>
          </p:cNvPr>
          <p:cNvSpPr txBox="1"/>
          <p:nvPr/>
        </p:nvSpPr>
        <p:spPr>
          <a:xfrm>
            <a:off x="8758307" y="5292713"/>
            <a:ext cx="448278" cy="307777"/>
          </a:xfrm>
          <a:prstGeom prst="rect">
            <a:avLst/>
          </a:prstGeom>
          <a:noFill/>
        </p:spPr>
        <p:txBody>
          <a:bodyPr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ea typeface="ヒラギノ角ゴ ProN W3" charset="-128"/>
                <a:cs typeface="+mn-cs"/>
              </a:rPr>
              <a:t>78</a:t>
            </a:r>
          </a:p>
        </p:txBody>
      </p:sp>
      <p:sp>
        <p:nvSpPr>
          <p:cNvPr id="5" name="TextBox 4">
            <a:extLst>
              <a:ext uri="{FF2B5EF4-FFF2-40B4-BE49-F238E27FC236}">
                <a16:creationId xmlns:a16="http://schemas.microsoft.com/office/drawing/2014/main" id="{04CD50B2-240A-940B-05D6-81B7FBA42585}"/>
              </a:ext>
            </a:extLst>
          </p:cNvPr>
          <p:cNvSpPr txBox="1"/>
          <p:nvPr/>
        </p:nvSpPr>
        <p:spPr>
          <a:xfrm>
            <a:off x="8217535" y="3314689"/>
            <a:ext cx="693730" cy="338554"/>
          </a:xfrm>
          <a:prstGeom prst="rect">
            <a:avLst/>
          </a:prstGeom>
          <a:noFill/>
        </p:spPr>
        <p:txBody>
          <a:bodyPr wrap="square" rtlCol="0" anchor="ctr" anchorCtr="0">
            <a:noAutofit/>
          </a:bodyPr>
          <a:lstStyle/>
          <a:p>
            <a:r>
              <a:rPr lang="en-US" sz="1400" dirty="0"/>
              <a:t>(30%)</a:t>
            </a:r>
            <a:endParaRPr lang="en-IE" sz="1400" dirty="0"/>
          </a:p>
        </p:txBody>
      </p:sp>
    </p:spTree>
    <p:extLst>
      <p:ext uri="{BB962C8B-B14F-4D97-AF65-F5344CB8AC3E}">
        <p14:creationId xmlns:p14="http://schemas.microsoft.com/office/powerpoint/2010/main" val="25659343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3">
            <a:extLst>
              <a:ext uri="{FF2B5EF4-FFF2-40B4-BE49-F238E27FC236}">
                <a16:creationId xmlns:a16="http://schemas.microsoft.com/office/drawing/2014/main" id="{57A70BCE-E3CF-41F5-9C1F-EEF96D80B2EB}"/>
              </a:ext>
            </a:extLst>
          </p:cNvPr>
          <p:cNvGraphicFramePr>
            <a:graphicFrameLocks noChangeAspect="1"/>
          </p:cNvGraphicFramePr>
          <p:nvPr/>
        </p:nvGraphicFramePr>
        <p:xfrm>
          <a:off x="1793729" y="1502873"/>
          <a:ext cx="3026937" cy="457291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Object 3">
            <a:extLst>
              <a:ext uri="{FF2B5EF4-FFF2-40B4-BE49-F238E27FC236}">
                <a16:creationId xmlns:a16="http://schemas.microsoft.com/office/drawing/2014/main" id="{FC3E02AD-F5F7-FB73-6EFE-D33E3B0F29AD}"/>
              </a:ext>
            </a:extLst>
          </p:cNvPr>
          <p:cNvGraphicFramePr>
            <a:graphicFrameLocks noChangeAspect="1"/>
          </p:cNvGraphicFramePr>
          <p:nvPr/>
        </p:nvGraphicFramePr>
        <p:xfrm>
          <a:off x="4747362" y="1502873"/>
          <a:ext cx="3026937" cy="457291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Object 3">
            <a:extLst>
              <a:ext uri="{FF2B5EF4-FFF2-40B4-BE49-F238E27FC236}">
                <a16:creationId xmlns:a16="http://schemas.microsoft.com/office/drawing/2014/main" id="{39AE579E-ACAD-ABA1-30E3-B795260AF2E8}"/>
              </a:ext>
            </a:extLst>
          </p:cNvPr>
          <p:cNvGraphicFramePr>
            <a:graphicFrameLocks noChangeAspect="1"/>
          </p:cNvGraphicFramePr>
          <p:nvPr/>
        </p:nvGraphicFramePr>
        <p:xfrm>
          <a:off x="7894757" y="1502873"/>
          <a:ext cx="3026937" cy="4572919"/>
        </p:xfrm>
        <a:graphic>
          <a:graphicData uri="http://schemas.openxmlformats.org/drawingml/2006/chart">
            <c:chart xmlns:c="http://schemas.openxmlformats.org/drawingml/2006/chart" xmlns:r="http://schemas.openxmlformats.org/officeDocument/2006/relationships" r:id="rId4"/>
          </a:graphicData>
        </a:graphic>
      </p:graphicFrame>
      <p:sp>
        <p:nvSpPr>
          <p:cNvPr id="3" name="Title 2">
            <a:extLst>
              <a:ext uri="{FF2B5EF4-FFF2-40B4-BE49-F238E27FC236}">
                <a16:creationId xmlns:a16="http://schemas.microsoft.com/office/drawing/2014/main" id="{ED894195-56E7-40B1-A3E6-1C94E37C975B}"/>
              </a:ext>
            </a:extLst>
          </p:cNvPr>
          <p:cNvSpPr>
            <a:spLocks noGrp="1"/>
          </p:cNvSpPr>
          <p:nvPr>
            <p:ph type="title" idx="4294967295"/>
          </p:nvPr>
        </p:nvSpPr>
        <p:spPr>
          <a:xfrm>
            <a:off x="0" y="136525"/>
            <a:ext cx="12192000" cy="815975"/>
          </a:xfrm>
        </p:spPr>
        <p:txBody>
          <a:bodyPr>
            <a:noAutofit/>
          </a:bodyPr>
          <a:lstStyle/>
          <a:p>
            <a:r>
              <a:rPr lang="en-US" sz="3100" b="1" dirty="0"/>
              <a:t>Estimated Cost to Business Arising From Unfair </a:t>
            </a:r>
            <a:br>
              <a:rPr lang="en-US" sz="3100" b="1" dirty="0"/>
            </a:br>
            <a:r>
              <a:rPr lang="en-US" sz="3100" b="1" dirty="0"/>
              <a:t>Trading Practices</a:t>
            </a:r>
          </a:p>
        </p:txBody>
      </p:sp>
      <p:sp>
        <p:nvSpPr>
          <p:cNvPr id="8" name="TextBox 22">
            <a:extLst>
              <a:ext uri="{FF2B5EF4-FFF2-40B4-BE49-F238E27FC236}">
                <a16:creationId xmlns:a16="http://schemas.microsoft.com/office/drawing/2014/main" id="{E50E16A8-C636-4851-BD99-E442DBDB743F}"/>
              </a:ext>
            </a:extLst>
          </p:cNvPr>
          <p:cNvSpPr txBox="1">
            <a:spLocks noChangeArrowheads="1"/>
          </p:cNvSpPr>
          <p:nvPr/>
        </p:nvSpPr>
        <p:spPr bwMode="auto">
          <a:xfrm>
            <a:off x="6098293" y="1489392"/>
            <a:ext cx="3449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effectLst/>
                <a:uLnTx/>
                <a:uFillTx/>
                <a:latin typeface="+mn-lt"/>
                <a:ea typeface="ヒラギノ角ゴ ProN W3" charset="-128"/>
                <a:cs typeface="Arial" pitchFamily="34" charset="0"/>
              </a:rPr>
              <a:t>%</a:t>
            </a:r>
          </a:p>
        </p:txBody>
      </p:sp>
      <p:sp>
        <p:nvSpPr>
          <p:cNvPr id="30" name="Rectangle 29">
            <a:extLst>
              <a:ext uri="{FF2B5EF4-FFF2-40B4-BE49-F238E27FC236}">
                <a16:creationId xmlns:a16="http://schemas.microsoft.com/office/drawing/2014/main" id="{B64DB23B-3347-4541-9E40-5CB914426C0E}"/>
              </a:ext>
            </a:extLst>
          </p:cNvPr>
          <p:cNvSpPr/>
          <p:nvPr/>
        </p:nvSpPr>
        <p:spPr>
          <a:xfrm>
            <a:off x="1351265" y="6314794"/>
            <a:ext cx="10125630" cy="458587"/>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lnSpc>
                <a:spcPct val="85000"/>
              </a:lnSpc>
            </a:pPr>
            <a:r>
              <a:rPr lang="en-GB" sz="1400" b="0" dirty="0">
                <a:solidFill>
                  <a:schemeClr val="tx1"/>
                </a:solidFill>
              </a:rPr>
              <a:t>In line with the benchmark study, average estimated percentage of annual sales cost because of Unfair Trading Practices was 1.6%. 37% believe the cost was less than 0.5% of annual sales.</a:t>
            </a:r>
          </a:p>
        </p:txBody>
      </p:sp>
      <p:sp>
        <p:nvSpPr>
          <p:cNvPr id="46" name="TextBox 22">
            <a:extLst>
              <a:ext uri="{FF2B5EF4-FFF2-40B4-BE49-F238E27FC236}">
                <a16:creationId xmlns:a16="http://schemas.microsoft.com/office/drawing/2014/main" id="{F8DEF6E5-5E15-4FEE-BE9C-26855E905F36}"/>
              </a:ext>
            </a:extLst>
          </p:cNvPr>
          <p:cNvSpPr txBox="1">
            <a:spLocks noChangeArrowheads="1"/>
          </p:cNvSpPr>
          <p:nvPr/>
        </p:nvSpPr>
        <p:spPr bwMode="auto">
          <a:xfrm>
            <a:off x="9281536" y="1489391"/>
            <a:ext cx="3449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effectLst/>
                <a:uLnTx/>
                <a:uFillTx/>
                <a:latin typeface="+mn-lt"/>
                <a:ea typeface="ヒラギノ角ゴ ProN W3" charset="-128"/>
                <a:cs typeface="Arial" pitchFamily="34" charset="0"/>
              </a:rPr>
              <a:t>%</a:t>
            </a:r>
          </a:p>
        </p:txBody>
      </p:sp>
      <p:sp>
        <p:nvSpPr>
          <p:cNvPr id="62" name="TextBox 61">
            <a:extLst>
              <a:ext uri="{FF2B5EF4-FFF2-40B4-BE49-F238E27FC236}">
                <a16:creationId xmlns:a16="http://schemas.microsoft.com/office/drawing/2014/main" id="{96817F2B-B074-4444-B023-4523CAFB21C9}"/>
              </a:ext>
            </a:extLst>
          </p:cNvPr>
          <p:cNvSpPr txBox="1"/>
          <p:nvPr/>
        </p:nvSpPr>
        <p:spPr>
          <a:xfrm>
            <a:off x="604636" y="2599809"/>
            <a:ext cx="1591232" cy="307777"/>
          </a:xfrm>
          <a:prstGeom prst="rect">
            <a:avLst/>
          </a:prstGeom>
          <a:noFill/>
        </p:spPr>
        <p:txBody>
          <a:bodyPr wrap="squar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t>Less than 0.5%</a:t>
            </a:r>
          </a:p>
        </p:txBody>
      </p:sp>
      <p:sp>
        <p:nvSpPr>
          <p:cNvPr id="53" name="TextBox 22">
            <a:extLst>
              <a:ext uri="{FF2B5EF4-FFF2-40B4-BE49-F238E27FC236}">
                <a16:creationId xmlns:a16="http://schemas.microsoft.com/office/drawing/2014/main" id="{883AEDAD-3A72-421F-BEE9-039227BF9317}"/>
              </a:ext>
            </a:extLst>
          </p:cNvPr>
          <p:cNvSpPr txBox="1">
            <a:spLocks noChangeArrowheads="1"/>
          </p:cNvSpPr>
          <p:nvPr/>
        </p:nvSpPr>
        <p:spPr bwMode="auto">
          <a:xfrm>
            <a:off x="3130764" y="1398378"/>
            <a:ext cx="3449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effectLst/>
                <a:uLnTx/>
                <a:uFillTx/>
                <a:latin typeface="+mn-lt"/>
                <a:ea typeface="ヒラギノ角ゴ ProN W3" charset="-128"/>
                <a:cs typeface="Arial" pitchFamily="34" charset="0"/>
              </a:rPr>
              <a:t>%</a:t>
            </a:r>
          </a:p>
        </p:txBody>
      </p:sp>
      <p:sp>
        <p:nvSpPr>
          <p:cNvPr id="120" name="TextBox 22">
            <a:extLst>
              <a:ext uri="{FF2B5EF4-FFF2-40B4-BE49-F238E27FC236}">
                <a16:creationId xmlns:a16="http://schemas.microsoft.com/office/drawing/2014/main" id="{211B87AC-F721-4C8D-9F99-C1615DD2B65C}"/>
              </a:ext>
            </a:extLst>
          </p:cNvPr>
          <p:cNvSpPr txBox="1">
            <a:spLocks noChangeArrowheads="1"/>
          </p:cNvSpPr>
          <p:nvPr/>
        </p:nvSpPr>
        <p:spPr bwMode="auto">
          <a:xfrm>
            <a:off x="5227778" y="1722058"/>
            <a:ext cx="5934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200" b="0" kern="0" dirty="0">
                <a:latin typeface="+mn-lt"/>
                <a:cs typeface="Arial" pitchFamily="34" charset="0"/>
              </a:rPr>
              <a:t>n</a:t>
            </a:r>
            <a:r>
              <a:rPr kumimoji="0" lang="en-GB" sz="1200" b="0" i="0" u="none" strike="noStrike" kern="0" cap="none" spc="0" normalizeH="0" baseline="0" noProof="0" dirty="0">
                <a:ln>
                  <a:noFill/>
                </a:ln>
                <a:effectLst/>
                <a:uLnTx/>
                <a:uFillTx/>
                <a:latin typeface="+mn-lt"/>
                <a:ea typeface="ヒラギノ角ゴ ProN W3" charset="-128"/>
                <a:cs typeface="Arial" pitchFamily="34" charset="0"/>
              </a:rPr>
              <a:t>: *35</a:t>
            </a:r>
          </a:p>
        </p:txBody>
      </p:sp>
      <p:sp>
        <p:nvSpPr>
          <p:cNvPr id="31" name="TextBox 30">
            <a:extLst>
              <a:ext uri="{FF2B5EF4-FFF2-40B4-BE49-F238E27FC236}">
                <a16:creationId xmlns:a16="http://schemas.microsoft.com/office/drawing/2014/main" id="{750BB0C1-089A-4BBB-8C91-06F0E54148F0}"/>
              </a:ext>
            </a:extLst>
          </p:cNvPr>
          <p:cNvSpPr txBox="1"/>
          <p:nvPr/>
        </p:nvSpPr>
        <p:spPr>
          <a:xfrm>
            <a:off x="-401694" y="3731374"/>
            <a:ext cx="2584123" cy="307777"/>
          </a:xfrm>
          <a:prstGeom prst="rect">
            <a:avLst/>
          </a:prstGeom>
          <a:noFill/>
        </p:spPr>
        <p:txBody>
          <a:bodyPr wrap="squar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t>0.5-1%</a:t>
            </a:r>
          </a:p>
        </p:txBody>
      </p:sp>
      <p:sp>
        <p:nvSpPr>
          <p:cNvPr id="32" name="TextBox 31">
            <a:extLst>
              <a:ext uri="{FF2B5EF4-FFF2-40B4-BE49-F238E27FC236}">
                <a16:creationId xmlns:a16="http://schemas.microsoft.com/office/drawing/2014/main" id="{B9533016-4223-4DEC-98DB-CAA390AA28C3}"/>
              </a:ext>
            </a:extLst>
          </p:cNvPr>
          <p:cNvSpPr txBox="1"/>
          <p:nvPr/>
        </p:nvSpPr>
        <p:spPr>
          <a:xfrm>
            <a:off x="-384916" y="4198124"/>
            <a:ext cx="2577773" cy="307777"/>
          </a:xfrm>
          <a:prstGeom prst="rect">
            <a:avLst/>
          </a:prstGeom>
          <a:noFill/>
        </p:spPr>
        <p:txBody>
          <a:bodyPr wrap="squar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t>1-2%</a:t>
            </a:r>
          </a:p>
        </p:txBody>
      </p:sp>
      <p:sp>
        <p:nvSpPr>
          <p:cNvPr id="33" name="TextBox 32">
            <a:extLst>
              <a:ext uri="{FF2B5EF4-FFF2-40B4-BE49-F238E27FC236}">
                <a16:creationId xmlns:a16="http://schemas.microsoft.com/office/drawing/2014/main" id="{5562F88F-6E45-45DF-9CCC-5CEEE5BDF6C8}"/>
              </a:ext>
            </a:extLst>
          </p:cNvPr>
          <p:cNvSpPr txBox="1"/>
          <p:nvPr/>
        </p:nvSpPr>
        <p:spPr>
          <a:xfrm>
            <a:off x="-575416" y="4573773"/>
            <a:ext cx="2768273" cy="307777"/>
          </a:xfrm>
          <a:prstGeom prst="rect">
            <a:avLst/>
          </a:prstGeom>
          <a:noFill/>
        </p:spPr>
        <p:txBody>
          <a:bodyPr wrap="square" rtlCol="0" anchor="ctr" anchorCtr="0">
            <a:spAutoFit/>
          </a:bodyPr>
          <a:lstStyle/>
          <a:p>
            <a:pPr algn="r" fontAlgn="b"/>
            <a:r>
              <a:rPr lang="en-US" sz="1400" u="none" strike="noStrike" dirty="0">
                <a:effectLst/>
              </a:rPr>
              <a:t>2-5%</a:t>
            </a:r>
            <a:endParaRPr lang="en-US" sz="1400" i="0" u="none" strike="noStrike" dirty="0">
              <a:effectLst/>
              <a:latin typeface="Calibri" panose="020F0502020204030204" pitchFamily="34" charset="0"/>
            </a:endParaRPr>
          </a:p>
        </p:txBody>
      </p:sp>
      <p:sp>
        <p:nvSpPr>
          <p:cNvPr id="34" name="TextBox 33">
            <a:extLst>
              <a:ext uri="{FF2B5EF4-FFF2-40B4-BE49-F238E27FC236}">
                <a16:creationId xmlns:a16="http://schemas.microsoft.com/office/drawing/2014/main" id="{077BE727-8236-4506-84AC-DA860E4F03E7}"/>
              </a:ext>
            </a:extLst>
          </p:cNvPr>
          <p:cNvSpPr txBox="1"/>
          <p:nvPr/>
        </p:nvSpPr>
        <p:spPr>
          <a:xfrm>
            <a:off x="285035" y="4960626"/>
            <a:ext cx="1897393" cy="307777"/>
          </a:xfrm>
          <a:prstGeom prst="rect">
            <a:avLst/>
          </a:prstGeom>
          <a:noFill/>
        </p:spPr>
        <p:txBody>
          <a:bodyPr wrap="square" rtlCol="0" anchor="ctr" anchorCtr="0">
            <a:spAutoFit/>
          </a:bodyPr>
          <a:lstStyle/>
          <a:p>
            <a:pPr algn="r" fontAlgn="b"/>
            <a:r>
              <a:rPr lang="en-US" sz="1400" u="none" strike="noStrike" dirty="0">
                <a:effectLst/>
              </a:rPr>
              <a:t>Greater than 5%</a:t>
            </a:r>
          </a:p>
        </p:txBody>
      </p:sp>
      <p:sp>
        <p:nvSpPr>
          <p:cNvPr id="23" name="TextBox 22">
            <a:extLst>
              <a:ext uri="{FF2B5EF4-FFF2-40B4-BE49-F238E27FC236}">
                <a16:creationId xmlns:a16="http://schemas.microsoft.com/office/drawing/2014/main" id="{85F9D080-3CFC-4273-940F-BC505BC58C89}"/>
              </a:ext>
            </a:extLst>
          </p:cNvPr>
          <p:cNvSpPr txBox="1"/>
          <p:nvPr/>
        </p:nvSpPr>
        <p:spPr>
          <a:xfrm>
            <a:off x="703207" y="5939145"/>
            <a:ext cx="1504336" cy="307777"/>
          </a:xfrm>
          <a:prstGeom prst="rect">
            <a:avLst/>
          </a:prstGeom>
          <a:noFill/>
        </p:spPr>
        <p:txBody>
          <a:bodyPr wrap="squar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t>Average: </a:t>
            </a:r>
          </a:p>
        </p:txBody>
      </p:sp>
      <p:sp>
        <p:nvSpPr>
          <p:cNvPr id="24" name="TextBox 23">
            <a:extLst>
              <a:ext uri="{FF2B5EF4-FFF2-40B4-BE49-F238E27FC236}">
                <a16:creationId xmlns:a16="http://schemas.microsoft.com/office/drawing/2014/main" id="{7FC8A63C-EB5C-42E4-A803-E10B7F679660}"/>
              </a:ext>
            </a:extLst>
          </p:cNvPr>
          <p:cNvSpPr txBox="1"/>
          <p:nvPr/>
        </p:nvSpPr>
        <p:spPr>
          <a:xfrm>
            <a:off x="1971785" y="5962063"/>
            <a:ext cx="1215704" cy="307777"/>
          </a:xfrm>
          <a:prstGeom prst="rect">
            <a:avLst/>
          </a:prstGeom>
          <a:noFill/>
        </p:spPr>
        <p:txBody>
          <a:bodyPr wrap="square"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t>1.6%</a:t>
            </a:r>
          </a:p>
        </p:txBody>
      </p:sp>
      <p:sp>
        <p:nvSpPr>
          <p:cNvPr id="26" name="TextBox 25">
            <a:extLst>
              <a:ext uri="{FF2B5EF4-FFF2-40B4-BE49-F238E27FC236}">
                <a16:creationId xmlns:a16="http://schemas.microsoft.com/office/drawing/2014/main" id="{FA925A87-F65D-44EC-ABEA-39D834494C8D}"/>
              </a:ext>
            </a:extLst>
          </p:cNvPr>
          <p:cNvSpPr txBox="1"/>
          <p:nvPr/>
        </p:nvSpPr>
        <p:spPr>
          <a:xfrm>
            <a:off x="6414080" y="5976531"/>
            <a:ext cx="1215704" cy="307777"/>
          </a:xfrm>
          <a:prstGeom prst="rect">
            <a:avLst/>
          </a:prstGeom>
          <a:noFill/>
        </p:spPr>
        <p:txBody>
          <a:bodyPr wrap="square"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t>1.6%</a:t>
            </a:r>
          </a:p>
        </p:txBody>
      </p:sp>
      <p:sp>
        <p:nvSpPr>
          <p:cNvPr id="39" name="Rectangle 38">
            <a:extLst>
              <a:ext uri="{FF2B5EF4-FFF2-40B4-BE49-F238E27FC236}">
                <a16:creationId xmlns:a16="http://schemas.microsoft.com/office/drawing/2014/main" id="{B4116B32-7367-4C3C-BB85-CBAB90113A6C}"/>
              </a:ext>
            </a:extLst>
          </p:cNvPr>
          <p:cNvSpPr/>
          <p:nvPr/>
        </p:nvSpPr>
        <p:spPr>
          <a:xfrm>
            <a:off x="157722" y="3127548"/>
            <a:ext cx="1310106" cy="562234"/>
          </a:xfrm>
          <a:prstGeom prst="rect">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400" kern="0" dirty="0">
                <a:solidFill>
                  <a:schemeClr val="tx1"/>
                </a:solidFill>
                <a:cs typeface="Arial" pitchFamily="34" charset="0"/>
              </a:rPr>
              <a:t>% of Annual Sales</a:t>
            </a:r>
          </a:p>
        </p:txBody>
      </p:sp>
      <p:sp>
        <p:nvSpPr>
          <p:cNvPr id="40" name="TextBox 39">
            <a:extLst>
              <a:ext uri="{FF2B5EF4-FFF2-40B4-BE49-F238E27FC236}">
                <a16:creationId xmlns:a16="http://schemas.microsoft.com/office/drawing/2014/main" id="{FC88BA4D-3A42-4468-A4AA-4DA85F2E6E4B}"/>
              </a:ext>
            </a:extLst>
          </p:cNvPr>
          <p:cNvSpPr txBox="1"/>
          <p:nvPr/>
        </p:nvSpPr>
        <p:spPr>
          <a:xfrm>
            <a:off x="128918" y="5513614"/>
            <a:ext cx="2053509" cy="307777"/>
          </a:xfrm>
          <a:prstGeom prst="rect">
            <a:avLst/>
          </a:prstGeom>
          <a:noFill/>
        </p:spPr>
        <p:txBody>
          <a:bodyPr wrap="square" rtlCol="0" anchor="ctr" anchorCtr="0">
            <a:spAutoFit/>
          </a:bodyPr>
          <a:lstStyle/>
          <a:p>
            <a:pPr algn="r" fontAlgn="b"/>
            <a:r>
              <a:rPr lang="en-US" sz="1400" u="none" strike="noStrike" dirty="0">
                <a:effectLst/>
              </a:rPr>
              <a:t>Don’t Know</a:t>
            </a:r>
          </a:p>
        </p:txBody>
      </p:sp>
      <p:pic>
        <p:nvPicPr>
          <p:cNvPr id="9" name="Picture 8" descr="A person writing on a piece of paper&#10;&#10;Description automatically generated with medium confidence">
            <a:extLst>
              <a:ext uri="{FF2B5EF4-FFF2-40B4-BE49-F238E27FC236}">
                <a16:creationId xmlns:a16="http://schemas.microsoft.com/office/drawing/2014/main" id="{3E8E5DE7-20AB-4116-BAF8-8AD2E50756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952" y="1272895"/>
            <a:ext cx="1345918" cy="891364"/>
          </a:xfrm>
          <a:prstGeom prst="rect">
            <a:avLst/>
          </a:prstGeom>
          <a:ln>
            <a:noFill/>
          </a:ln>
          <a:effectLst>
            <a:softEdge rad="112500"/>
          </a:effectLst>
        </p:spPr>
      </p:pic>
      <p:sp>
        <p:nvSpPr>
          <p:cNvPr id="4" name="TextBox 3">
            <a:extLst>
              <a:ext uri="{FF2B5EF4-FFF2-40B4-BE49-F238E27FC236}">
                <a16:creationId xmlns:a16="http://schemas.microsoft.com/office/drawing/2014/main" id="{C7082299-2FFA-9208-59CF-9C1CC7E43BD0}"/>
              </a:ext>
            </a:extLst>
          </p:cNvPr>
          <p:cNvSpPr txBox="1"/>
          <p:nvPr/>
        </p:nvSpPr>
        <p:spPr>
          <a:xfrm>
            <a:off x="11382801" y="714099"/>
            <a:ext cx="565471" cy="276999"/>
          </a:xfrm>
          <a:prstGeom prst="rect">
            <a:avLst/>
          </a:prstGeom>
          <a:noFill/>
        </p:spPr>
        <p:txBody>
          <a:bodyPr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kern="0" dirty="0">
                <a:ea typeface="ヒラギノ角ゴ ProN W3" charset="-128"/>
              </a:rPr>
              <a:t>Q.13</a:t>
            </a:r>
            <a:r>
              <a:rPr kumimoji="0" lang="en-US" sz="1200" b="0" i="0" u="none" strike="noStrike" kern="0" cap="none" spc="0" normalizeH="0" baseline="0" noProof="0" dirty="0">
                <a:ln>
                  <a:noFill/>
                </a:ln>
                <a:effectLst/>
                <a:uLnTx/>
                <a:uFillTx/>
                <a:ea typeface="ヒラギノ角ゴ ProN W3" charset="-128"/>
                <a:cs typeface="+mn-cs"/>
              </a:rPr>
              <a:t> </a:t>
            </a:r>
          </a:p>
        </p:txBody>
      </p:sp>
      <p:sp>
        <p:nvSpPr>
          <p:cNvPr id="5" name="Text Placeholder 3">
            <a:extLst>
              <a:ext uri="{FF2B5EF4-FFF2-40B4-BE49-F238E27FC236}">
                <a16:creationId xmlns:a16="http://schemas.microsoft.com/office/drawing/2014/main" id="{B9B663B0-A6C2-F266-2156-99FBF74AFB90}"/>
              </a:ext>
            </a:extLst>
          </p:cNvPr>
          <p:cNvSpPr txBox="1">
            <a:spLocks/>
          </p:cNvSpPr>
          <p:nvPr/>
        </p:nvSpPr>
        <p:spPr>
          <a:xfrm>
            <a:off x="9785684" y="204126"/>
            <a:ext cx="2162588" cy="2635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100" dirty="0">
                <a:latin typeface="Montserrat" pitchFamily="2" charset="77"/>
              </a:rPr>
              <a:t>Base: All B2B Suppliers Subject to the 16 Unfair Trading Practices - </a:t>
            </a:r>
          </a:p>
        </p:txBody>
      </p:sp>
      <p:sp>
        <p:nvSpPr>
          <p:cNvPr id="2" name="TextBox 1">
            <a:extLst>
              <a:ext uri="{FF2B5EF4-FFF2-40B4-BE49-F238E27FC236}">
                <a16:creationId xmlns:a16="http://schemas.microsoft.com/office/drawing/2014/main" id="{B434C2FB-0F40-D85A-E87B-E8430EFE6B96}"/>
              </a:ext>
            </a:extLst>
          </p:cNvPr>
          <p:cNvSpPr txBox="1"/>
          <p:nvPr/>
        </p:nvSpPr>
        <p:spPr>
          <a:xfrm>
            <a:off x="3806537" y="5973981"/>
            <a:ext cx="545342" cy="307777"/>
          </a:xfrm>
          <a:prstGeom prst="rect">
            <a:avLst/>
          </a:prstGeom>
          <a:noFill/>
        </p:spPr>
        <p:txBody>
          <a:bodyPr wrap="none" rtlCol="0">
            <a:spAutoFit/>
          </a:bodyPr>
          <a:lstStyle/>
          <a:p>
            <a:r>
              <a:rPr lang="en-US" sz="1400" dirty="0"/>
              <a:t>1.6%</a:t>
            </a:r>
            <a:endParaRPr lang="en-GB" sz="1400" dirty="0"/>
          </a:p>
        </p:txBody>
      </p:sp>
      <p:cxnSp>
        <p:nvCxnSpPr>
          <p:cNvPr id="15" name="Straight Connector 14">
            <a:extLst>
              <a:ext uri="{FF2B5EF4-FFF2-40B4-BE49-F238E27FC236}">
                <a16:creationId xmlns:a16="http://schemas.microsoft.com/office/drawing/2014/main" id="{9DEDAA4E-522F-F543-18A9-611AD254E38A}"/>
              </a:ext>
            </a:extLst>
          </p:cNvPr>
          <p:cNvCxnSpPr>
            <a:cxnSpLocks/>
          </p:cNvCxnSpPr>
          <p:nvPr/>
        </p:nvCxnSpPr>
        <p:spPr>
          <a:xfrm>
            <a:off x="4782198" y="1372959"/>
            <a:ext cx="0" cy="4511235"/>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9703B8ED-5A0A-45B0-DC5D-784DE17F4460}"/>
              </a:ext>
            </a:extLst>
          </p:cNvPr>
          <p:cNvCxnSpPr>
            <a:cxnSpLocks/>
          </p:cNvCxnSpPr>
          <p:nvPr/>
        </p:nvCxnSpPr>
        <p:spPr>
          <a:xfrm>
            <a:off x="7792909" y="1372959"/>
            <a:ext cx="0" cy="4511235"/>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8" name="TextBox 17">
            <a:extLst>
              <a:ext uri="{FF2B5EF4-FFF2-40B4-BE49-F238E27FC236}">
                <a16:creationId xmlns:a16="http://schemas.microsoft.com/office/drawing/2014/main" id="{2A4E121D-954D-7AAB-A0B6-942B0FFCACC5}"/>
              </a:ext>
            </a:extLst>
          </p:cNvPr>
          <p:cNvSpPr txBox="1"/>
          <p:nvPr/>
        </p:nvSpPr>
        <p:spPr>
          <a:xfrm>
            <a:off x="8065678" y="5976531"/>
            <a:ext cx="1215704" cy="307777"/>
          </a:xfrm>
          <a:prstGeom prst="rect">
            <a:avLst/>
          </a:prstGeom>
          <a:noFill/>
        </p:spPr>
        <p:txBody>
          <a:bodyPr wrap="square"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t>1.4%</a:t>
            </a:r>
          </a:p>
        </p:txBody>
      </p:sp>
      <p:sp>
        <p:nvSpPr>
          <p:cNvPr id="19" name="TextBox 18">
            <a:extLst>
              <a:ext uri="{FF2B5EF4-FFF2-40B4-BE49-F238E27FC236}">
                <a16:creationId xmlns:a16="http://schemas.microsoft.com/office/drawing/2014/main" id="{D76B0A85-4348-56D4-5FE2-8AED3E83EB85}"/>
              </a:ext>
            </a:extLst>
          </p:cNvPr>
          <p:cNvSpPr txBox="1"/>
          <p:nvPr/>
        </p:nvSpPr>
        <p:spPr>
          <a:xfrm>
            <a:off x="9611609" y="5976531"/>
            <a:ext cx="1215704" cy="307777"/>
          </a:xfrm>
          <a:prstGeom prst="rect">
            <a:avLst/>
          </a:prstGeom>
          <a:noFill/>
        </p:spPr>
        <p:txBody>
          <a:bodyPr wrap="square"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t>1.6%</a:t>
            </a:r>
          </a:p>
        </p:txBody>
      </p:sp>
      <p:sp>
        <p:nvSpPr>
          <p:cNvPr id="20" name="Rectangle 19">
            <a:extLst>
              <a:ext uri="{FF2B5EF4-FFF2-40B4-BE49-F238E27FC236}">
                <a16:creationId xmlns:a16="http://schemas.microsoft.com/office/drawing/2014/main" id="{4E2D1B95-BC56-8E04-AE91-D42D264B1FBB}"/>
              </a:ext>
            </a:extLst>
          </p:cNvPr>
          <p:cNvSpPr/>
          <p:nvPr/>
        </p:nvSpPr>
        <p:spPr>
          <a:xfrm>
            <a:off x="2069845" y="1490231"/>
            <a:ext cx="943745" cy="263525"/>
          </a:xfrm>
          <a:prstGeom prst="rect">
            <a:avLst/>
          </a:prstGeom>
          <a:solidFill>
            <a:schemeClr val="bg1"/>
          </a:solidFill>
          <a:ln>
            <a:solidFill>
              <a:schemeClr val="accent2"/>
            </a:solidFill>
          </a:ln>
        </p:spPr>
        <p:style>
          <a:lnRef idx="1">
            <a:schemeClr val="dk1"/>
          </a:lnRef>
          <a:fillRef idx="2">
            <a:schemeClr val="dk1"/>
          </a:fillRef>
          <a:effectRef idx="1">
            <a:schemeClr val="dk1"/>
          </a:effectRef>
          <a:fontRef idx="minor">
            <a:schemeClr val="dk1"/>
          </a:fontRef>
        </p:style>
        <p:txBody>
          <a:bodyPr anchor="ctr"/>
          <a:lstStyle/>
          <a:p>
            <a:pPr algn="ctr">
              <a:defRPr/>
            </a:pPr>
            <a:r>
              <a:rPr lang="en-GB" sz="1400" b="0" dirty="0">
                <a:solidFill>
                  <a:schemeClr val="tx1"/>
                </a:solidFill>
                <a:cs typeface="Arial" pitchFamily="34" charset="0"/>
              </a:rPr>
              <a:t>2023</a:t>
            </a:r>
          </a:p>
        </p:txBody>
      </p:sp>
      <p:sp>
        <p:nvSpPr>
          <p:cNvPr id="21" name="Rectangle 20">
            <a:extLst>
              <a:ext uri="{FF2B5EF4-FFF2-40B4-BE49-F238E27FC236}">
                <a16:creationId xmlns:a16="http://schemas.microsoft.com/office/drawing/2014/main" id="{4CB38EF0-4741-265C-DC77-F17829730B03}"/>
              </a:ext>
            </a:extLst>
          </p:cNvPr>
          <p:cNvSpPr/>
          <p:nvPr/>
        </p:nvSpPr>
        <p:spPr>
          <a:xfrm>
            <a:off x="3587563" y="1490231"/>
            <a:ext cx="943745" cy="263525"/>
          </a:xfrm>
          <a:prstGeom prst="rect">
            <a:avLst/>
          </a:prstGeom>
          <a:solidFill>
            <a:schemeClr val="bg1"/>
          </a:solidFill>
          <a:ln>
            <a:solidFill>
              <a:schemeClr val="accent2"/>
            </a:solidFill>
          </a:ln>
        </p:spPr>
        <p:style>
          <a:lnRef idx="1">
            <a:schemeClr val="dk1"/>
          </a:lnRef>
          <a:fillRef idx="2">
            <a:schemeClr val="dk1"/>
          </a:fillRef>
          <a:effectRef idx="1">
            <a:schemeClr val="dk1"/>
          </a:effectRef>
          <a:fontRef idx="minor">
            <a:schemeClr val="dk1"/>
          </a:fontRef>
        </p:style>
        <p:txBody>
          <a:bodyPr anchor="ctr"/>
          <a:lstStyle/>
          <a:p>
            <a:pPr algn="ctr">
              <a:defRPr/>
            </a:pPr>
            <a:r>
              <a:rPr lang="en-US" sz="1400" dirty="0">
                <a:solidFill>
                  <a:schemeClr val="tx1"/>
                </a:solidFill>
                <a:cs typeface="Arial" pitchFamily="34" charset="0"/>
              </a:rPr>
              <a:t>2</a:t>
            </a:r>
            <a:r>
              <a:rPr lang="en-GB" sz="1400" dirty="0">
                <a:solidFill>
                  <a:schemeClr val="tx1"/>
                </a:solidFill>
                <a:cs typeface="Arial" pitchFamily="34" charset="0"/>
              </a:rPr>
              <a:t>022</a:t>
            </a:r>
            <a:endParaRPr lang="en-GB" sz="1400" b="0" dirty="0">
              <a:solidFill>
                <a:schemeClr val="tx1"/>
              </a:solidFill>
              <a:cs typeface="Arial" pitchFamily="34" charset="0"/>
            </a:endParaRPr>
          </a:p>
        </p:txBody>
      </p:sp>
      <p:sp>
        <p:nvSpPr>
          <p:cNvPr id="22" name="Rectangle 21">
            <a:extLst>
              <a:ext uri="{FF2B5EF4-FFF2-40B4-BE49-F238E27FC236}">
                <a16:creationId xmlns:a16="http://schemas.microsoft.com/office/drawing/2014/main" id="{1F351F23-CBE8-0442-4A7D-934F03885A55}"/>
              </a:ext>
            </a:extLst>
          </p:cNvPr>
          <p:cNvSpPr/>
          <p:nvPr/>
        </p:nvSpPr>
        <p:spPr>
          <a:xfrm>
            <a:off x="2761758" y="1029697"/>
            <a:ext cx="1090878" cy="277000"/>
          </a:xfrm>
          <a:prstGeom prst="rect">
            <a:avLst/>
          </a:prstGeom>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400" b="0" kern="0" dirty="0">
                <a:solidFill>
                  <a:schemeClr val="bg1"/>
                </a:solidFill>
                <a:cs typeface="Arial" pitchFamily="34" charset="0"/>
              </a:rPr>
              <a:t>Total</a:t>
            </a:r>
          </a:p>
        </p:txBody>
      </p:sp>
      <p:sp>
        <p:nvSpPr>
          <p:cNvPr id="27" name="Rectangle 26">
            <a:extLst>
              <a:ext uri="{FF2B5EF4-FFF2-40B4-BE49-F238E27FC236}">
                <a16:creationId xmlns:a16="http://schemas.microsoft.com/office/drawing/2014/main" id="{2E513D37-D589-14DA-9DAB-9BD7E9373248}"/>
              </a:ext>
            </a:extLst>
          </p:cNvPr>
          <p:cNvSpPr/>
          <p:nvPr/>
        </p:nvSpPr>
        <p:spPr>
          <a:xfrm>
            <a:off x="5656752" y="874757"/>
            <a:ext cx="1195531" cy="462219"/>
          </a:xfrm>
          <a:prstGeom prst="rect">
            <a:avLst/>
          </a:prstGeom>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400" b="0" kern="0" dirty="0">
                <a:solidFill>
                  <a:schemeClr val="bg1"/>
                </a:solidFill>
                <a:cs typeface="Arial" pitchFamily="34" charset="0"/>
              </a:rPr>
              <a:t>Primary Processing</a:t>
            </a:r>
          </a:p>
        </p:txBody>
      </p:sp>
      <p:sp>
        <p:nvSpPr>
          <p:cNvPr id="29" name="Rectangle 28">
            <a:extLst>
              <a:ext uri="{FF2B5EF4-FFF2-40B4-BE49-F238E27FC236}">
                <a16:creationId xmlns:a16="http://schemas.microsoft.com/office/drawing/2014/main" id="{C44A58BA-F5B2-9B4B-5C79-7ED8A2EC2894}"/>
              </a:ext>
            </a:extLst>
          </p:cNvPr>
          <p:cNvSpPr/>
          <p:nvPr/>
        </p:nvSpPr>
        <p:spPr>
          <a:xfrm>
            <a:off x="5032256" y="1490231"/>
            <a:ext cx="943745" cy="263525"/>
          </a:xfrm>
          <a:prstGeom prst="rect">
            <a:avLst/>
          </a:prstGeom>
          <a:solidFill>
            <a:schemeClr val="bg1"/>
          </a:solidFill>
          <a:ln>
            <a:solidFill>
              <a:schemeClr val="accent2"/>
            </a:solidFill>
          </a:ln>
        </p:spPr>
        <p:style>
          <a:lnRef idx="1">
            <a:schemeClr val="dk1"/>
          </a:lnRef>
          <a:fillRef idx="2">
            <a:schemeClr val="dk1"/>
          </a:fillRef>
          <a:effectRef idx="1">
            <a:schemeClr val="dk1"/>
          </a:effectRef>
          <a:fontRef idx="minor">
            <a:schemeClr val="dk1"/>
          </a:fontRef>
        </p:style>
        <p:txBody>
          <a:bodyPr anchor="ctr"/>
          <a:lstStyle/>
          <a:p>
            <a:pPr algn="ctr">
              <a:defRPr/>
            </a:pPr>
            <a:r>
              <a:rPr lang="en-GB" sz="1400" b="0" dirty="0">
                <a:solidFill>
                  <a:schemeClr val="tx1"/>
                </a:solidFill>
                <a:cs typeface="Arial" pitchFamily="34" charset="0"/>
              </a:rPr>
              <a:t>2023</a:t>
            </a:r>
          </a:p>
        </p:txBody>
      </p:sp>
      <p:sp>
        <p:nvSpPr>
          <p:cNvPr id="37" name="Rectangle 36">
            <a:extLst>
              <a:ext uri="{FF2B5EF4-FFF2-40B4-BE49-F238E27FC236}">
                <a16:creationId xmlns:a16="http://schemas.microsoft.com/office/drawing/2014/main" id="{3E582A30-0507-3BF8-1D10-73FB14901D4D}"/>
              </a:ext>
            </a:extLst>
          </p:cNvPr>
          <p:cNvSpPr/>
          <p:nvPr/>
        </p:nvSpPr>
        <p:spPr>
          <a:xfrm>
            <a:off x="6598961" y="1490231"/>
            <a:ext cx="943745" cy="263525"/>
          </a:xfrm>
          <a:prstGeom prst="rect">
            <a:avLst/>
          </a:prstGeom>
          <a:solidFill>
            <a:schemeClr val="bg1"/>
          </a:solidFill>
          <a:ln>
            <a:solidFill>
              <a:schemeClr val="accent2"/>
            </a:solidFill>
          </a:ln>
        </p:spPr>
        <p:style>
          <a:lnRef idx="1">
            <a:schemeClr val="dk1"/>
          </a:lnRef>
          <a:fillRef idx="2">
            <a:schemeClr val="dk1"/>
          </a:fillRef>
          <a:effectRef idx="1">
            <a:schemeClr val="dk1"/>
          </a:effectRef>
          <a:fontRef idx="minor">
            <a:schemeClr val="dk1"/>
          </a:fontRef>
        </p:style>
        <p:txBody>
          <a:bodyPr anchor="ctr"/>
          <a:lstStyle/>
          <a:p>
            <a:pPr algn="ctr">
              <a:defRPr/>
            </a:pPr>
            <a:r>
              <a:rPr lang="en-US" sz="1400" dirty="0">
                <a:solidFill>
                  <a:schemeClr val="tx1"/>
                </a:solidFill>
                <a:cs typeface="Arial" pitchFamily="34" charset="0"/>
              </a:rPr>
              <a:t>2</a:t>
            </a:r>
            <a:r>
              <a:rPr lang="en-GB" sz="1400" dirty="0">
                <a:solidFill>
                  <a:schemeClr val="tx1"/>
                </a:solidFill>
                <a:cs typeface="Arial" pitchFamily="34" charset="0"/>
              </a:rPr>
              <a:t>022</a:t>
            </a:r>
            <a:endParaRPr lang="en-GB" sz="1400" b="0" dirty="0">
              <a:solidFill>
                <a:schemeClr val="tx1"/>
              </a:solidFill>
              <a:cs typeface="Arial" pitchFamily="34" charset="0"/>
            </a:endParaRPr>
          </a:p>
        </p:txBody>
      </p:sp>
      <p:sp>
        <p:nvSpPr>
          <p:cNvPr id="38" name="Rectangle 37">
            <a:extLst>
              <a:ext uri="{FF2B5EF4-FFF2-40B4-BE49-F238E27FC236}">
                <a16:creationId xmlns:a16="http://schemas.microsoft.com/office/drawing/2014/main" id="{B6FADF49-2EE9-5EE1-085B-CFE5B86B294A}"/>
              </a:ext>
            </a:extLst>
          </p:cNvPr>
          <p:cNvSpPr/>
          <p:nvPr/>
        </p:nvSpPr>
        <p:spPr>
          <a:xfrm>
            <a:off x="8214580" y="1490231"/>
            <a:ext cx="943745" cy="263525"/>
          </a:xfrm>
          <a:prstGeom prst="rect">
            <a:avLst/>
          </a:prstGeom>
          <a:solidFill>
            <a:schemeClr val="bg1"/>
          </a:solidFill>
          <a:ln>
            <a:solidFill>
              <a:schemeClr val="accent2"/>
            </a:solidFill>
          </a:ln>
        </p:spPr>
        <p:style>
          <a:lnRef idx="1">
            <a:schemeClr val="dk1"/>
          </a:lnRef>
          <a:fillRef idx="2">
            <a:schemeClr val="dk1"/>
          </a:fillRef>
          <a:effectRef idx="1">
            <a:schemeClr val="dk1"/>
          </a:effectRef>
          <a:fontRef idx="minor">
            <a:schemeClr val="dk1"/>
          </a:fontRef>
        </p:style>
        <p:txBody>
          <a:bodyPr anchor="ctr"/>
          <a:lstStyle/>
          <a:p>
            <a:pPr algn="ctr">
              <a:defRPr/>
            </a:pPr>
            <a:r>
              <a:rPr lang="en-GB" sz="1400" b="0" dirty="0">
                <a:solidFill>
                  <a:schemeClr val="tx1"/>
                </a:solidFill>
                <a:cs typeface="Arial" pitchFamily="34" charset="0"/>
              </a:rPr>
              <a:t>2023</a:t>
            </a:r>
          </a:p>
        </p:txBody>
      </p:sp>
      <p:sp>
        <p:nvSpPr>
          <p:cNvPr id="41" name="Rectangle 40">
            <a:extLst>
              <a:ext uri="{FF2B5EF4-FFF2-40B4-BE49-F238E27FC236}">
                <a16:creationId xmlns:a16="http://schemas.microsoft.com/office/drawing/2014/main" id="{C37A48CC-21AF-28A8-6E59-AF6FB36BFA23}"/>
              </a:ext>
            </a:extLst>
          </p:cNvPr>
          <p:cNvSpPr/>
          <p:nvPr/>
        </p:nvSpPr>
        <p:spPr>
          <a:xfrm>
            <a:off x="9781285" y="1490231"/>
            <a:ext cx="943745" cy="263525"/>
          </a:xfrm>
          <a:prstGeom prst="rect">
            <a:avLst/>
          </a:prstGeom>
          <a:solidFill>
            <a:schemeClr val="bg1"/>
          </a:solidFill>
          <a:ln>
            <a:solidFill>
              <a:schemeClr val="accent2"/>
            </a:solidFill>
          </a:ln>
        </p:spPr>
        <p:style>
          <a:lnRef idx="1">
            <a:schemeClr val="dk1"/>
          </a:lnRef>
          <a:fillRef idx="2">
            <a:schemeClr val="dk1"/>
          </a:fillRef>
          <a:effectRef idx="1">
            <a:schemeClr val="dk1"/>
          </a:effectRef>
          <a:fontRef idx="minor">
            <a:schemeClr val="dk1"/>
          </a:fontRef>
        </p:style>
        <p:txBody>
          <a:bodyPr anchor="ctr"/>
          <a:lstStyle/>
          <a:p>
            <a:pPr algn="ctr">
              <a:defRPr/>
            </a:pPr>
            <a:r>
              <a:rPr lang="en-US" sz="1400" dirty="0">
                <a:solidFill>
                  <a:schemeClr val="tx1"/>
                </a:solidFill>
                <a:cs typeface="Arial" pitchFamily="34" charset="0"/>
              </a:rPr>
              <a:t>2</a:t>
            </a:r>
            <a:r>
              <a:rPr lang="en-GB" sz="1400" dirty="0">
                <a:solidFill>
                  <a:schemeClr val="tx1"/>
                </a:solidFill>
                <a:cs typeface="Arial" pitchFamily="34" charset="0"/>
              </a:rPr>
              <a:t>022</a:t>
            </a:r>
            <a:endParaRPr lang="en-GB" sz="1400" b="0" dirty="0">
              <a:solidFill>
                <a:schemeClr val="tx1"/>
              </a:solidFill>
              <a:cs typeface="Arial" pitchFamily="34" charset="0"/>
            </a:endParaRPr>
          </a:p>
        </p:txBody>
      </p:sp>
      <p:sp>
        <p:nvSpPr>
          <p:cNvPr id="42" name="Rectangle 41">
            <a:extLst>
              <a:ext uri="{FF2B5EF4-FFF2-40B4-BE49-F238E27FC236}">
                <a16:creationId xmlns:a16="http://schemas.microsoft.com/office/drawing/2014/main" id="{884DA805-3227-D01B-B0CB-29EDC7480F5F}"/>
              </a:ext>
            </a:extLst>
          </p:cNvPr>
          <p:cNvSpPr/>
          <p:nvPr/>
        </p:nvSpPr>
        <p:spPr>
          <a:xfrm>
            <a:off x="8505523" y="722203"/>
            <a:ext cx="1918637" cy="556410"/>
          </a:xfrm>
          <a:prstGeom prst="rect">
            <a:avLst/>
          </a:prstGeom>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400" b="0" kern="0" dirty="0">
                <a:solidFill>
                  <a:schemeClr val="bg1"/>
                </a:solidFill>
                <a:cs typeface="Arial" pitchFamily="34" charset="0"/>
              </a:rPr>
              <a:t>Secondary or Trader /Wholesaler</a:t>
            </a:r>
          </a:p>
        </p:txBody>
      </p:sp>
      <p:sp>
        <p:nvSpPr>
          <p:cNvPr id="43" name="TextBox 22">
            <a:extLst>
              <a:ext uri="{FF2B5EF4-FFF2-40B4-BE49-F238E27FC236}">
                <a16:creationId xmlns:a16="http://schemas.microsoft.com/office/drawing/2014/main" id="{DFBADA6C-A858-D2EB-921E-58926492341B}"/>
              </a:ext>
            </a:extLst>
          </p:cNvPr>
          <p:cNvSpPr txBox="1">
            <a:spLocks noChangeArrowheads="1"/>
          </p:cNvSpPr>
          <p:nvPr/>
        </p:nvSpPr>
        <p:spPr bwMode="auto">
          <a:xfrm>
            <a:off x="3762246" y="1722058"/>
            <a:ext cx="6174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200" b="0" kern="0" dirty="0">
                <a:latin typeface="+mn-lt"/>
                <a:cs typeface="Arial" pitchFamily="34" charset="0"/>
              </a:rPr>
              <a:t>n</a:t>
            </a:r>
            <a:r>
              <a:rPr kumimoji="0" lang="en-GB" sz="1200" b="0" i="0" u="none" strike="noStrike" kern="0" cap="none" spc="0" normalizeH="0" baseline="0" noProof="0" dirty="0">
                <a:ln>
                  <a:noFill/>
                </a:ln>
                <a:effectLst/>
                <a:uLnTx/>
                <a:uFillTx/>
                <a:latin typeface="+mn-lt"/>
                <a:ea typeface="ヒラギノ角ゴ ProN W3" charset="-128"/>
                <a:cs typeface="Arial" pitchFamily="34" charset="0"/>
              </a:rPr>
              <a:t>: </a:t>
            </a:r>
            <a:r>
              <a:rPr lang="en-GB" sz="1200" b="0" kern="0" dirty="0">
                <a:latin typeface="+mn-lt"/>
                <a:cs typeface="Arial" pitchFamily="34" charset="0"/>
              </a:rPr>
              <a:t>1</a:t>
            </a:r>
            <a:r>
              <a:rPr kumimoji="0" lang="en-GB" sz="1200" b="0" i="0" u="none" strike="noStrike" kern="0" cap="none" spc="0" normalizeH="0" baseline="0" noProof="0" dirty="0">
                <a:ln>
                  <a:noFill/>
                </a:ln>
                <a:effectLst/>
                <a:uLnTx/>
                <a:uFillTx/>
                <a:latin typeface="+mn-lt"/>
                <a:ea typeface="ヒラギノ角ゴ ProN W3" charset="-128"/>
                <a:cs typeface="Arial" pitchFamily="34" charset="0"/>
              </a:rPr>
              <a:t>08</a:t>
            </a:r>
          </a:p>
        </p:txBody>
      </p:sp>
      <p:sp>
        <p:nvSpPr>
          <p:cNvPr id="44" name="TextBox 22">
            <a:extLst>
              <a:ext uri="{FF2B5EF4-FFF2-40B4-BE49-F238E27FC236}">
                <a16:creationId xmlns:a16="http://schemas.microsoft.com/office/drawing/2014/main" id="{6B92FAD1-49E2-DB67-50C0-57F65425B60A}"/>
              </a:ext>
            </a:extLst>
          </p:cNvPr>
          <p:cNvSpPr txBox="1">
            <a:spLocks noChangeArrowheads="1"/>
          </p:cNvSpPr>
          <p:nvPr/>
        </p:nvSpPr>
        <p:spPr bwMode="auto">
          <a:xfrm>
            <a:off x="2283801" y="1722058"/>
            <a:ext cx="5100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200" b="0" kern="0" dirty="0">
                <a:latin typeface="+mn-lt"/>
                <a:cs typeface="Arial" pitchFamily="34" charset="0"/>
              </a:rPr>
              <a:t>n</a:t>
            </a:r>
            <a:r>
              <a:rPr kumimoji="0" lang="en-GB" sz="1200" b="0" i="0" u="none" strike="noStrike" kern="0" cap="none" spc="0" normalizeH="0" baseline="0" noProof="0" dirty="0">
                <a:ln>
                  <a:noFill/>
                </a:ln>
                <a:effectLst/>
                <a:uLnTx/>
                <a:uFillTx/>
                <a:latin typeface="+mn-lt"/>
                <a:ea typeface="ヒラギノ角ゴ ProN W3" charset="-128"/>
                <a:cs typeface="Arial" pitchFamily="34" charset="0"/>
              </a:rPr>
              <a:t>: 91</a:t>
            </a:r>
          </a:p>
        </p:txBody>
      </p:sp>
      <p:sp>
        <p:nvSpPr>
          <p:cNvPr id="45" name="TextBox 22">
            <a:extLst>
              <a:ext uri="{FF2B5EF4-FFF2-40B4-BE49-F238E27FC236}">
                <a16:creationId xmlns:a16="http://schemas.microsoft.com/office/drawing/2014/main" id="{54EB43C4-68CC-7A9C-FDDB-86BFFA05221A}"/>
              </a:ext>
            </a:extLst>
          </p:cNvPr>
          <p:cNvSpPr txBox="1">
            <a:spLocks noChangeArrowheads="1"/>
          </p:cNvSpPr>
          <p:nvPr/>
        </p:nvSpPr>
        <p:spPr bwMode="auto">
          <a:xfrm>
            <a:off x="6745942" y="1722058"/>
            <a:ext cx="5565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200" b="0" kern="0" dirty="0">
                <a:latin typeface="+mn-lt"/>
                <a:cs typeface="Arial" pitchFamily="34" charset="0"/>
              </a:rPr>
              <a:t>n</a:t>
            </a:r>
            <a:r>
              <a:rPr kumimoji="0" lang="en-GB" sz="1200" b="0" i="0" u="none" strike="noStrike" kern="0" cap="none" spc="0" normalizeH="0" baseline="0" noProof="0" dirty="0">
                <a:ln>
                  <a:noFill/>
                </a:ln>
                <a:effectLst/>
                <a:uLnTx/>
                <a:uFillTx/>
                <a:latin typeface="+mn-lt"/>
                <a:ea typeface="ヒラギノ角ゴ ProN W3" charset="-128"/>
                <a:cs typeface="Arial" pitchFamily="34" charset="0"/>
              </a:rPr>
              <a:t>: 60</a:t>
            </a:r>
          </a:p>
        </p:txBody>
      </p:sp>
      <p:sp>
        <p:nvSpPr>
          <p:cNvPr id="47" name="TextBox 22">
            <a:extLst>
              <a:ext uri="{FF2B5EF4-FFF2-40B4-BE49-F238E27FC236}">
                <a16:creationId xmlns:a16="http://schemas.microsoft.com/office/drawing/2014/main" id="{66E25913-9403-79A1-43D1-490B5EF82B47}"/>
              </a:ext>
            </a:extLst>
          </p:cNvPr>
          <p:cNvSpPr txBox="1">
            <a:spLocks noChangeArrowheads="1"/>
          </p:cNvSpPr>
          <p:nvPr/>
        </p:nvSpPr>
        <p:spPr bwMode="auto">
          <a:xfrm>
            <a:off x="8398218" y="1722058"/>
            <a:ext cx="5405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200" b="0" kern="0" dirty="0">
                <a:latin typeface="+mn-lt"/>
                <a:cs typeface="Arial" pitchFamily="34" charset="0"/>
              </a:rPr>
              <a:t>n</a:t>
            </a:r>
            <a:r>
              <a:rPr kumimoji="0" lang="en-GB" sz="1200" b="0" i="0" u="none" strike="noStrike" kern="0" cap="none" spc="0" normalizeH="0" baseline="0" noProof="0" dirty="0">
                <a:ln>
                  <a:noFill/>
                </a:ln>
                <a:effectLst/>
                <a:uLnTx/>
                <a:uFillTx/>
                <a:latin typeface="+mn-lt"/>
                <a:ea typeface="ヒラギノ角ゴ ProN W3" charset="-128"/>
                <a:cs typeface="Arial" pitchFamily="34" charset="0"/>
              </a:rPr>
              <a:t>: 56</a:t>
            </a:r>
          </a:p>
        </p:txBody>
      </p:sp>
      <p:sp>
        <p:nvSpPr>
          <p:cNvPr id="48" name="TextBox 22">
            <a:extLst>
              <a:ext uri="{FF2B5EF4-FFF2-40B4-BE49-F238E27FC236}">
                <a16:creationId xmlns:a16="http://schemas.microsoft.com/office/drawing/2014/main" id="{065932CE-3CF1-DF57-4884-A1FDD0A4032D}"/>
              </a:ext>
            </a:extLst>
          </p:cNvPr>
          <p:cNvSpPr txBox="1">
            <a:spLocks noChangeArrowheads="1"/>
          </p:cNvSpPr>
          <p:nvPr/>
        </p:nvSpPr>
        <p:spPr bwMode="auto">
          <a:xfrm>
            <a:off x="9880052" y="1722058"/>
            <a:ext cx="6190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200" b="0" kern="0" dirty="0">
                <a:latin typeface="+mn-lt"/>
                <a:cs typeface="Arial" pitchFamily="34" charset="0"/>
              </a:rPr>
              <a:t>n</a:t>
            </a:r>
            <a:r>
              <a:rPr kumimoji="0" lang="en-GB" sz="1200" b="0" i="0" u="none" strike="noStrike" kern="0" cap="none" spc="0" normalizeH="0" baseline="0" noProof="0" dirty="0">
                <a:ln>
                  <a:noFill/>
                </a:ln>
                <a:effectLst/>
                <a:uLnTx/>
                <a:uFillTx/>
                <a:latin typeface="+mn-lt"/>
                <a:ea typeface="ヒラギノ角ゴ ProN W3" charset="-128"/>
                <a:cs typeface="Arial" pitchFamily="34" charset="0"/>
              </a:rPr>
              <a:t>: 48*</a:t>
            </a:r>
          </a:p>
        </p:txBody>
      </p:sp>
      <p:sp>
        <p:nvSpPr>
          <p:cNvPr id="49" name="TextBox 48">
            <a:extLst>
              <a:ext uri="{FF2B5EF4-FFF2-40B4-BE49-F238E27FC236}">
                <a16:creationId xmlns:a16="http://schemas.microsoft.com/office/drawing/2014/main" id="{11AD7D5A-0F58-755F-18CA-865BABC33EE0}"/>
              </a:ext>
            </a:extLst>
          </p:cNvPr>
          <p:cNvSpPr txBox="1"/>
          <p:nvPr/>
        </p:nvSpPr>
        <p:spPr>
          <a:xfrm>
            <a:off x="-10159" y="995888"/>
            <a:ext cx="2192586" cy="276999"/>
          </a:xfrm>
          <a:prstGeom prst="rect">
            <a:avLst/>
          </a:prstGeom>
          <a:noFill/>
        </p:spPr>
        <p:txBody>
          <a:bodyPr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kern="0" dirty="0">
                <a:ea typeface="ヒラギノ角ゴ ProN W3" charset="-128"/>
              </a:rPr>
              <a:t>*Caution Small Base size</a:t>
            </a:r>
            <a:endParaRPr kumimoji="0" lang="en-US" sz="1200" b="0" i="0" u="none" strike="noStrike" kern="0" cap="none" spc="0" normalizeH="0" baseline="0" noProof="0" dirty="0">
              <a:ln>
                <a:noFill/>
              </a:ln>
              <a:effectLst/>
              <a:uLnTx/>
              <a:uFillTx/>
              <a:ea typeface="ヒラギノ角ゴ ProN W3" charset="-128"/>
              <a:cs typeface="+mn-cs"/>
            </a:endParaRPr>
          </a:p>
        </p:txBody>
      </p:sp>
      <p:sp>
        <p:nvSpPr>
          <p:cNvPr id="7" name="TextBox 6">
            <a:extLst>
              <a:ext uri="{FF2B5EF4-FFF2-40B4-BE49-F238E27FC236}">
                <a16:creationId xmlns:a16="http://schemas.microsoft.com/office/drawing/2014/main" id="{5C0C760F-3EBE-2389-4F94-186510754A30}"/>
              </a:ext>
            </a:extLst>
          </p:cNvPr>
          <p:cNvSpPr txBox="1"/>
          <p:nvPr/>
        </p:nvSpPr>
        <p:spPr>
          <a:xfrm>
            <a:off x="4875498" y="1961579"/>
            <a:ext cx="1348283" cy="2308324"/>
          </a:xfrm>
          <a:prstGeom prst="rect">
            <a:avLst/>
          </a:prstGeom>
          <a:solidFill>
            <a:schemeClr val="bg1"/>
          </a:solidFill>
          <a:ln>
            <a:solidFill>
              <a:schemeClr val="tx1"/>
            </a:solidFill>
          </a:ln>
        </p:spPr>
        <p:txBody>
          <a:bodyPr wrap="square" rtlCol="0">
            <a:spAutoFit/>
          </a:bodyPr>
          <a:lstStyle/>
          <a:p>
            <a:pPr algn="ctr"/>
            <a:r>
              <a:rPr lang="en-IE" sz="2400" dirty="0">
                <a:latin typeface="Montserrat" panose="00000500000000000000" pitchFamily="50" charset="0"/>
              </a:rPr>
              <a:t>*Base </a:t>
            </a:r>
          </a:p>
          <a:p>
            <a:pPr algn="ctr"/>
            <a:r>
              <a:rPr lang="en-IE" sz="2400" dirty="0">
                <a:latin typeface="Montserrat" panose="00000500000000000000" pitchFamily="50" charset="0"/>
              </a:rPr>
              <a:t>size </a:t>
            </a:r>
          </a:p>
          <a:p>
            <a:pPr algn="ctr"/>
            <a:r>
              <a:rPr lang="en-IE" sz="2400" dirty="0">
                <a:latin typeface="Montserrat" panose="00000500000000000000" pitchFamily="50" charset="0"/>
              </a:rPr>
              <a:t>too </a:t>
            </a:r>
          </a:p>
          <a:p>
            <a:pPr algn="ctr"/>
            <a:r>
              <a:rPr lang="en-IE" sz="2400" dirty="0">
                <a:latin typeface="Montserrat" panose="00000500000000000000" pitchFamily="50" charset="0"/>
              </a:rPr>
              <a:t>small </a:t>
            </a:r>
          </a:p>
          <a:p>
            <a:pPr algn="ctr"/>
            <a:r>
              <a:rPr lang="en-IE" sz="2400" dirty="0">
                <a:latin typeface="Montserrat" panose="00000500000000000000" pitchFamily="50" charset="0"/>
              </a:rPr>
              <a:t>to </a:t>
            </a:r>
          </a:p>
          <a:p>
            <a:pPr algn="ctr"/>
            <a:r>
              <a:rPr lang="en-IE" sz="2400" dirty="0">
                <a:latin typeface="Montserrat" panose="00000500000000000000" pitchFamily="50" charset="0"/>
              </a:rPr>
              <a:t>analyse</a:t>
            </a:r>
          </a:p>
        </p:txBody>
      </p:sp>
      <p:sp>
        <p:nvSpPr>
          <p:cNvPr id="10" name="TextBox 9">
            <a:extLst>
              <a:ext uri="{FF2B5EF4-FFF2-40B4-BE49-F238E27FC236}">
                <a16:creationId xmlns:a16="http://schemas.microsoft.com/office/drawing/2014/main" id="{58981D5F-5BC9-619F-288E-834F7BA39C83}"/>
              </a:ext>
            </a:extLst>
          </p:cNvPr>
          <p:cNvSpPr txBox="1"/>
          <p:nvPr/>
        </p:nvSpPr>
        <p:spPr>
          <a:xfrm>
            <a:off x="11251921" y="5573871"/>
            <a:ext cx="940455" cy="553998"/>
          </a:xfrm>
          <a:prstGeom prst="rect">
            <a:avLst/>
          </a:prstGeom>
          <a:noFill/>
        </p:spPr>
        <p:txBody>
          <a:bodyPr wrap="square" rtlCol="0">
            <a:spAutoFit/>
          </a:bodyPr>
          <a:lstStyle/>
          <a:p>
            <a:r>
              <a:rPr lang="en-US" sz="1000" dirty="0"/>
              <a:t>*Caution Low Base Size</a:t>
            </a:r>
            <a:endParaRPr lang="en-GB" sz="1000" dirty="0"/>
          </a:p>
        </p:txBody>
      </p:sp>
    </p:spTree>
    <p:extLst>
      <p:ext uri="{BB962C8B-B14F-4D97-AF65-F5344CB8AC3E}">
        <p14:creationId xmlns:p14="http://schemas.microsoft.com/office/powerpoint/2010/main" val="781264565"/>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Object 2">
            <a:extLst>
              <a:ext uri="{FF2B5EF4-FFF2-40B4-BE49-F238E27FC236}">
                <a16:creationId xmlns:a16="http://schemas.microsoft.com/office/drawing/2014/main" id="{F64289A7-5885-4DCD-93C2-C9A9902CA46F}"/>
              </a:ext>
            </a:extLst>
          </p:cNvPr>
          <p:cNvGraphicFramePr>
            <a:graphicFrameLocks noChangeAspect="1"/>
          </p:cNvGraphicFramePr>
          <p:nvPr>
            <p:extLst>
              <p:ext uri="{D42A27DB-BD31-4B8C-83A1-F6EECF244321}">
                <p14:modId xmlns:p14="http://schemas.microsoft.com/office/powerpoint/2010/main" val="3508605503"/>
              </p:ext>
            </p:extLst>
          </p:nvPr>
        </p:nvGraphicFramePr>
        <p:xfrm>
          <a:off x="3431548" y="1500326"/>
          <a:ext cx="3215593" cy="4620070"/>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a:extLst>
              <a:ext uri="{FF2B5EF4-FFF2-40B4-BE49-F238E27FC236}">
                <a16:creationId xmlns:a16="http://schemas.microsoft.com/office/drawing/2014/main" id="{4B367FF0-387A-4014-8266-F94D6B225664}"/>
              </a:ext>
            </a:extLst>
          </p:cNvPr>
          <p:cNvSpPr>
            <a:spLocks noGrp="1"/>
          </p:cNvSpPr>
          <p:nvPr>
            <p:ph type="title" idx="4294967295"/>
          </p:nvPr>
        </p:nvSpPr>
        <p:spPr>
          <a:xfrm>
            <a:off x="0" y="136525"/>
            <a:ext cx="12192000" cy="815975"/>
          </a:xfrm>
        </p:spPr>
        <p:txBody>
          <a:bodyPr/>
          <a:lstStyle/>
          <a:p>
            <a:r>
              <a:rPr lang="en-US" dirty="0"/>
              <a:t>Raise Issue with any Operators/Bodies?</a:t>
            </a:r>
            <a:endParaRPr lang="en-IE" dirty="0"/>
          </a:p>
        </p:txBody>
      </p:sp>
      <p:graphicFrame>
        <p:nvGraphicFramePr>
          <p:cNvPr id="24" name="Table 23">
            <a:extLst>
              <a:ext uri="{FF2B5EF4-FFF2-40B4-BE49-F238E27FC236}">
                <a16:creationId xmlns:a16="http://schemas.microsoft.com/office/drawing/2014/main" id="{023623D4-D117-4A79-8CAF-36FF56354A38}"/>
              </a:ext>
            </a:extLst>
          </p:cNvPr>
          <p:cNvGraphicFramePr>
            <a:graphicFrameLocks noGrp="1"/>
          </p:cNvGraphicFramePr>
          <p:nvPr>
            <p:extLst>
              <p:ext uri="{D42A27DB-BD31-4B8C-83A1-F6EECF244321}">
                <p14:modId xmlns:p14="http://schemas.microsoft.com/office/powerpoint/2010/main" val="367584365"/>
              </p:ext>
            </p:extLst>
          </p:nvPr>
        </p:nvGraphicFramePr>
        <p:xfrm>
          <a:off x="894089" y="1592489"/>
          <a:ext cx="2507223" cy="4527908"/>
        </p:xfrm>
        <a:graphic>
          <a:graphicData uri="http://schemas.openxmlformats.org/drawingml/2006/table">
            <a:tbl>
              <a:tblPr firstRow="1" bandRow="1">
                <a:tableStyleId>{2D5ABB26-0587-4C30-8999-92F81FD0307C}</a:tableStyleId>
              </a:tblPr>
              <a:tblGrid>
                <a:gridCol w="2507223">
                  <a:extLst>
                    <a:ext uri="{9D8B030D-6E8A-4147-A177-3AD203B41FA5}">
                      <a16:colId xmlns:a16="http://schemas.microsoft.com/office/drawing/2014/main" val="2790380625"/>
                    </a:ext>
                  </a:extLst>
                </a:gridCol>
              </a:tblGrid>
              <a:tr h="1131977">
                <a:tc>
                  <a:txBody>
                    <a:bodyPr/>
                    <a:lstStyle/>
                    <a:p>
                      <a:pPr algn="r" fontAlgn="b"/>
                      <a:r>
                        <a:rPr lang="en-IE" sz="1400" b="0" kern="0" dirty="0">
                          <a:solidFill>
                            <a:schemeClr val="tx1"/>
                          </a:solidFill>
                          <a:latin typeface="+mn-lt"/>
                          <a:ea typeface="ヒラギノ角ゴ ProN W3" charset="-128"/>
                          <a:cs typeface="+mn-cs"/>
                        </a:rPr>
                        <a:t>Buyer(s)</a:t>
                      </a:r>
                    </a:p>
                  </a:txBody>
                  <a:tcPr marL="9525" marR="9525" marT="9525" marB="0" anchor="ctr"/>
                </a:tc>
                <a:extLst>
                  <a:ext uri="{0D108BD9-81ED-4DB2-BD59-A6C34878D82A}">
                    <a16:rowId xmlns:a16="http://schemas.microsoft.com/office/drawing/2014/main" val="3754030998"/>
                  </a:ext>
                </a:extLst>
              </a:tr>
              <a:tr h="1131977">
                <a:tc>
                  <a:txBody>
                    <a:bodyPr/>
                    <a:lstStyle/>
                    <a:p>
                      <a:pPr algn="r" fontAlgn="b"/>
                      <a:r>
                        <a:rPr lang="en-US" sz="1400" b="0" kern="0" dirty="0">
                          <a:solidFill>
                            <a:schemeClr val="tx1"/>
                          </a:solidFill>
                          <a:latin typeface="+mn-lt"/>
                          <a:ea typeface="ヒラギノ角ゴ ProN W3" charset="-128"/>
                          <a:cs typeface="+mn-cs"/>
                        </a:rPr>
                        <a:t>Associations to whom I belong</a:t>
                      </a:r>
                    </a:p>
                  </a:txBody>
                  <a:tcPr marL="9525" marR="9525" marT="9525" marB="0" anchor="ctr"/>
                </a:tc>
                <a:extLst>
                  <a:ext uri="{0D108BD9-81ED-4DB2-BD59-A6C34878D82A}">
                    <a16:rowId xmlns:a16="http://schemas.microsoft.com/office/drawing/2014/main" val="3729530428"/>
                  </a:ext>
                </a:extLst>
              </a:tr>
              <a:tr h="1131977">
                <a:tc>
                  <a:txBody>
                    <a:bodyPr/>
                    <a:lstStyle/>
                    <a:p>
                      <a:pPr algn="r" fontAlgn="b"/>
                      <a:r>
                        <a:rPr lang="en-US" sz="1400" b="0" kern="0" dirty="0">
                          <a:solidFill>
                            <a:schemeClr val="tx1"/>
                          </a:solidFill>
                          <a:latin typeface="+mn-lt"/>
                          <a:ea typeface="ヒラギノ角ゴ ProN W3" charset="-128"/>
                          <a:cs typeface="+mn-cs"/>
                        </a:rPr>
                        <a:t>Unfair Trading Practices</a:t>
                      </a:r>
                    </a:p>
                    <a:p>
                      <a:pPr algn="r" fontAlgn="b"/>
                      <a:r>
                        <a:rPr lang="en-US" sz="1400" b="0" kern="0" dirty="0">
                          <a:solidFill>
                            <a:schemeClr val="tx1"/>
                          </a:solidFill>
                          <a:latin typeface="+mn-lt"/>
                          <a:ea typeface="ヒラギノ角ゴ ProN W3" charset="-128"/>
                          <a:cs typeface="+mn-cs"/>
                        </a:rPr>
                        <a:t> Enforcement Authority</a:t>
                      </a:r>
                    </a:p>
                  </a:txBody>
                  <a:tcPr marL="9525" marR="9525" marT="9525" marB="0" anchor="ctr"/>
                </a:tc>
                <a:extLst>
                  <a:ext uri="{0D108BD9-81ED-4DB2-BD59-A6C34878D82A}">
                    <a16:rowId xmlns:a16="http://schemas.microsoft.com/office/drawing/2014/main" val="2162836786"/>
                  </a:ext>
                </a:extLst>
              </a:tr>
              <a:tr h="1131977">
                <a:tc>
                  <a:txBody>
                    <a:bodyPr/>
                    <a:lstStyle/>
                    <a:p>
                      <a:pPr algn="r" fontAlgn="b"/>
                      <a:r>
                        <a:rPr lang="en-IE" sz="1400" b="0" kern="0" dirty="0">
                          <a:solidFill>
                            <a:schemeClr val="tx1"/>
                          </a:solidFill>
                          <a:latin typeface="+mn-lt"/>
                          <a:ea typeface="ヒラギノ角ゴ ProN W3" charset="-128"/>
                          <a:cs typeface="+mn-cs"/>
                        </a:rPr>
                        <a:t>None of these</a:t>
                      </a:r>
                    </a:p>
                  </a:txBody>
                  <a:tcPr marL="9525" marR="9525" marT="9525" marB="0" anchor="ctr"/>
                </a:tc>
                <a:extLst>
                  <a:ext uri="{0D108BD9-81ED-4DB2-BD59-A6C34878D82A}">
                    <a16:rowId xmlns:a16="http://schemas.microsoft.com/office/drawing/2014/main" val="2026223521"/>
                  </a:ext>
                </a:extLst>
              </a:tr>
            </a:tbl>
          </a:graphicData>
        </a:graphic>
      </p:graphicFrame>
      <p:sp>
        <p:nvSpPr>
          <p:cNvPr id="61" name="TextBox 22">
            <a:extLst>
              <a:ext uri="{FF2B5EF4-FFF2-40B4-BE49-F238E27FC236}">
                <a16:creationId xmlns:a16="http://schemas.microsoft.com/office/drawing/2014/main" id="{B240F19F-288D-4C9F-8FFF-E1C922A5406D}"/>
              </a:ext>
            </a:extLst>
          </p:cNvPr>
          <p:cNvSpPr txBox="1">
            <a:spLocks noChangeArrowheads="1"/>
          </p:cNvSpPr>
          <p:nvPr/>
        </p:nvSpPr>
        <p:spPr bwMode="auto">
          <a:xfrm>
            <a:off x="4170888" y="1419856"/>
            <a:ext cx="3449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effectLst/>
                <a:uLnTx/>
                <a:uFillTx/>
                <a:latin typeface="+mn-lt"/>
                <a:ea typeface="ヒラギノ角ゴ ProN W3" charset="-128"/>
                <a:cs typeface="Arial" pitchFamily="34" charset="0"/>
              </a:rPr>
              <a:t>%</a:t>
            </a:r>
          </a:p>
        </p:txBody>
      </p:sp>
      <p:sp>
        <p:nvSpPr>
          <p:cNvPr id="62" name="Rectangle 61">
            <a:extLst>
              <a:ext uri="{FF2B5EF4-FFF2-40B4-BE49-F238E27FC236}">
                <a16:creationId xmlns:a16="http://schemas.microsoft.com/office/drawing/2014/main" id="{46B7BF80-4F90-477C-8A6E-4621BC006491}"/>
              </a:ext>
            </a:extLst>
          </p:cNvPr>
          <p:cNvSpPr/>
          <p:nvPr/>
        </p:nvSpPr>
        <p:spPr>
          <a:xfrm>
            <a:off x="3431548" y="1047532"/>
            <a:ext cx="1819929" cy="338555"/>
          </a:xfrm>
          <a:prstGeom prst="rect">
            <a:avLst/>
          </a:prstGeom>
          <a:solidFill>
            <a:schemeClr val="bg2">
              <a:lumMod val="40000"/>
              <a:lumOff val="60000"/>
            </a:schemeClr>
          </a:solidFill>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400" kern="0" dirty="0">
                <a:solidFill>
                  <a:schemeClr val="tx1"/>
                </a:solidFill>
                <a:cs typeface="Arial" pitchFamily="34" charset="0"/>
              </a:rPr>
              <a:t>Operators/Bodies</a:t>
            </a:r>
          </a:p>
        </p:txBody>
      </p:sp>
      <p:sp>
        <p:nvSpPr>
          <p:cNvPr id="60" name="Rectangle 59">
            <a:extLst>
              <a:ext uri="{FF2B5EF4-FFF2-40B4-BE49-F238E27FC236}">
                <a16:creationId xmlns:a16="http://schemas.microsoft.com/office/drawing/2014/main" id="{6713BD14-0542-49A8-A3B2-AA3F7D5DC403}"/>
              </a:ext>
            </a:extLst>
          </p:cNvPr>
          <p:cNvSpPr/>
          <p:nvPr/>
        </p:nvSpPr>
        <p:spPr>
          <a:xfrm>
            <a:off x="337919" y="6105894"/>
            <a:ext cx="11643614" cy="738664"/>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wrap="square" rtlCol="0" anchor="ctr">
            <a:spAutoFit/>
          </a:bodyPr>
          <a:lstStyle/>
          <a:p>
            <a:pPr algn="ctr" fontAlgn="b"/>
            <a:r>
              <a:rPr lang="en-US" sz="1400" b="0" kern="1200" dirty="0">
                <a:solidFill>
                  <a:schemeClr val="tx1"/>
                </a:solidFill>
                <a:ea typeface="ヒラギノ角ゴ ProN W3" charset="-128"/>
                <a:cs typeface="+mn-cs"/>
              </a:rPr>
              <a:t>Half raised their issue with the buyer while almost half didn’t raise the issue with anyone. 6% raised the issue with the Enforcement Authority. Amongst those who raised their issue, circa 1 in 3 claim </a:t>
            </a:r>
            <a:r>
              <a:rPr lang="en-US" sz="1400" dirty="0">
                <a:solidFill>
                  <a:schemeClr val="tx1"/>
                </a:solidFill>
                <a:ea typeface="ヒラギノ角ゴ ProN W3" charset="-128"/>
              </a:rPr>
              <a:t>a </a:t>
            </a:r>
            <a:r>
              <a:rPr lang="en-US" sz="1400" b="0" kern="1200" dirty="0">
                <a:solidFill>
                  <a:schemeClr val="tx1"/>
                </a:solidFill>
                <a:ea typeface="ヒラギノ角ゴ ProN W3" charset="-128"/>
                <a:cs typeface="+mn-cs"/>
              </a:rPr>
              <a:t>successful outcome (Lower versu</a:t>
            </a:r>
            <a:r>
              <a:rPr lang="en-US" sz="1400" dirty="0">
                <a:solidFill>
                  <a:schemeClr val="tx1"/>
                </a:solidFill>
                <a:ea typeface="ヒラギノ角ゴ ProN W3" charset="-128"/>
              </a:rPr>
              <a:t>s</a:t>
            </a:r>
            <a:r>
              <a:rPr lang="en-US" sz="1400" b="0" kern="1200" dirty="0">
                <a:solidFill>
                  <a:schemeClr val="tx1"/>
                </a:solidFill>
                <a:ea typeface="ヒラギノ角ゴ ProN W3" charset="-128"/>
                <a:cs typeface="+mn-cs"/>
              </a:rPr>
              <a:t> the benchmark survey).</a:t>
            </a:r>
          </a:p>
        </p:txBody>
      </p:sp>
      <p:sp>
        <p:nvSpPr>
          <p:cNvPr id="5" name="Right Brace 4">
            <a:extLst>
              <a:ext uri="{FF2B5EF4-FFF2-40B4-BE49-F238E27FC236}">
                <a16:creationId xmlns:a16="http://schemas.microsoft.com/office/drawing/2014/main" id="{BEA83FD8-F968-4AFB-B976-C9710E2928BE}"/>
              </a:ext>
            </a:extLst>
          </p:cNvPr>
          <p:cNvSpPr/>
          <p:nvPr/>
        </p:nvSpPr>
        <p:spPr>
          <a:xfrm>
            <a:off x="6008425" y="1519072"/>
            <a:ext cx="169554" cy="3378881"/>
          </a:xfrm>
          <a:prstGeom prst="rightBrace">
            <a:avLst/>
          </a:prstGeom>
        </p:spPr>
        <p:style>
          <a:lnRef idx="1">
            <a:schemeClr val="accent4"/>
          </a:lnRef>
          <a:fillRef idx="0">
            <a:schemeClr val="accent4"/>
          </a:fillRef>
          <a:effectRef idx="0">
            <a:schemeClr val="accent4"/>
          </a:effectRef>
          <a:fontRef idx="minor">
            <a:schemeClr val="tx1"/>
          </a:fontRef>
        </p:style>
        <p:txBody>
          <a:bodyPr rtlCol="0" anchor="ctr"/>
          <a:lstStyle/>
          <a:p>
            <a:pPr algn="ctr"/>
            <a:endParaRPr lang="en-IE"/>
          </a:p>
        </p:txBody>
      </p:sp>
      <p:sp>
        <p:nvSpPr>
          <p:cNvPr id="6" name="TextBox 5">
            <a:extLst>
              <a:ext uri="{FF2B5EF4-FFF2-40B4-BE49-F238E27FC236}">
                <a16:creationId xmlns:a16="http://schemas.microsoft.com/office/drawing/2014/main" id="{57F7F15A-D140-4DC3-AED9-8CC73E5790C8}"/>
              </a:ext>
            </a:extLst>
          </p:cNvPr>
          <p:cNvSpPr txBox="1"/>
          <p:nvPr/>
        </p:nvSpPr>
        <p:spPr>
          <a:xfrm>
            <a:off x="6177979" y="3017029"/>
            <a:ext cx="1226635" cy="338554"/>
          </a:xfrm>
          <a:prstGeom prst="rect">
            <a:avLst/>
          </a:prstGeom>
          <a:noFill/>
        </p:spPr>
        <p:txBody>
          <a:bodyPr wrap="square" rtlCol="0" anchor="ctr" anchorCtr="0">
            <a:noAutofit/>
          </a:bodyPr>
          <a:lstStyle/>
          <a:p>
            <a:r>
              <a:rPr lang="en-US" sz="1400" dirty="0">
                <a:solidFill>
                  <a:schemeClr val="accent4">
                    <a:lumMod val="75000"/>
                  </a:schemeClr>
                </a:solidFill>
              </a:rPr>
              <a:t>Any – 54%</a:t>
            </a:r>
            <a:endParaRPr lang="en-IE" sz="1400" dirty="0">
              <a:solidFill>
                <a:schemeClr val="accent4">
                  <a:lumMod val="75000"/>
                </a:schemeClr>
              </a:solidFill>
            </a:endParaRPr>
          </a:p>
        </p:txBody>
      </p:sp>
      <p:graphicFrame>
        <p:nvGraphicFramePr>
          <p:cNvPr id="22" name="Object 3">
            <a:extLst>
              <a:ext uri="{FF2B5EF4-FFF2-40B4-BE49-F238E27FC236}">
                <a16:creationId xmlns:a16="http://schemas.microsoft.com/office/drawing/2014/main" id="{9DE54B8A-EB14-410A-889E-803F6C86B77E}"/>
              </a:ext>
            </a:extLst>
          </p:cNvPr>
          <p:cNvGraphicFramePr>
            <a:graphicFrameLocks noChangeAspect="1"/>
          </p:cNvGraphicFramePr>
          <p:nvPr/>
        </p:nvGraphicFramePr>
        <p:xfrm>
          <a:off x="8560578" y="1095169"/>
          <a:ext cx="3420955" cy="4635624"/>
        </p:xfrm>
        <a:graphic>
          <a:graphicData uri="http://schemas.openxmlformats.org/drawingml/2006/chart">
            <c:chart xmlns:c="http://schemas.openxmlformats.org/drawingml/2006/chart" xmlns:r="http://schemas.openxmlformats.org/officeDocument/2006/relationships" r:id="rId3"/>
          </a:graphicData>
        </a:graphic>
      </p:graphicFrame>
      <p:sp>
        <p:nvSpPr>
          <p:cNvPr id="23" name="TextBox 22">
            <a:extLst>
              <a:ext uri="{FF2B5EF4-FFF2-40B4-BE49-F238E27FC236}">
                <a16:creationId xmlns:a16="http://schemas.microsoft.com/office/drawing/2014/main" id="{4E5179BA-FC84-42CB-9DB3-49CB624848FF}"/>
              </a:ext>
            </a:extLst>
          </p:cNvPr>
          <p:cNvSpPr txBox="1"/>
          <p:nvPr/>
        </p:nvSpPr>
        <p:spPr>
          <a:xfrm>
            <a:off x="7855593" y="1950308"/>
            <a:ext cx="1615535" cy="307777"/>
          </a:xfrm>
          <a:prstGeom prst="rect">
            <a:avLst/>
          </a:prstGeom>
          <a:noFill/>
        </p:spPr>
        <p:txBody>
          <a:bodyPr wrap="squar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b="0" kern="0" dirty="0"/>
              <a:t>Very Successful</a:t>
            </a:r>
          </a:p>
        </p:txBody>
      </p:sp>
      <p:sp>
        <p:nvSpPr>
          <p:cNvPr id="25" name="TextBox 24">
            <a:extLst>
              <a:ext uri="{FF2B5EF4-FFF2-40B4-BE49-F238E27FC236}">
                <a16:creationId xmlns:a16="http://schemas.microsoft.com/office/drawing/2014/main" id="{9E563DB0-4A84-4B4A-89E7-2C8D527CA14B}"/>
              </a:ext>
            </a:extLst>
          </p:cNvPr>
          <p:cNvSpPr txBox="1">
            <a:spLocks noChangeArrowheads="1"/>
          </p:cNvSpPr>
          <p:nvPr/>
        </p:nvSpPr>
        <p:spPr bwMode="auto">
          <a:xfrm>
            <a:off x="10119560" y="1347556"/>
            <a:ext cx="3449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algn="ctr" eaLnBrk="1" hangingPunct="1"/>
            <a:r>
              <a:rPr lang="en-GB" sz="1400" b="0" dirty="0">
                <a:latin typeface="+mn-lt"/>
                <a:cs typeface="Arial" pitchFamily="34" charset="0"/>
              </a:rPr>
              <a:t>%</a:t>
            </a:r>
          </a:p>
        </p:txBody>
      </p:sp>
      <p:sp>
        <p:nvSpPr>
          <p:cNvPr id="26" name="Rectangle 25">
            <a:extLst>
              <a:ext uri="{FF2B5EF4-FFF2-40B4-BE49-F238E27FC236}">
                <a16:creationId xmlns:a16="http://schemas.microsoft.com/office/drawing/2014/main" id="{12A244B3-BD40-4F17-A2DE-A0AD17930DE3}"/>
              </a:ext>
            </a:extLst>
          </p:cNvPr>
          <p:cNvSpPr/>
          <p:nvPr/>
        </p:nvSpPr>
        <p:spPr>
          <a:xfrm>
            <a:off x="9296849" y="595911"/>
            <a:ext cx="1948412" cy="586093"/>
          </a:xfrm>
          <a:prstGeom prst="rect">
            <a:avLst/>
          </a:prstGeom>
          <a:solidFill>
            <a:schemeClr val="bg2">
              <a:lumMod val="40000"/>
              <a:lumOff val="60000"/>
            </a:schemeClr>
          </a:solidFill>
        </p:spPr>
        <p:style>
          <a:lnRef idx="1">
            <a:schemeClr val="dk1"/>
          </a:lnRef>
          <a:fillRef idx="2">
            <a:schemeClr val="dk1"/>
          </a:fillRef>
          <a:effectRef idx="1">
            <a:schemeClr val="dk1"/>
          </a:effectRef>
          <a:fontRef idx="minor">
            <a:schemeClr val="dk1"/>
          </a:fontRef>
        </p:style>
        <p:txBody>
          <a:bodyPr anchor="ctr"/>
          <a:lstStyle/>
          <a:p>
            <a:pPr algn="ctr">
              <a:defRPr/>
            </a:pPr>
            <a:r>
              <a:rPr lang="en-US" sz="1400" dirty="0">
                <a:solidFill>
                  <a:schemeClr val="tx1"/>
                </a:solidFill>
                <a:cs typeface="Arial" pitchFamily="34" charset="0"/>
              </a:rPr>
              <a:t>Rating Success of Raising the Issue</a:t>
            </a:r>
            <a:endParaRPr lang="en-GB" sz="1400" b="0" dirty="0">
              <a:solidFill>
                <a:schemeClr val="tx1"/>
              </a:solidFill>
              <a:cs typeface="Arial" pitchFamily="34" charset="0"/>
            </a:endParaRPr>
          </a:p>
        </p:txBody>
      </p:sp>
      <p:sp>
        <p:nvSpPr>
          <p:cNvPr id="28" name="TextBox 27">
            <a:extLst>
              <a:ext uri="{FF2B5EF4-FFF2-40B4-BE49-F238E27FC236}">
                <a16:creationId xmlns:a16="http://schemas.microsoft.com/office/drawing/2014/main" id="{406D5A1A-FCE2-47E4-BF1C-2D673EAA9C29}"/>
              </a:ext>
            </a:extLst>
          </p:cNvPr>
          <p:cNvSpPr txBox="1"/>
          <p:nvPr/>
        </p:nvSpPr>
        <p:spPr>
          <a:xfrm>
            <a:off x="7255533" y="2639124"/>
            <a:ext cx="2190275" cy="307777"/>
          </a:xfrm>
          <a:prstGeom prst="rect">
            <a:avLst/>
          </a:prstGeom>
          <a:noFill/>
        </p:spPr>
        <p:txBody>
          <a:bodyPr wrap="squar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b="0" kern="0" dirty="0"/>
              <a:t>Somewhat Successful</a:t>
            </a:r>
          </a:p>
        </p:txBody>
      </p:sp>
      <p:sp>
        <p:nvSpPr>
          <p:cNvPr id="30" name="TextBox 29">
            <a:extLst>
              <a:ext uri="{FF2B5EF4-FFF2-40B4-BE49-F238E27FC236}">
                <a16:creationId xmlns:a16="http://schemas.microsoft.com/office/drawing/2014/main" id="{95FF5ED6-3875-4246-A042-1538A09530DF}"/>
              </a:ext>
            </a:extLst>
          </p:cNvPr>
          <p:cNvSpPr txBox="1"/>
          <p:nvPr/>
        </p:nvSpPr>
        <p:spPr>
          <a:xfrm>
            <a:off x="7513377" y="5065112"/>
            <a:ext cx="1947460" cy="307777"/>
          </a:xfrm>
          <a:prstGeom prst="rect">
            <a:avLst/>
          </a:prstGeom>
          <a:noFill/>
        </p:spPr>
        <p:txBody>
          <a:bodyPr wrap="squar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b="0" kern="0" dirty="0"/>
              <a:t>Very Unsuccessful</a:t>
            </a:r>
          </a:p>
        </p:txBody>
      </p:sp>
      <p:sp>
        <p:nvSpPr>
          <p:cNvPr id="31" name="TextBox 30">
            <a:extLst>
              <a:ext uri="{FF2B5EF4-FFF2-40B4-BE49-F238E27FC236}">
                <a16:creationId xmlns:a16="http://schemas.microsoft.com/office/drawing/2014/main" id="{39966AE0-FEC7-4A78-910E-ED45FA4A26D6}"/>
              </a:ext>
            </a:extLst>
          </p:cNvPr>
          <p:cNvSpPr txBox="1"/>
          <p:nvPr/>
        </p:nvSpPr>
        <p:spPr>
          <a:xfrm>
            <a:off x="7085979" y="4056457"/>
            <a:ext cx="2385149" cy="307777"/>
          </a:xfrm>
          <a:prstGeom prst="rect">
            <a:avLst/>
          </a:prstGeom>
          <a:noFill/>
        </p:spPr>
        <p:txBody>
          <a:bodyPr wrap="squar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b="0" kern="0" dirty="0"/>
              <a:t>Somewhat Unsuccessful</a:t>
            </a:r>
          </a:p>
        </p:txBody>
      </p:sp>
      <p:sp>
        <p:nvSpPr>
          <p:cNvPr id="32" name="TextBox 31">
            <a:extLst>
              <a:ext uri="{FF2B5EF4-FFF2-40B4-BE49-F238E27FC236}">
                <a16:creationId xmlns:a16="http://schemas.microsoft.com/office/drawing/2014/main" id="{97664365-F739-4D6C-A146-D751A42942F1}"/>
              </a:ext>
            </a:extLst>
          </p:cNvPr>
          <p:cNvSpPr txBox="1"/>
          <p:nvPr/>
        </p:nvSpPr>
        <p:spPr>
          <a:xfrm>
            <a:off x="7844203" y="3207703"/>
            <a:ext cx="1615535" cy="307777"/>
          </a:xfrm>
          <a:prstGeom prst="rect">
            <a:avLst/>
          </a:prstGeom>
          <a:noFill/>
        </p:spPr>
        <p:txBody>
          <a:bodyPr wrap="squar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b="0" kern="0" dirty="0"/>
              <a:t>Neither/Nor</a:t>
            </a:r>
          </a:p>
        </p:txBody>
      </p:sp>
      <p:sp>
        <p:nvSpPr>
          <p:cNvPr id="9" name="Arrow: Right 8">
            <a:extLst>
              <a:ext uri="{FF2B5EF4-FFF2-40B4-BE49-F238E27FC236}">
                <a16:creationId xmlns:a16="http://schemas.microsoft.com/office/drawing/2014/main" id="{DF709E8D-64A5-4062-B74A-C8ED96D1D5F9}"/>
              </a:ext>
            </a:extLst>
          </p:cNvPr>
          <p:cNvSpPr/>
          <p:nvPr/>
        </p:nvSpPr>
        <p:spPr>
          <a:xfrm>
            <a:off x="6453582" y="3355583"/>
            <a:ext cx="515713" cy="319793"/>
          </a:xfrm>
          <a:prstGeom prst="rightArrow">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IE"/>
          </a:p>
        </p:txBody>
      </p:sp>
      <p:sp>
        <p:nvSpPr>
          <p:cNvPr id="33" name="TextBox 22">
            <a:extLst>
              <a:ext uri="{FF2B5EF4-FFF2-40B4-BE49-F238E27FC236}">
                <a16:creationId xmlns:a16="http://schemas.microsoft.com/office/drawing/2014/main" id="{F2E0A41D-3741-4BD2-A573-04C6A49C5EBB}"/>
              </a:ext>
            </a:extLst>
          </p:cNvPr>
          <p:cNvSpPr txBox="1">
            <a:spLocks noChangeArrowheads="1"/>
          </p:cNvSpPr>
          <p:nvPr/>
        </p:nvSpPr>
        <p:spPr bwMode="auto">
          <a:xfrm>
            <a:off x="9849454" y="1188050"/>
            <a:ext cx="8851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effectLst/>
                <a:uLnTx/>
                <a:uFillTx/>
                <a:latin typeface="+mn-lt"/>
                <a:ea typeface="ヒラギノ角ゴ ProN W3" charset="-128"/>
                <a:cs typeface="Arial" pitchFamily="34" charset="0"/>
              </a:rPr>
              <a:t>Base: 49*</a:t>
            </a:r>
          </a:p>
        </p:txBody>
      </p:sp>
      <p:sp>
        <p:nvSpPr>
          <p:cNvPr id="36" name="Right Brace 35">
            <a:extLst>
              <a:ext uri="{FF2B5EF4-FFF2-40B4-BE49-F238E27FC236}">
                <a16:creationId xmlns:a16="http://schemas.microsoft.com/office/drawing/2014/main" id="{E4B0576D-7D76-42D9-9857-00C37061E404}"/>
              </a:ext>
            </a:extLst>
          </p:cNvPr>
          <p:cNvSpPr/>
          <p:nvPr/>
        </p:nvSpPr>
        <p:spPr>
          <a:xfrm>
            <a:off x="11046123" y="1600972"/>
            <a:ext cx="177192" cy="1345929"/>
          </a:xfrm>
          <a:prstGeom prst="rightBrace">
            <a:avLst/>
          </a:prstGeom>
        </p:spPr>
        <p:style>
          <a:lnRef idx="1">
            <a:schemeClr val="accent5"/>
          </a:lnRef>
          <a:fillRef idx="0">
            <a:schemeClr val="accent5"/>
          </a:fillRef>
          <a:effectRef idx="0">
            <a:schemeClr val="accent5"/>
          </a:effectRef>
          <a:fontRef idx="minor">
            <a:schemeClr val="tx1"/>
          </a:fontRef>
        </p:style>
        <p:txBody>
          <a:bodyPr rtlCol="0" anchor="ctr"/>
          <a:lstStyle/>
          <a:p>
            <a:pPr algn="ctr"/>
            <a:endParaRPr lang="en-IE"/>
          </a:p>
        </p:txBody>
      </p:sp>
      <p:sp>
        <p:nvSpPr>
          <p:cNvPr id="37" name="Right Brace 36">
            <a:extLst>
              <a:ext uri="{FF2B5EF4-FFF2-40B4-BE49-F238E27FC236}">
                <a16:creationId xmlns:a16="http://schemas.microsoft.com/office/drawing/2014/main" id="{FFADEEA1-7F10-4BAB-A29A-9C1ABB4FEA10}"/>
              </a:ext>
            </a:extLst>
          </p:cNvPr>
          <p:cNvSpPr/>
          <p:nvPr/>
        </p:nvSpPr>
        <p:spPr>
          <a:xfrm>
            <a:off x="11066113" y="3719405"/>
            <a:ext cx="219378" cy="1851796"/>
          </a:xfrm>
          <a:prstGeom prst="rightBrace">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IE"/>
          </a:p>
        </p:txBody>
      </p:sp>
      <p:sp>
        <p:nvSpPr>
          <p:cNvPr id="38" name="TextBox 37">
            <a:extLst>
              <a:ext uri="{FF2B5EF4-FFF2-40B4-BE49-F238E27FC236}">
                <a16:creationId xmlns:a16="http://schemas.microsoft.com/office/drawing/2014/main" id="{7A31818C-5567-4755-B216-BDC2E7C5B6EA}"/>
              </a:ext>
            </a:extLst>
          </p:cNvPr>
          <p:cNvSpPr txBox="1"/>
          <p:nvPr/>
        </p:nvSpPr>
        <p:spPr>
          <a:xfrm>
            <a:off x="11225429" y="2121617"/>
            <a:ext cx="613678" cy="307777"/>
          </a:xfrm>
          <a:prstGeom prst="rect">
            <a:avLst/>
          </a:prstGeom>
          <a:noFill/>
        </p:spPr>
        <p:txBody>
          <a:bodyPr wrap="square" rtlCol="0" anchor="ctr" anchorCtr="0">
            <a:noAutofit/>
          </a:bodyPr>
          <a:lstStyle/>
          <a:p>
            <a:r>
              <a:rPr lang="en-US" sz="1400" dirty="0">
                <a:solidFill>
                  <a:schemeClr val="accent5">
                    <a:lumMod val="75000"/>
                  </a:schemeClr>
                </a:solidFill>
              </a:rPr>
              <a:t>34%</a:t>
            </a:r>
            <a:endParaRPr lang="en-IE" sz="1400" dirty="0">
              <a:solidFill>
                <a:schemeClr val="accent5">
                  <a:lumMod val="75000"/>
                </a:schemeClr>
              </a:solidFill>
            </a:endParaRPr>
          </a:p>
        </p:txBody>
      </p:sp>
      <p:sp>
        <p:nvSpPr>
          <p:cNvPr id="39" name="TextBox 38">
            <a:extLst>
              <a:ext uri="{FF2B5EF4-FFF2-40B4-BE49-F238E27FC236}">
                <a16:creationId xmlns:a16="http://schemas.microsoft.com/office/drawing/2014/main" id="{1480CF9A-E6C6-49C4-B70F-EA1FF312C5D7}"/>
              </a:ext>
            </a:extLst>
          </p:cNvPr>
          <p:cNvSpPr txBox="1"/>
          <p:nvPr/>
        </p:nvSpPr>
        <p:spPr>
          <a:xfrm>
            <a:off x="11280757" y="4565649"/>
            <a:ext cx="613678" cy="193781"/>
          </a:xfrm>
          <a:prstGeom prst="rect">
            <a:avLst/>
          </a:prstGeom>
          <a:noFill/>
        </p:spPr>
        <p:txBody>
          <a:bodyPr wrap="square" rtlCol="0" anchor="ctr" anchorCtr="0">
            <a:noAutofit/>
          </a:bodyPr>
          <a:lstStyle/>
          <a:p>
            <a:r>
              <a:rPr lang="en-US" sz="1400" dirty="0">
                <a:solidFill>
                  <a:schemeClr val="accent3"/>
                </a:solidFill>
              </a:rPr>
              <a:t>48%</a:t>
            </a:r>
            <a:endParaRPr lang="en-IE" sz="1400" dirty="0">
              <a:solidFill>
                <a:schemeClr val="accent3"/>
              </a:solidFill>
            </a:endParaRPr>
          </a:p>
        </p:txBody>
      </p:sp>
      <p:sp>
        <p:nvSpPr>
          <p:cNvPr id="2" name="TextBox 1">
            <a:extLst>
              <a:ext uri="{FF2B5EF4-FFF2-40B4-BE49-F238E27FC236}">
                <a16:creationId xmlns:a16="http://schemas.microsoft.com/office/drawing/2014/main" id="{D81B016E-D974-6787-07D6-4215BD4C9917}"/>
              </a:ext>
            </a:extLst>
          </p:cNvPr>
          <p:cNvSpPr txBox="1"/>
          <p:nvPr/>
        </p:nvSpPr>
        <p:spPr>
          <a:xfrm>
            <a:off x="11386868" y="541453"/>
            <a:ext cx="739825" cy="276999"/>
          </a:xfrm>
          <a:prstGeom prst="rect">
            <a:avLst/>
          </a:prstGeom>
          <a:noFill/>
        </p:spPr>
        <p:txBody>
          <a:bodyPr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kern="0" dirty="0">
                <a:ea typeface="ヒラギノ角ゴ ProN W3" charset="-128"/>
              </a:rPr>
              <a:t>Q.15/16</a:t>
            </a:r>
            <a:endParaRPr kumimoji="0" lang="en-US" sz="1200" b="0" i="0" u="none" strike="noStrike" kern="0" cap="none" spc="0" normalizeH="0" baseline="0" noProof="0" dirty="0">
              <a:ln>
                <a:noFill/>
              </a:ln>
              <a:effectLst/>
              <a:uLnTx/>
              <a:uFillTx/>
              <a:ea typeface="ヒラギノ角ゴ ProN W3" charset="-128"/>
              <a:cs typeface="+mn-cs"/>
            </a:endParaRPr>
          </a:p>
        </p:txBody>
      </p:sp>
      <p:sp>
        <p:nvSpPr>
          <p:cNvPr id="3" name="Text Placeholder 3">
            <a:extLst>
              <a:ext uri="{FF2B5EF4-FFF2-40B4-BE49-F238E27FC236}">
                <a16:creationId xmlns:a16="http://schemas.microsoft.com/office/drawing/2014/main" id="{EA97ED08-7189-89DD-7FAA-98E8F79796DC}"/>
              </a:ext>
            </a:extLst>
          </p:cNvPr>
          <p:cNvSpPr txBox="1">
            <a:spLocks/>
          </p:cNvSpPr>
          <p:nvPr/>
        </p:nvSpPr>
        <p:spPr>
          <a:xfrm>
            <a:off x="10376454" y="20062"/>
            <a:ext cx="2162588" cy="2635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100" dirty="0">
                <a:latin typeface="Montserrat" pitchFamily="2" charset="77"/>
              </a:rPr>
              <a:t>Base: All B2B Suppliers Subject to the 16 Unfair Trading Practices - 91</a:t>
            </a:r>
          </a:p>
        </p:txBody>
      </p:sp>
      <p:sp>
        <p:nvSpPr>
          <p:cNvPr id="7" name="Rectangle 6">
            <a:extLst>
              <a:ext uri="{FF2B5EF4-FFF2-40B4-BE49-F238E27FC236}">
                <a16:creationId xmlns:a16="http://schemas.microsoft.com/office/drawing/2014/main" id="{CA88A0FC-D32D-F072-0C35-E711CAD7BDD6}"/>
              </a:ext>
            </a:extLst>
          </p:cNvPr>
          <p:cNvSpPr/>
          <p:nvPr/>
        </p:nvSpPr>
        <p:spPr>
          <a:xfrm>
            <a:off x="176093" y="918021"/>
            <a:ext cx="466864" cy="209146"/>
          </a:xfrm>
          <a:prstGeom prst="rect">
            <a:avLst/>
          </a:prstGeom>
          <a:solidFill>
            <a:srgbClr val="78449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Rectangle 7">
            <a:extLst>
              <a:ext uri="{FF2B5EF4-FFF2-40B4-BE49-F238E27FC236}">
                <a16:creationId xmlns:a16="http://schemas.microsoft.com/office/drawing/2014/main" id="{303DE6CC-B1F1-FF4E-0D40-C29FA7DDDE50}"/>
              </a:ext>
            </a:extLst>
          </p:cNvPr>
          <p:cNvSpPr/>
          <p:nvPr/>
        </p:nvSpPr>
        <p:spPr>
          <a:xfrm>
            <a:off x="176093" y="1127167"/>
            <a:ext cx="466864" cy="209146"/>
          </a:xfrm>
          <a:prstGeom prst="rect">
            <a:avLst/>
          </a:prstGeom>
          <a:solidFill>
            <a:srgbClr val="B186C7"/>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 Placeholder 1">
            <a:extLst>
              <a:ext uri="{FF2B5EF4-FFF2-40B4-BE49-F238E27FC236}">
                <a16:creationId xmlns:a16="http://schemas.microsoft.com/office/drawing/2014/main" id="{F97924E4-2443-CD1E-8951-DDF5F458FB47}"/>
              </a:ext>
            </a:extLst>
          </p:cNvPr>
          <p:cNvSpPr txBox="1">
            <a:spLocks/>
          </p:cNvSpPr>
          <p:nvPr/>
        </p:nvSpPr>
        <p:spPr>
          <a:xfrm>
            <a:off x="599542" y="901979"/>
            <a:ext cx="867308" cy="2412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100" dirty="0">
                <a:latin typeface="Montserrat" pitchFamily="2" charset="77"/>
              </a:rPr>
              <a:t>2023</a:t>
            </a:r>
          </a:p>
        </p:txBody>
      </p:sp>
      <p:sp>
        <p:nvSpPr>
          <p:cNvPr id="11" name="Text Placeholder 1">
            <a:extLst>
              <a:ext uri="{FF2B5EF4-FFF2-40B4-BE49-F238E27FC236}">
                <a16:creationId xmlns:a16="http://schemas.microsoft.com/office/drawing/2014/main" id="{B00B861D-D10D-5CCC-D722-55B359AF0A27}"/>
              </a:ext>
            </a:extLst>
          </p:cNvPr>
          <p:cNvSpPr txBox="1">
            <a:spLocks/>
          </p:cNvSpPr>
          <p:nvPr/>
        </p:nvSpPr>
        <p:spPr>
          <a:xfrm>
            <a:off x="599542" y="1142770"/>
            <a:ext cx="867308" cy="2412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100" dirty="0">
                <a:latin typeface="Montserrat" pitchFamily="2" charset="77"/>
              </a:rPr>
              <a:t>2022</a:t>
            </a:r>
          </a:p>
        </p:txBody>
      </p:sp>
      <p:sp>
        <p:nvSpPr>
          <p:cNvPr id="19" name="TextBox 18">
            <a:extLst>
              <a:ext uri="{FF2B5EF4-FFF2-40B4-BE49-F238E27FC236}">
                <a16:creationId xmlns:a16="http://schemas.microsoft.com/office/drawing/2014/main" id="{7944DA1D-F058-9A72-892B-49E5EA2ACB57}"/>
              </a:ext>
            </a:extLst>
          </p:cNvPr>
          <p:cNvSpPr txBox="1"/>
          <p:nvPr/>
        </p:nvSpPr>
        <p:spPr>
          <a:xfrm>
            <a:off x="10740962" y="5861892"/>
            <a:ext cx="1451038" cy="307777"/>
          </a:xfrm>
          <a:prstGeom prst="rect">
            <a:avLst/>
          </a:prstGeom>
          <a:noFill/>
        </p:spPr>
        <p:txBody>
          <a:bodyPr wrap="none" rtlCol="0">
            <a:spAutoFit/>
          </a:bodyPr>
          <a:lstStyle/>
          <a:p>
            <a:r>
              <a:rPr lang="en-US" sz="1400" dirty="0"/>
              <a:t>( ) = 2022 Data</a:t>
            </a:r>
            <a:endParaRPr lang="en-GB" sz="1400" dirty="0"/>
          </a:p>
        </p:txBody>
      </p:sp>
      <p:sp>
        <p:nvSpPr>
          <p:cNvPr id="20" name="TextBox 19">
            <a:extLst>
              <a:ext uri="{FF2B5EF4-FFF2-40B4-BE49-F238E27FC236}">
                <a16:creationId xmlns:a16="http://schemas.microsoft.com/office/drawing/2014/main" id="{C9A9A0CF-91DD-4977-9B1C-B8164B121DEA}"/>
              </a:ext>
            </a:extLst>
          </p:cNvPr>
          <p:cNvSpPr txBox="1"/>
          <p:nvPr/>
        </p:nvSpPr>
        <p:spPr>
          <a:xfrm>
            <a:off x="11400959" y="5237480"/>
            <a:ext cx="940455" cy="553998"/>
          </a:xfrm>
          <a:prstGeom prst="rect">
            <a:avLst/>
          </a:prstGeom>
          <a:noFill/>
        </p:spPr>
        <p:txBody>
          <a:bodyPr wrap="square" rtlCol="0">
            <a:spAutoFit/>
          </a:bodyPr>
          <a:lstStyle/>
          <a:p>
            <a:r>
              <a:rPr lang="en-US" sz="1000" dirty="0"/>
              <a:t>*Caution Low Base Size</a:t>
            </a:r>
            <a:endParaRPr lang="en-GB" sz="1000" dirty="0"/>
          </a:p>
        </p:txBody>
      </p:sp>
      <p:sp>
        <p:nvSpPr>
          <p:cNvPr id="21" name="TextBox 20">
            <a:extLst>
              <a:ext uri="{FF2B5EF4-FFF2-40B4-BE49-F238E27FC236}">
                <a16:creationId xmlns:a16="http://schemas.microsoft.com/office/drawing/2014/main" id="{88973F28-5213-8093-B538-BEF56A268196}"/>
              </a:ext>
            </a:extLst>
          </p:cNvPr>
          <p:cNvSpPr txBox="1"/>
          <p:nvPr/>
        </p:nvSpPr>
        <p:spPr>
          <a:xfrm>
            <a:off x="8046849" y="5702608"/>
            <a:ext cx="1455895" cy="307777"/>
          </a:xfrm>
          <a:prstGeom prst="rect">
            <a:avLst/>
          </a:prstGeom>
          <a:noFill/>
        </p:spPr>
        <p:txBody>
          <a:bodyPr wrap="squar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t>Mean Score: </a:t>
            </a:r>
          </a:p>
        </p:txBody>
      </p:sp>
      <p:sp>
        <p:nvSpPr>
          <p:cNvPr id="29" name="TextBox 28">
            <a:extLst>
              <a:ext uri="{FF2B5EF4-FFF2-40B4-BE49-F238E27FC236}">
                <a16:creationId xmlns:a16="http://schemas.microsoft.com/office/drawing/2014/main" id="{98CF707C-C8EA-ED82-EB56-49059F32328F}"/>
              </a:ext>
            </a:extLst>
          </p:cNvPr>
          <p:cNvSpPr txBox="1"/>
          <p:nvPr/>
        </p:nvSpPr>
        <p:spPr>
          <a:xfrm>
            <a:off x="9663203" y="5693397"/>
            <a:ext cx="1215704" cy="307777"/>
          </a:xfrm>
          <a:prstGeom prst="rect">
            <a:avLst/>
          </a:prstGeom>
          <a:noFill/>
        </p:spPr>
        <p:txBody>
          <a:bodyPr wrap="square"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t>2.9</a:t>
            </a:r>
          </a:p>
        </p:txBody>
      </p:sp>
      <p:sp>
        <p:nvSpPr>
          <p:cNvPr id="40" name="TextBox 39">
            <a:extLst>
              <a:ext uri="{FF2B5EF4-FFF2-40B4-BE49-F238E27FC236}">
                <a16:creationId xmlns:a16="http://schemas.microsoft.com/office/drawing/2014/main" id="{7B822918-BA87-4EAA-F680-DDD605F91861}"/>
              </a:ext>
            </a:extLst>
          </p:cNvPr>
          <p:cNvSpPr txBox="1"/>
          <p:nvPr/>
        </p:nvSpPr>
        <p:spPr>
          <a:xfrm>
            <a:off x="9069896" y="2161827"/>
            <a:ext cx="404278" cy="307777"/>
          </a:xfrm>
          <a:prstGeom prst="rect">
            <a:avLst/>
          </a:prstGeom>
          <a:noFill/>
        </p:spPr>
        <p:txBody>
          <a:bodyPr wrap="none" rtlCol="0">
            <a:spAutoFit/>
          </a:bodyPr>
          <a:lstStyle/>
          <a:p>
            <a:r>
              <a:rPr lang="en-US" sz="1400" dirty="0"/>
              <a:t>(5)</a:t>
            </a:r>
            <a:endParaRPr lang="en-GB" sz="1400" dirty="0"/>
          </a:p>
        </p:txBody>
      </p:sp>
      <p:sp>
        <p:nvSpPr>
          <p:cNvPr id="41" name="TextBox 40">
            <a:extLst>
              <a:ext uri="{FF2B5EF4-FFF2-40B4-BE49-F238E27FC236}">
                <a16:creationId xmlns:a16="http://schemas.microsoft.com/office/drawing/2014/main" id="{CB506A6C-09F2-300C-075F-9DF40B05F867}"/>
              </a:ext>
            </a:extLst>
          </p:cNvPr>
          <p:cNvSpPr txBox="1"/>
          <p:nvPr/>
        </p:nvSpPr>
        <p:spPr>
          <a:xfrm>
            <a:off x="9023898" y="2858562"/>
            <a:ext cx="421910" cy="307777"/>
          </a:xfrm>
          <a:prstGeom prst="rect">
            <a:avLst/>
          </a:prstGeom>
          <a:noFill/>
        </p:spPr>
        <p:txBody>
          <a:bodyPr wrap="none" rtlCol="0">
            <a:spAutoFit/>
          </a:bodyPr>
          <a:lstStyle/>
          <a:p>
            <a:r>
              <a:rPr lang="en-US" sz="1400" dirty="0"/>
              <a:t>(4)</a:t>
            </a:r>
            <a:endParaRPr lang="en-GB" sz="1400" dirty="0"/>
          </a:p>
        </p:txBody>
      </p:sp>
      <p:sp>
        <p:nvSpPr>
          <p:cNvPr id="42" name="TextBox 41">
            <a:extLst>
              <a:ext uri="{FF2B5EF4-FFF2-40B4-BE49-F238E27FC236}">
                <a16:creationId xmlns:a16="http://schemas.microsoft.com/office/drawing/2014/main" id="{91F5118E-8B38-26BE-9270-E5F50861C0FD}"/>
              </a:ext>
            </a:extLst>
          </p:cNvPr>
          <p:cNvSpPr txBox="1"/>
          <p:nvPr/>
        </p:nvSpPr>
        <p:spPr>
          <a:xfrm>
            <a:off x="9070552" y="3416456"/>
            <a:ext cx="404278" cy="307777"/>
          </a:xfrm>
          <a:prstGeom prst="rect">
            <a:avLst/>
          </a:prstGeom>
          <a:noFill/>
        </p:spPr>
        <p:txBody>
          <a:bodyPr wrap="none" rtlCol="0">
            <a:spAutoFit/>
          </a:bodyPr>
          <a:lstStyle/>
          <a:p>
            <a:r>
              <a:rPr lang="en-US" sz="1400" dirty="0"/>
              <a:t>(3)</a:t>
            </a:r>
            <a:endParaRPr lang="en-GB" sz="1400" dirty="0"/>
          </a:p>
        </p:txBody>
      </p:sp>
      <p:sp>
        <p:nvSpPr>
          <p:cNvPr id="43" name="TextBox 42">
            <a:extLst>
              <a:ext uri="{FF2B5EF4-FFF2-40B4-BE49-F238E27FC236}">
                <a16:creationId xmlns:a16="http://schemas.microsoft.com/office/drawing/2014/main" id="{04591EDA-419F-BF2D-C303-78FA68009BBF}"/>
              </a:ext>
            </a:extLst>
          </p:cNvPr>
          <p:cNvSpPr txBox="1"/>
          <p:nvPr/>
        </p:nvSpPr>
        <p:spPr>
          <a:xfrm>
            <a:off x="9077648" y="4268899"/>
            <a:ext cx="404278" cy="307777"/>
          </a:xfrm>
          <a:prstGeom prst="rect">
            <a:avLst/>
          </a:prstGeom>
          <a:noFill/>
        </p:spPr>
        <p:txBody>
          <a:bodyPr wrap="none" rtlCol="0">
            <a:spAutoFit/>
          </a:bodyPr>
          <a:lstStyle/>
          <a:p>
            <a:r>
              <a:rPr lang="en-US" sz="1400" dirty="0"/>
              <a:t>(2)</a:t>
            </a:r>
            <a:endParaRPr lang="en-GB" sz="1400" dirty="0"/>
          </a:p>
        </p:txBody>
      </p:sp>
      <p:sp>
        <p:nvSpPr>
          <p:cNvPr id="44" name="TextBox 43">
            <a:extLst>
              <a:ext uri="{FF2B5EF4-FFF2-40B4-BE49-F238E27FC236}">
                <a16:creationId xmlns:a16="http://schemas.microsoft.com/office/drawing/2014/main" id="{8FA5E39B-EB47-EF85-18BE-62C2FFD40317}"/>
              </a:ext>
            </a:extLst>
          </p:cNvPr>
          <p:cNvSpPr txBox="1"/>
          <p:nvPr/>
        </p:nvSpPr>
        <p:spPr>
          <a:xfrm>
            <a:off x="9103720" y="5293215"/>
            <a:ext cx="367408" cy="307777"/>
          </a:xfrm>
          <a:prstGeom prst="rect">
            <a:avLst/>
          </a:prstGeom>
          <a:noFill/>
        </p:spPr>
        <p:txBody>
          <a:bodyPr wrap="none" rtlCol="0">
            <a:spAutoFit/>
          </a:bodyPr>
          <a:lstStyle/>
          <a:p>
            <a:r>
              <a:rPr lang="en-US" sz="1400" dirty="0"/>
              <a:t>(1)</a:t>
            </a:r>
            <a:endParaRPr lang="en-GB" sz="1400" dirty="0"/>
          </a:p>
        </p:txBody>
      </p:sp>
      <p:sp>
        <p:nvSpPr>
          <p:cNvPr id="45" name="TextBox 44">
            <a:extLst>
              <a:ext uri="{FF2B5EF4-FFF2-40B4-BE49-F238E27FC236}">
                <a16:creationId xmlns:a16="http://schemas.microsoft.com/office/drawing/2014/main" id="{FA21DB60-C7A6-8E96-E16E-0E089E603A1D}"/>
              </a:ext>
            </a:extLst>
          </p:cNvPr>
          <p:cNvSpPr txBox="1"/>
          <p:nvPr/>
        </p:nvSpPr>
        <p:spPr>
          <a:xfrm>
            <a:off x="11175802" y="2343500"/>
            <a:ext cx="689612" cy="307777"/>
          </a:xfrm>
          <a:prstGeom prst="rect">
            <a:avLst/>
          </a:prstGeom>
          <a:noFill/>
        </p:spPr>
        <p:txBody>
          <a:bodyPr wrap="none" rtlCol="0">
            <a:spAutoFit/>
          </a:bodyPr>
          <a:lstStyle/>
          <a:p>
            <a:r>
              <a:rPr lang="en-US" sz="1400" dirty="0"/>
              <a:t>(40%)</a:t>
            </a:r>
            <a:endParaRPr lang="en-GB" sz="1400" dirty="0"/>
          </a:p>
        </p:txBody>
      </p:sp>
      <p:sp>
        <p:nvSpPr>
          <p:cNvPr id="46" name="TextBox 45">
            <a:extLst>
              <a:ext uri="{FF2B5EF4-FFF2-40B4-BE49-F238E27FC236}">
                <a16:creationId xmlns:a16="http://schemas.microsoft.com/office/drawing/2014/main" id="{CFF4B341-0B6D-0881-3EE8-24379ECD0D31}"/>
              </a:ext>
            </a:extLst>
          </p:cNvPr>
          <p:cNvSpPr txBox="1"/>
          <p:nvPr/>
        </p:nvSpPr>
        <p:spPr>
          <a:xfrm>
            <a:off x="11258067" y="4694698"/>
            <a:ext cx="671979" cy="307777"/>
          </a:xfrm>
          <a:prstGeom prst="rect">
            <a:avLst/>
          </a:prstGeom>
          <a:noFill/>
        </p:spPr>
        <p:txBody>
          <a:bodyPr wrap="none" rtlCol="0">
            <a:spAutoFit/>
          </a:bodyPr>
          <a:lstStyle/>
          <a:p>
            <a:r>
              <a:rPr lang="en-US" sz="1400" dirty="0"/>
              <a:t>(34%)</a:t>
            </a:r>
            <a:endParaRPr lang="en-GB" sz="1400" dirty="0"/>
          </a:p>
        </p:txBody>
      </p:sp>
    </p:spTree>
    <p:extLst>
      <p:ext uri="{BB962C8B-B14F-4D97-AF65-F5344CB8AC3E}">
        <p14:creationId xmlns:p14="http://schemas.microsoft.com/office/powerpoint/2010/main" val="187377389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Object 2">
            <a:extLst>
              <a:ext uri="{FF2B5EF4-FFF2-40B4-BE49-F238E27FC236}">
                <a16:creationId xmlns:a16="http://schemas.microsoft.com/office/drawing/2014/main" id="{F64289A7-5885-4DCD-93C2-C9A9902CA46F}"/>
              </a:ext>
            </a:extLst>
          </p:cNvPr>
          <p:cNvGraphicFramePr>
            <a:graphicFrameLocks noChangeAspect="1"/>
          </p:cNvGraphicFramePr>
          <p:nvPr/>
        </p:nvGraphicFramePr>
        <p:xfrm>
          <a:off x="6802039" y="1385549"/>
          <a:ext cx="2588704" cy="4620070"/>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a:extLst>
              <a:ext uri="{FF2B5EF4-FFF2-40B4-BE49-F238E27FC236}">
                <a16:creationId xmlns:a16="http://schemas.microsoft.com/office/drawing/2014/main" id="{4B367FF0-387A-4014-8266-F94D6B225664}"/>
              </a:ext>
            </a:extLst>
          </p:cNvPr>
          <p:cNvSpPr>
            <a:spLocks noGrp="1"/>
          </p:cNvSpPr>
          <p:nvPr>
            <p:ph type="title" idx="4294967295"/>
          </p:nvPr>
        </p:nvSpPr>
        <p:spPr>
          <a:xfrm>
            <a:off x="0" y="136525"/>
            <a:ext cx="12192000" cy="815975"/>
          </a:xfrm>
        </p:spPr>
        <p:txBody>
          <a:bodyPr/>
          <a:lstStyle/>
          <a:p>
            <a:r>
              <a:rPr lang="en-US" dirty="0"/>
              <a:t>Reason for Not Raising the Issue with Anyone</a:t>
            </a:r>
            <a:endParaRPr lang="en-IE" dirty="0"/>
          </a:p>
        </p:txBody>
      </p:sp>
      <p:graphicFrame>
        <p:nvGraphicFramePr>
          <p:cNvPr id="24" name="Table 23">
            <a:extLst>
              <a:ext uri="{FF2B5EF4-FFF2-40B4-BE49-F238E27FC236}">
                <a16:creationId xmlns:a16="http://schemas.microsoft.com/office/drawing/2014/main" id="{023623D4-D117-4A79-8CAF-36FF56354A38}"/>
              </a:ext>
            </a:extLst>
          </p:cNvPr>
          <p:cNvGraphicFramePr>
            <a:graphicFrameLocks noGrp="1"/>
          </p:cNvGraphicFramePr>
          <p:nvPr/>
        </p:nvGraphicFramePr>
        <p:xfrm>
          <a:off x="599543" y="1477711"/>
          <a:ext cx="6144440" cy="4478310"/>
        </p:xfrm>
        <a:graphic>
          <a:graphicData uri="http://schemas.openxmlformats.org/drawingml/2006/table">
            <a:tbl>
              <a:tblPr firstRow="1" bandRow="1">
                <a:tableStyleId>{2D5ABB26-0587-4C30-8999-92F81FD0307C}</a:tableStyleId>
              </a:tblPr>
              <a:tblGrid>
                <a:gridCol w="6144440">
                  <a:extLst>
                    <a:ext uri="{9D8B030D-6E8A-4147-A177-3AD203B41FA5}">
                      <a16:colId xmlns:a16="http://schemas.microsoft.com/office/drawing/2014/main" val="2790380625"/>
                    </a:ext>
                  </a:extLst>
                </a:gridCol>
              </a:tblGrid>
              <a:tr h="442538">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400" b="0" kern="0" dirty="0">
                          <a:solidFill>
                            <a:schemeClr val="tx1"/>
                          </a:solidFill>
                          <a:latin typeface="+mn-lt"/>
                          <a:ea typeface="ヒラギノ角ゴ ProN W3" charset="-128"/>
                          <a:cs typeface="+mn-cs"/>
                        </a:rPr>
                        <a:t>Not sure what the right authority was</a:t>
                      </a:r>
                    </a:p>
                  </a:txBody>
                  <a:tcPr marL="9525" marR="9525" marT="9525" marB="0" anchor="ctr"/>
                </a:tc>
                <a:extLst>
                  <a:ext uri="{0D108BD9-81ED-4DB2-BD59-A6C34878D82A}">
                    <a16:rowId xmlns:a16="http://schemas.microsoft.com/office/drawing/2014/main" val="3754030998"/>
                  </a:ext>
                </a:extLst>
              </a:tr>
              <a:tr h="442538">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400" b="0" kern="0" dirty="0">
                          <a:solidFill>
                            <a:schemeClr val="tx1"/>
                          </a:solidFill>
                          <a:latin typeface="+mn-lt"/>
                          <a:ea typeface="ヒラギノ角ゴ ProN W3" charset="-128"/>
                          <a:cs typeface="+mn-cs"/>
                        </a:rPr>
                        <a:t>Fear of some form of retaliation from the buyer</a:t>
                      </a:r>
                    </a:p>
                  </a:txBody>
                  <a:tcPr marL="9525" marR="9525" marT="9525" marB="0" anchor="ctr"/>
                </a:tc>
                <a:extLst>
                  <a:ext uri="{0D108BD9-81ED-4DB2-BD59-A6C34878D82A}">
                    <a16:rowId xmlns:a16="http://schemas.microsoft.com/office/drawing/2014/main" val="3729530428"/>
                  </a:ext>
                </a:extLst>
              </a:tr>
              <a:tr h="442538">
                <a:tc>
                  <a:txBody>
                    <a:bodyPr/>
                    <a:lstStyle/>
                    <a:p>
                      <a:pPr marL="0" algn="r" defTabSz="914400" rtl="0" eaLnBrk="1" fontAlgn="b" latinLnBrk="0" hangingPunct="1"/>
                      <a:r>
                        <a:rPr lang="en-US" sz="1400" b="0" kern="0" dirty="0">
                          <a:solidFill>
                            <a:schemeClr val="tx1"/>
                          </a:solidFill>
                          <a:latin typeface="+mn-lt"/>
                          <a:ea typeface="ヒラギノ角ゴ ProN W3" charset="-128"/>
                          <a:cs typeface="+mn-cs"/>
                        </a:rPr>
                        <a:t>#No issues/ wasn’t major</a:t>
                      </a:r>
                    </a:p>
                  </a:txBody>
                  <a:tcPr marL="9525" marR="9525" marT="9525" marB="0" anchor="ctr"/>
                </a:tc>
                <a:extLst>
                  <a:ext uri="{0D108BD9-81ED-4DB2-BD59-A6C34878D82A}">
                    <a16:rowId xmlns:a16="http://schemas.microsoft.com/office/drawing/2014/main" val="2162836786"/>
                  </a:ext>
                </a:extLst>
              </a:tr>
              <a:tr h="442538">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400" b="0" kern="0" dirty="0">
                          <a:solidFill>
                            <a:schemeClr val="tx1"/>
                          </a:solidFill>
                          <a:latin typeface="+mn-lt"/>
                          <a:ea typeface="ヒラギノ角ゴ ProN W3" charset="-128"/>
                          <a:cs typeface="+mn-cs"/>
                        </a:rPr>
                        <a:t>It is common practice in the sector</a:t>
                      </a:r>
                    </a:p>
                  </a:txBody>
                  <a:tcPr marL="9525" marR="9525" marT="9525" marB="0" anchor="ctr"/>
                </a:tc>
                <a:extLst>
                  <a:ext uri="{0D108BD9-81ED-4DB2-BD59-A6C34878D82A}">
                    <a16:rowId xmlns:a16="http://schemas.microsoft.com/office/drawing/2014/main" val="2026223521"/>
                  </a:ext>
                </a:extLst>
              </a:tr>
              <a:tr h="442538">
                <a:tc>
                  <a:txBody>
                    <a:bodyPr/>
                    <a:lstStyle/>
                    <a:p>
                      <a:pPr marL="0" algn="r" defTabSz="914400" rtl="0" eaLnBrk="1" fontAlgn="b" latinLnBrk="0" hangingPunct="1"/>
                      <a:r>
                        <a:rPr lang="en-US" sz="1400" b="0" kern="0" dirty="0">
                          <a:solidFill>
                            <a:schemeClr val="tx1"/>
                          </a:solidFill>
                          <a:latin typeface="+mn-lt"/>
                          <a:ea typeface="ヒラギノ角ゴ ProN W3" charset="-128"/>
                          <a:cs typeface="+mn-cs"/>
                        </a:rPr>
                        <a:t>I didn't have the time</a:t>
                      </a:r>
                    </a:p>
                  </a:txBody>
                  <a:tcPr marL="9525" marR="9525" marT="9525" marB="0" anchor="ctr"/>
                </a:tc>
                <a:extLst>
                  <a:ext uri="{0D108BD9-81ED-4DB2-BD59-A6C34878D82A}">
                    <a16:rowId xmlns:a16="http://schemas.microsoft.com/office/drawing/2014/main" val="2320224975"/>
                  </a:ext>
                </a:extLst>
              </a:tr>
              <a:tr h="442538">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400" b="0" kern="0" dirty="0">
                          <a:solidFill>
                            <a:schemeClr val="tx1"/>
                          </a:solidFill>
                          <a:latin typeface="+mn-lt"/>
                          <a:ea typeface="ヒラギノ角ゴ ProN W3" charset="-128"/>
                          <a:cs typeface="+mn-cs"/>
                        </a:rPr>
                        <a:t>I am not a member of a representative body</a:t>
                      </a:r>
                    </a:p>
                  </a:txBody>
                  <a:tcPr marL="9525" marR="9525" marT="9525" marB="0" anchor="ctr"/>
                </a:tc>
                <a:extLst>
                  <a:ext uri="{0D108BD9-81ED-4DB2-BD59-A6C34878D82A}">
                    <a16:rowId xmlns:a16="http://schemas.microsoft.com/office/drawing/2014/main" val="505820881"/>
                  </a:ext>
                </a:extLst>
              </a:tr>
              <a:tr h="442538">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400" b="0" kern="0" dirty="0">
                          <a:solidFill>
                            <a:schemeClr val="tx1"/>
                          </a:solidFill>
                          <a:latin typeface="+mn-lt"/>
                          <a:ea typeface="ヒラギノ角ゴ ProN W3" charset="-128"/>
                          <a:cs typeface="+mn-cs"/>
                        </a:rPr>
                        <a:t>I didn’t think I needed to/didn’t think of it</a:t>
                      </a:r>
                    </a:p>
                  </a:txBody>
                  <a:tcPr marL="9525" marR="9525" marT="9525" marB="0" anchor="ctr"/>
                </a:tc>
                <a:extLst>
                  <a:ext uri="{0D108BD9-81ED-4DB2-BD59-A6C34878D82A}">
                    <a16:rowId xmlns:a16="http://schemas.microsoft.com/office/drawing/2014/main" val="1353169739"/>
                  </a:ext>
                </a:extLst>
              </a:tr>
              <a:tr h="442538">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400" b="0" kern="0" dirty="0">
                          <a:solidFill>
                            <a:schemeClr val="tx1"/>
                          </a:solidFill>
                          <a:latin typeface="+mn-lt"/>
                          <a:ea typeface="ヒラギノ角ゴ ProN W3" charset="-128"/>
                          <a:cs typeface="+mn-cs"/>
                        </a:rPr>
                        <a:t>I wanted to deal with the supplier directly</a:t>
                      </a:r>
                    </a:p>
                  </a:txBody>
                  <a:tcPr marL="9525" marR="9525" marT="9525" marB="0" anchor="ctr"/>
                </a:tc>
                <a:extLst>
                  <a:ext uri="{0D108BD9-81ED-4DB2-BD59-A6C34878D82A}">
                    <a16:rowId xmlns:a16="http://schemas.microsoft.com/office/drawing/2014/main" val="2240309056"/>
                  </a:ext>
                </a:extLst>
              </a:tr>
              <a:tr h="469003">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400" b="0" kern="0" dirty="0">
                          <a:solidFill>
                            <a:schemeClr val="tx1"/>
                          </a:solidFill>
                          <a:latin typeface="+mn-lt"/>
                          <a:ea typeface="ヒラギノ角ゴ ProN W3" charset="-128"/>
                          <a:cs typeface="+mn-cs"/>
                        </a:rPr>
                        <a:t>Did not think my representative body would be able to do anything</a:t>
                      </a:r>
                    </a:p>
                  </a:txBody>
                  <a:tcPr marL="9525" marR="9525" marT="9525" marB="0" anchor="ctr"/>
                </a:tc>
                <a:extLst>
                  <a:ext uri="{0D108BD9-81ED-4DB2-BD59-A6C34878D82A}">
                    <a16:rowId xmlns:a16="http://schemas.microsoft.com/office/drawing/2014/main" val="559135025"/>
                  </a:ext>
                </a:extLst>
              </a:tr>
              <a:tr h="469003">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400" b="0" kern="0" dirty="0">
                          <a:solidFill>
                            <a:schemeClr val="tx1"/>
                          </a:solidFill>
                          <a:latin typeface="+mn-lt"/>
                          <a:ea typeface="ヒラギノ角ゴ ProN W3" charset="-128"/>
                          <a:cs typeface="+mn-cs"/>
                        </a:rPr>
                        <a:t>Did not think the competent authority would be able to do anything</a:t>
                      </a:r>
                    </a:p>
                  </a:txBody>
                  <a:tcPr marL="9525" marR="9525" marT="9525" marB="0" anchor="ctr"/>
                </a:tc>
                <a:extLst>
                  <a:ext uri="{0D108BD9-81ED-4DB2-BD59-A6C34878D82A}">
                    <a16:rowId xmlns:a16="http://schemas.microsoft.com/office/drawing/2014/main" val="576994575"/>
                  </a:ext>
                </a:extLst>
              </a:tr>
            </a:tbl>
          </a:graphicData>
        </a:graphic>
      </p:graphicFrame>
      <p:sp>
        <p:nvSpPr>
          <p:cNvPr id="61" name="TextBox 22">
            <a:extLst>
              <a:ext uri="{FF2B5EF4-FFF2-40B4-BE49-F238E27FC236}">
                <a16:creationId xmlns:a16="http://schemas.microsoft.com/office/drawing/2014/main" id="{B240F19F-288D-4C9F-8FFF-E1C922A5406D}"/>
              </a:ext>
            </a:extLst>
          </p:cNvPr>
          <p:cNvSpPr txBox="1">
            <a:spLocks noChangeArrowheads="1"/>
          </p:cNvSpPr>
          <p:nvPr/>
        </p:nvSpPr>
        <p:spPr bwMode="auto">
          <a:xfrm>
            <a:off x="7232054" y="1290916"/>
            <a:ext cx="3449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effectLst/>
                <a:uLnTx/>
                <a:uFillTx/>
                <a:latin typeface="Arial" pitchFamily="34" charset="0"/>
                <a:ea typeface="ヒラギノ角ゴ ProN W3" charset="-128"/>
                <a:cs typeface="Arial" pitchFamily="34" charset="0"/>
              </a:rPr>
              <a:t>%</a:t>
            </a:r>
          </a:p>
        </p:txBody>
      </p:sp>
      <p:sp>
        <p:nvSpPr>
          <p:cNvPr id="62" name="Rectangle 61">
            <a:extLst>
              <a:ext uri="{FF2B5EF4-FFF2-40B4-BE49-F238E27FC236}">
                <a16:creationId xmlns:a16="http://schemas.microsoft.com/office/drawing/2014/main" id="{46B7BF80-4F90-477C-8A6E-4621BC006491}"/>
              </a:ext>
            </a:extLst>
          </p:cNvPr>
          <p:cNvSpPr/>
          <p:nvPr/>
        </p:nvSpPr>
        <p:spPr>
          <a:xfrm>
            <a:off x="6710440" y="837724"/>
            <a:ext cx="1388185" cy="440405"/>
          </a:xfrm>
          <a:prstGeom prst="rect">
            <a:avLst/>
          </a:prstGeom>
          <a:solidFill>
            <a:schemeClr val="bg2">
              <a:lumMod val="40000"/>
              <a:lumOff val="60000"/>
            </a:schemeClr>
          </a:solidFill>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400" kern="0" dirty="0">
                <a:solidFill>
                  <a:schemeClr val="tx1"/>
                </a:solidFill>
                <a:cs typeface="Arial" pitchFamily="34" charset="0"/>
              </a:rPr>
              <a:t>Reason</a:t>
            </a:r>
          </a:p>
        </p:txBody>
      </p:sp>
      <p:sp>
        <p:nvSpPr>
          <p:cNvPr id="60" name="Rectangle 59">
            <a:extLst>
              <a:ext uri="{FF2B5EF4-FFF2-40B4-BE49-F238E27FC236}">
                <a16:creationId xmlns:a16="http://schemas.microsoft.com/office/drawing/2014/main" id="{6713BD14-0542-49A8-A3B2-AA3F7D5DC403}"/>
              </a:ext>
            </a:extLst>
          </p:cNvPr>
          <p:cNvSpPr/>
          <p:nvPr/>
        </p:nvSpPr>
        <p:spPr>
          <a:xfrm>
            <a:off x="970712" y="6032694"/>
            <a:ext cx="11025631" cy="738664"/>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wrap="square" rtlCol="0" anchor="ctr">
            <a:spAutoFit/>
          </a:bodyPr>
          <a:lstStyle/>
          <a:p>
            <a:pPr algn="ctr" fontAlgn="b"/>
            <a:r>
              <a:rPr lang="en-US" sz="1400" b="0" kern="1200" dirty="0">
                <a:solidFill>
                  <a:schemeClr val="tx1"/>
                </a:solidFill>
                <a:ea typeface="ヒラギノ角ゴ ProN W3" charset="-128"/>
                <a:cs typeface="+mn-cs"/>
              </a:rPr>
              <a:t>The top reasons for not raising the issue with anyone was not being sure what the right authority was (19%), fear of some form of retaliation from the buyer (17%) and not seeing the issue as major (16%). Retaliation and common practice has fallen back versus 2022.</a:t>
            </a:r>
            <a:endParaRPr lang="en-US" sz="1400" b="0" dirty="0">
              <a:solidFill>
                <a:schemeClr val="tx1"/>
              </a:solidFill>
              <a:ea typeface="ヒラギノ角ゴ ProN W3" charset="-128"/>
            </a:endParaRPr>
          </a:p>
        </p:txBody>
      </p:sp>
      <p:graphicFrame>
        <p:nvGraphicFramePr>
          <p:cNvPr id="40" name="Chart 39">
            <a:extLst>
              <a:ext uri="{FF2B5EF4-FFF2-40B4-BE49-F238E27FC236}">
                <a16:creationId xmlns:a16="http://schemas.microsoft.com/office/drawing/2014/main" id="{91B5E31B-25FB-4791-AC92-0891FB8E162D}"/>
              </a:ext>
            </a:extLst>
          </p:cNvPr>
          <p:cNvGraphicFramePr/>
          <p:nvPr/>
        </p:nvGraphicFramePr>
        <p:xfrm>
          <a:off x="10394645" y="833338"/>
          <a:ext cx="1684526" cy="1513448"/>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3314F2FD-F74A-6A7F-4550-16A69AF8E153}"/>
              </a:ext>
            </a:extLst>
          </p:cNvPr>
          <p:cNvSpPr txBox="1"/>
          <p:nvPr/>
        </p:nvSpPr>
        <p:spPr>
          <a:xfrm>
            <a:off x="10029412" y="872728"/>
            <a:ext cx="640340" cy="276999"/>
          </a:xfrm>
          <a:prstGeom prst="rect">
            <a:avLst/>
          </a:prstGeom>
          <a:noFill/>
        </p:spPr>
        <p:txBody>
          <a:bodyPr wrap="square" rtlCol="0" anchor="ctr"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200" kern="0" dirty="0">
                <a:ea typeface="ヒラギノ角ゴ ProN W3" charset="-128"/>
              </a:rPr>
              <a:t>Q.17</a:t>
            </a:r>
            <a:endParaRPr kumimoji="0" lang="en-US" sz="1200" b="0" i="0" u="none" strike="noStrike" kern="0" cap="none" spc="0" normalizeH="0" baseline="0" noProof="0" dirty="0">
              <a:ln>
                <a:noFill/>
              </a:ln>
              <a:effectLst/>
              <a:uLnTx/>
              <a:uFillTx/>
              <a:ea typeface="ヒラギノ角ゴ ProN W3" charset="-128"/>
              <a:cs typeface="+mn-cs"/>
            </a:endParaRPr>
          </a:p>
        </p:txBody>
      </p:sp>
      <p:sp>
        <p:nvSpPr>
          <p:cNvPr id="3" name="Text Placeholder 3">
            <a:extLst>
              <a:ext uri="{FF2B5EF4-FFF2-40B4-BE49-F238E27FC236}">
                <a16:creationId xmlns:a16="http://schemas.microsoft.com/office/drawing/2014/main" id="{14CF2E36-7561-D84E-8433-2512B7D9658F}"/>
              </a:ext>
            </a:extLst>
          </p:cNvPr>
          <p:cNvSpPr txBox="1">
            <a:spLocks/>
          </p:cNvSpPr>
          <p:nvPr/>
        </p:nvSpPr>
        <p:spPr>
          <a:xfrm>
            <a:off x="10029412" y="294520"/>
            <a:ext cx="2162588" cy="2635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100" dirty="0">
                <a:latin typeface="Montserrat" pitchFamily="2" charset="77"/>
              </a:rPr>
              <a:t>Base: All B2B Suppliers who did not raise their issue with any Operators/Bodies – 42*</a:t>
            </a:r>
          </a:p>
        </p:txBody>
      </p:sp>
      <p:sp>
        <p:nvSpPr>
          <p:cNvPr id="5" name="Rectangle 4">
            <a:extLst>
              <a:ext uri="{FF2B5EF4-FFF2-40B4-BE49-F238E27FC236}">
                <a16:creationId xmlns:a16="http://schemas.microsoft.com/office/drawing/2014/main" id="{5BF8A4FB-6024-1472-08C3-31267D1BE0FF}"/>
              </a:ext>
            </a:extLst>
          </p:cNvPr>
          <p:cNvSpPr/>
          <p:nvPr/>
        </p:nvSpPr>
        <p:spPr>
          <a:xfrm>
            <a:off x="176093" y="918021"/>
            <a:ext cx="466864" cy="209146"/>
          </a:xfrm>
          <a:prstGeom prst="rect">
            <a:avLst/>
          </a:prstGeom>
          <a:solidFill>
            <a:srgbClr val="891F77"/>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Rectangle 5">
            <a:extLst>
              <a:ext uri="{FF2B5EF4-FFF2-40B4-BE49-F238E27FC236}">
                <a16:creationId xmlns:a16="http://schemas.microsoft.com/office/drawing/2014/main" id="{2E56684F-2ED9-B519-563D-7C263AA97789}"/>
              </a:ext>
            </a:extLst>
          </p:cNvPr>
          <p:cNvSpPr/>
          <p:nvPr/>
        </p:nvSpPr>
        <p:spPr>
          <a:xfrm>
            <a:off x="176093" y="1127167"/>
            <a:ext cx="466864" cy="209146"/>
          </a:xfrm>
          <a:prstGeom prst="rect">
            <a:avLst/>
          </a:prstGeom>
          <a:solidFill>
            <a:srgbClr val="CBAED9"/>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Text Placeholder 1">
            <a:extLst>
              <a:ext uri="{FF2B5EF4-FFF2-40B4-BE49-F238E27FC236}">
                <a16:creationId xmlns:a16="http://schemas.microsoft.com/office/drawing/2014/main" id="{37D0E240-6A64-CD69-1F54-EB3369A5F11B}"/>
              </a:ext>
            </a:extLst>
          </p:cNvPr>
          <p:cNvSpPr txBox="1">
            <a:spLocks/>
          </p:cNvSpPr>
          <p:nvPr/>
        </p:nvSpPr>
        <p:spPr>
          <a:xfrm>
            <a:off x="599542" y="901979"/>
            <a:ext cx="867308" cy="2412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100" dirty="0">
                <a:latin typeface="Montserrat" pitchFamily="2" charset="77"/>
              </a:rPr>
              <a:t>2023</a:t>
            </a:r>
          </a:p>
        </p:txBody>
      </p:sp>
      <p:sp>
        <p:nvSpPr>
          <p:cNvPr id="8" name="Text Placeholder 1">
            <a:extLst>
              <a:ext uri="{FF2B5EF4-FFF2-40B4-BE49-F238E27FC236}">
                <a16:creationId xmlns:a16="http://schemas.microsoft.com/office/drawing/2014/main" id="{64F470FB-1E28-95DE-20FE-6A956F440942}"/>
              </a:ext>
            </a:extLst>
          </p:cNvPr>
          <p:cNvSpPr txBox="1">
            <a:spLocks/>
          </p:cNvSpPr>
          <p:nvPr/>
        </p:nvSpPr>
        <p:spPr>
          <a:xfrm>
            <a:off x="599542" y="1142770"/>
            <a:ext cx="867308" cy="2412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100" dirty="0">
                <a:latin typeface="Montserrat" pitchFamily="2" charset="77"/>
              </a:rPr>
              <a:t>2022</a:t>
            </a:r>
          </a:p>
        </p:txBody>
      </p:sp>
      <p:pic>
        <p:nvPicPr>
          <p:cNvPr id="10" name="Picture 9">
            <a:extLst>
              <a:ext uri="{FF2B5EF4-FFF2-40B4-BE49-F238E27FC236}">
                <a16:creationId xmlns:a16="http://schemas.microsoft.com/office/drawing/2014/main" id="{614C1A70-15A4-9684-6630-79351BF9530D}"/>
              </a:ext>
            </a:extLst>
          </p:cNvPr>
          <p:cNvPicPr>
            <a:picLocks noChangeAspect="1"/>
          </p:cNvPicPr>
          <p:nvPr/>
        </p:nvPicPr>
        <p:blipFill>
          <a:blip r:embed="rId4"/>
          <a:stretch>
            <a:fillRect/>
          </a:stretch>
        </p:blipFill>
        <p:spPr>
          <a:xfrm>
            <a:off x="8890291" y="3095664"/>
            <a:ext cx="2278242" cy="1955414"/>
          </a:xfrm>
          <a:prstGeom prst="rect">
            <a:avLst/>
          </a:prstGeom>
          <a:effectLst>
            <a:softEdge rad="127000"/>
          </a:effectLst>
        </p:spPr>
      </p:pic>
      <p:sp>
        <p:nvSpPr>
          <p:cNvPr id="9" name="TextBox 8">
            <a:extLst>
              <a:ext uri="{FF2B5EF4-FFF2-40B4-BE49-F238E27FC236}">
                <a16:creationId xmlns:a16="http://schemas.microsoft.com/office/drawing/2014/main" id="{6B2B564E-35B0-8D7B-B531-07055D9D44AE}"/>
              </a:ext>
            </a:extLst>
          </p:cNvPr>
          <p:cNvSpPr txBox="1"/>
          <p:nvPr/>
        </p:nvSpPr>
        <p:spPr>
          <a:xfrm>
            <a:off x="10329200" y="5390860"/>
            <a:ext cx="1678665" cy="246221"/>
          </a:xfrm>
          <a:prstGeom prst="rect">
            <a:avLst/>
          </a:prstGeom>
          <a:noFill/>
        </p:spPr>
        <p:txBody>
          <a:bodyPr wrap="none" rtlCol="0">
            <a:spAutoFit/>
          </a:bodyPr>
          <a:lstStyle/>
          <a:p>
            <a:r>
              <a:rPr lang="en-US" sz="1000" dirty="0"/>
              <a:t>*Caution Low Base Size</a:t>
            </a:r>
            <a:endParaRPr lang="en-GB" sz="1000" dirty="0"/>
          </a:p>
        </p:txBody>
      </p:sp>
      <p:sp>
        <p:nvSpPr>
          <p:cNvPr id="11" name="TextBox 10">
            <a:extLst>
              <a:ext uri="{FF2B5EF4-FFF2-40B4-BE49-F238E27FC236}">
                <a16:creationId xmlns:a16="http://schemas.microsoft.com/office/drawing/2014/main" id="{4BE144A4-DE2A-1583-E3B3-831CBA596F2C}"/>
              </a:ext>
            </a:extLst>
          </p:cNvPr>
          <p:cNvSpPr txBox="1"/>
          <p:nvPr/>
        </p:nvSpPr>
        <p:spPr>
          <a:xfrm>
            <a:off x="10708811" y="5672572"/>
            <a:ext cx="1287532" cy="307777"/>
          </a:xfrm>
          <a:prstGeom prst="rect">
            <a:avLst/>
          </a:prstGeom>
          <a:noFill/>
        </p:spPr>
        <p:txBody>
          <a:bodyPr wrap="none" rtlCol="0">
            <a:spAutoFit/>
          </a:bodyPr>
          <a:lstStyle/>
          <a:p>
            <a:r>
              <a:rPr lang="en-US" sz="1400" dirty="0"/>
              <a:t># New Code</a:t>
            </a:r>
            <a:endParaRPr lang="en-GB" sz="1400" dirty="0"/>
          </a:p>
        </p:txBody>
      </p:sp>
    </p:spTree>
    <p:extLst>
      <p:ext uri="{BB962C8B-B14F-4D97-AF65-F5344CB8AC3E}">
        <p14:creationId xmlns:p14="http://schemas.microsoft.com/office/powerpoint/2010/main" val="330114340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129860B8-9DA3-411C-A615-32F645BF91DB}"/>
              </a:ext>
            </a:extLst>
          </p:cNvPr>
          <p:cNvSpPr/>
          <p:nvPr/>
        </p:nvSpPr>
        <p:spPr>
          <a:xfrm>
            <a:off x="375112" y="1567989"/>
            <a:ext cx="2405703" cy="2440352"/>
          </a:xfrm>
          <a:prstGeom prst="rect">
            <a:avLst/>
          </a:prstGeom>
          <a:solidFill>
            <a:schemeClr val="bg2">
              <a:lumMod val="20000"/>
              <a:lumOff val="8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en-GB" sz="1400" b="0" dirty="0">
                <a:solidFill>
                  <a:schemeClr val="tx1"/>
                </a:solidFill>
                <a:cs typeface="Arial" pitchFamily="34" charset="0"/>
              </a:rPr>
              <a:t>Q. </a:t>
            </a:r>
            <a:r>
              <a:rPr lang="en-US" sz="1400" b="0" dirty="0">
                <a:solidFill>
                  <a:schemeClr val="tx1"/>
                </a:solidFill>
                <a:cs typeface="Arial" pitchFamily="34" charset="0"/>
              </a:rPr>
              <a:t>In your opinion have the prohibited practices in the Unfair Trading Practices regulations weakened or strengthened the position of weaker suppliers against stronger buyers in the food supply chain? </a:t>
            </a:r>
            <a:endParaRPr lang="en-IE" sz="1400" b="0" dirty="0">
              <a:solidFill>
                <a:schemeClr val="tx1"/>
              </a:solidFill>
              <a:cs typeface="Arial" pitchFamily="34" charset="0"/>
            </a:endParaRPr>
          </a:p>
        </p:txBody>
      </p:sp>
      <p:graphicFrame>
        <p:nvGraphicFramePr>
          <p:cNvPr id="6" name="Object 3">
            <a:extLst>
              <a:ext uri="{FF2B5EF4-FFF2-40B4-BE49-F238E27FC236}">
                <a16:creationId xmlns:a16="http://schemas.microsoft.com/office/drawing/2014/main" id="{57A70BCE-E3CF-41F5-9C1F-EEF96D80B2EB}"/>
              </a:ext>
            </a:extLst>
          </p:cNvPr>
          <p:cNvGraphicFramePr>
            <a:graphicFrameLocks noChangeAspect="1"/>
          </p:cNvGraphicFramePr>
          <p:nvPr/>
        </p:nvGraphicFramePr>
        <p:xfrm>
          <a:off x="4016258" y="1311275"/>
          <a:ext cx="7870943" cy="4572919"/>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ED894195-56E7-40B1-A3E6-1C94E37C975B}"/>
              </a:ext>
            </a:extLst>
          </p:cNvPr>
          <p:cNvSpPr>
            <a:spLocks noGrp="1"/>
          </p:cNvSpPr>
          <p:nvPr>
            <p:ph type="title" idx="4294967295"/>
          </p:nvPr>
        </p:nvSpPr>
        <p:spPr>
          <a:xfrm>
            <a:off x="0" y="136525"/>
            <a:ext cx="12192000" cy="815975"/>
          </a:xfrm>
        </p:spPr>
        <p:txBody>
          <a:bodyPr>
            <a:normAutofit fontScale="90000"/>
          </a:bodyPr>
          <a:lstStyle/>
          <a:p>
            <a:r>
              <a:rPr lang="en-US" dirty="0"/>
              <a:t>Position of Weaker Suppliers Against </a:t>
            </a:r>
            <a:br>
              <a:rPr lang="en-US" dirty="0"/>
            </a:br>
            <a:r>
              <a:rPr lang="en-US" dirty="0"/>
              <a:t>Stronger Buyers</a:t>
            </a:r>
            <a:endParaRPr lang="en-US" sz="2600" dirty="0"/>
          </a:p>
        </p:txBody>
      </p:sp>
      <p:sp>
        <p:nvSpPr>
          <p:cNvPr id="8" name="TextBox 22">
            <a:extLst>
              <a:ext uri="{FF2B5EF4-FFF2-40B4-BE49-F238E27FC236}">
                <a16:creationId xmlns:a16="http://schemas.microsoft.com/office/drawing/2014/main" id="{E50E16A8-C636-4851-BD99-E442DBDB743F}"/>
              </a:ext>
            </a:extLst>
          </p:cNvPr>
          <p:cNvSpPr txBox="1">
            <a:spLocks noChangeArrowheads="1"/>
          </p:cNvSpPr>
          <p:nvPr/>
        </p:nvSpPr>
        <p:spPr bwMode="auto">
          <a:xfrm>
            <a:off x="6212801" y="1515511"/>
            <a:ext cx="3449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effectLst/>
                <a:uLnTx/>
                <a:uFillTx/>
                <a:latin typeface="+mn-lt"/>
                <a:ea typeface="ヒラギノ角ゴ ProN W3" charset="-128"/>
                <a:cs typeface="Arial" pitchFamily="34" charset="0"/>
              </a:rPr>
              <a:t>%</a:t>
            </a:r>
          </a:p>
        </p:txBody>
      </p:sp>
      <p:sp>
        <p:nvSpPr>
          <p:cNvPr id="30" name="Rectangle 29">
            <a:extLst>
              <a:ext uri="{FF2B5EF4-FFF2-40B4-BE49-F238E27FC236}">
                <a16:creationId xmlns:a16="http://schemas.microsoft.com/office/drawing/2014/main" id="{B64DB23B-3347-4541-9E40-5CB914426C0E}"/>
              </a:ext>
            </a:extLst>
          </p:cNvPr>
          <p:cNvSpPr/>
          <p:nvPr/>
        </p:nvSpPr>
        <p:spPr>
          <a:xfrm>
            <a:off x="891387" y="6237828"/>
            <a:ext cx="11251721" cy="458587"/>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lnSpc>
                <a:spcPct val="85000"/>
              </a:lnSpc>
            </a:pPr>
            <a:r>
              <a:rPr lang="en-US" sz="1400" b="0" dirty="0">
                <a:solidFill>
                  <a:schemeClr val="tx1"/>
                </a:solidFill>
              </a:rPr>
              <a:t>Circa 1 in 3 believe the Unfair Trading Practices regulations strengthened the position of weaker suppliers against stronger buyers – an 8% increase from last year.</a:t>
            </a:r>
            <a:endParaRPr lang="en-GB" sz="1400" b="0" dirty="0">
              <a:solidFill>
                <a:schemeClr val="tx1"/>
              </a:solidFill>
            </a:endParaRPr>
          </a:p>
        </p:txBody>
      </p:sp>
      <p:sp>
        <p:nvSpPr>
          <p:cNvPr id="46" name="TextBox 22">
            <a:extLst>
              <a:ext uri="{FF2B5EF4-FFF2-40B4-BE49-F238E27FC236}">
                <a16:creationId xmlns:a16="http://schemas.microsoft.com/office/drawing/2014/main" id="{F8DEF6E5-5E15-4FEE-BE9C-26855E905F36}"/>
              </a:ext>
            </a:extLst>
          </p:cNvPr>
          <p:cNvSpPr txBox="1">
            <a:spLocks noChangeArrowheads="1"/>
          </p:cNvSpPr>
          <p:nvPr/>
        </p:nvSpPr>
        <p:spPr bwMode="auto">
          <a:xfrm>
            <a:off x="7777531" y="1534439"/>
            <a:ext cx="3449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effectLst/>
                <a:uLnTx/>
                <a:uFillTx/>
                <a:latin typeface="+mn-lt"/>
                <a:ea typeface="ヒラギノ角ゴ ProN W3" charset="-128"/>
                <a:cs typeface="Arial" pitchFamily="34" charset="0"/>
              </a:rPr>
              <a:t>%</a:t>
            </a:r>
          </a:p>
        </p:txBody>
      </p:sp>
      <p:sp>
        <p:nvSpPr>
          <p:cNvPr id="62" name="TextBox 61">
            <a:extLst>
              <a:ext uri="{FF2B5EF4-FFF2-40B4-BE49-F238E27FC236}">
                <a16:creationId xmlns:a16="http://schemas.microsoft.com/office/drawing/2014/main" id="{96817F2B-B074-4444-B023-4523CAFB21C9}"/>
              </a:ext>
            </a:extLst>
          </p:cNvPr>
          <p:cNvSpPr txBox="1"/>
          <p:nvPr/>
        </p:nvSpPr>
        <p:spPr>
          <a:xfrm>
            <a:off x="2864155" y="1959496"/>
            <a:ext cx="1515521" cy="307777"/>
          </a:xfrm>
          <a:prstGeom prst="rect">
            <a:avLst/>
          </a:prstGeom>
          <a:noFill/>
        </p:spPr>
        <p:txBody>
          <a:bodyPr wrap="squar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b="0" kern="0" dirty="0"/>
              <a:t>Strengthened</a:t>
            </a:r>
            <a:endParaRPr lang="en-US" sz="1400" kern="0" dirty="0"/>
          </a:p>
        </p:txBody>
      </p:sp>
      <p:sp>
        <p:nvSpPr>
          <p:cNvPr id="53" name="TextBox 22">
            <a:extLst>
              <a:ext uri="{FF2B5EF4-FFF2-40B4-BE49-F238E27FC236}">
                <a16:creationId xmlns:a16="http://schemas.microsoft.com/office/drawing/2014/main" id="{883AEDAD-3A72-421F-BEE9-039227BF9317}"/>
              </a:ext>
            </a:extLst>
          </p:cNvPr>
          <p:cNvSpPr txBox="1">
            <a:spLocks noChangeArrowheads="1"/>
          </p:cNvSpPr>
          <p:nvPr/>
        </p:nvSpPr>
        <p:spPr bwMode="auto">
          <a:xfrm>
            <a:off x="4667184" y="1507012"/>
            <a:ext cx="3449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effectLst/>
                <a:uLnTx/>
                <a:uFillTx/>
                <a:latin typeface="+mn-lt"/>
                <a:ea typeface="ヒラギノ角ゴ ProN W3" charset="-128"/>
                <a:cs typeface="Arial" pitchFamily="34" charset="0"/>
              </a:rPr>
              <a:t>%</a:t>
            </a:r>
          </a:p>
        </p:txBody>
      </p:sp>
      <p:sp>
        <p:nvSpPr>
          <p:cNvPr id="120" name="TextBox 22">
            <a:extLst>
              <a:ext uri="{FF2B5EF4-FFF2-40B4-BE49-F238E27FC236}">
                <a16:creationId xmlns:a16="http://schemas.microsoft.com/office/drawing/2014/main" id="{211B87AC-F721-4C8D-9F99-C1615DD2B65C}"/>
              </a:ext>
            </a:extLst>
          </p:cNvPr>
          <p:cNvSpPr txBox="1">
            <a:spLocks noChangeArrowheads="1"/>
          </p:cNvSpPr>
          <p:nvPr/>
        </p:nvSpPr>
        <p:spPr bwMode="auto">
          <a:xfrm>
            <a:off x="5971549" y="1372959"/>
            <a:ext cx="82747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effectLst/>
                <a:uLnTx/>
                <a:uFillTx/>
                <a:latin typeface="+mn-lt"/>
                <a:ea typeface="ヒラギノ角ゴ ProN W3" charset="-128"/>
                <a:cs typeface="Arial" pitchFamily="34" charset="0"/>
              </a:rPr>
              <a:t>Base: </a:t>
            </a:r>
            <a:r>
              <a:rPr lang="en-GB" sz="1200" b="0" kern="0" dirty="0">
                <a:latin typeface="+mn-lt"/>
                <a:cs typeface="Arial" pitchFamily="34" charset="0"/>
              </a:rPr>
              <a:t>90</a:t>
            </a:r>
            <a:endParaRPr kumimoji="0" lang="en-GB" sz="1200" b="0" i="0" u="none" strike="noStrike" kern="0" cap="none" spc="0" normalizeH="0" baseline="0" noProof="0" dirty="0">
              <a:ln>
                <a:noFill/>
              </a:ln>
              <a:effectLst/>
              <a:uLnTx/>
              <a:uFillTx/>
              <a:latin typeface="+mn-lt"/>
              <a:ea typeface="ヒラギノ角ゴ ProN W3" charset="-128"/>
              <a:cs typeface="Arial" pitchFamily="34" charset="0"/>
            </a:endParaRPr>
          </a:p>
        </p:txBody>
      </p:sp>
      <p:sp>
        <p:nvSpPr>
          <p:cNvPr id="121" name="TextBox 22">
            <a:extLst>
              <a:ext uri="{FF2B5EF4-FFF2-40B4-BE49-F238E27FC236}">
                <a16:creationId xmlns:a16="http://schemas.microsoft.com/office/drawing/2014/main" id="{5C2E5536-D6BA-4B45-AD3C-4A1F879B36CC}"/>
              </a:ext>
            </a:extLst>
          </p:cNvPr>
          <p:cNvSpPr txBox="1">
            <a:spLocks noChangeArrowheads="1"/>
          </p:cNvSpPr>
          <p:nvPr/>
        </p:nvSpPr>
        <p:spPr bwMode="auto">
          <a:xfrm>
            <a:off x="7590463" y="1376225"/>
            <a:ext cx="8002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effectLst/>
                <a:uLnTx/>
                <a:uFillTx/>
                <a:latin typeface="+mn-lt"/>
                <a:ea typeface="ヒラギノ角ゴ ProN W3" charset="-128"/>
                <a:cs typeface="Arial" pitchFamily="34" charset="0"/>
              </a:rPr>
              <a:t>Base: </a:t>
            </a:r>
            <a:r>
              <a:rPr lang="en-GB" sz="1200" b="0" kern="0" dirty="0">
                <a:latin typeface="+mn-lt"/>
                <a:cs typeface="Arial" pitchFamily="34" charset="0"/>
              </a:rPr>
              <a:t>111</a:t>
            </a:r>
            <a:endParaRPr kumimoji="0" lang="en-GB" sz="1200" b="0" i="0" u="none" strike="noStrike" kern="0" cap="none" spc="0" normalizeH="0" baseline="0" noProof="0" dirty="0">
              <a:ln>
                <a:noFill/>
              </a:ln>
              <a:effectLst/>
              <a:uLnTx/>
              <a:uFillTx/>
              <a:latin typeface="+mn-lt"/>
              <a:ea typeface="ヒラギノ角ゴ ProN W3" charset="-128"/>
              <a:cs typeface="Arial" pitchFamily="34" charset="0"/>
            </a:endParaRPr>
          </a:p>
        </p:txBody>
      </p:sp>
      <p:sp>
        <p:nvSpPr>
          <p:cNvPr id="58" name="Rectangle 57">
            <a:extLst>
              <a:ext uri="{FF2B5EF4-FFF2-40B4-BE49-F238E27FC236}">
                <a16:creationId xmlns:a16="http://schemas.microsoft.com/office/drawing/2014/main" id="{7D5E734E-8B2E-4FE8-86AF-A1DDF3FA3DDD}"/>
              </a:ext>
            </a:extLst>
          </p:cNvPr>
          <p:cNvSpPr/>
          <p:nvPr/>
        </p:nvSpPr>
        <p:spPr>
          <a:xfrm>
            <a:off x="4315557" y="1128482"/>
            <a:ext cx="943745" cy="263525"/>
          </a:xfrm>
          <a:prstGeom prst="rect">
            <a:avLst/>
          </a:prstGeom>
          <a:solidFill>
            <a:schemeClr val="bg2">
              <a:lumMod val="20000"/>
              <a:lumOff val="80000"/>
            </a:schemeClr>
          </a:solidFill>
        </p:spPr>
        <p:style>
          <a:lnRef idx="1">
            <a:schemeClr val="dk1"/>
          </a:lnRef>
          <a:fillRef idx="2">
            <a:schemeClr val="dk1"/>
          </a:fillRef>
          <a:effectRef idx="1">
            <a:schemeClr val="dk1"/>
          </a:effectRef>
          <a:fontRef idx="minor">
            <a:schemeClr val="dk1"/>
          </a:fontRef>
        </p:style>
        <p:txBody>
          <a:bodyPr anchor="ctr"/>
          <a:lstStyle/>
          <a:p>
            <a:pPr algn="ctr">
              <a:defRPr/>
            </a:pPr>
            <a:r>
              <a:rPr lang="en-GB" sz="1400" b="0" dirty="0">
                <a:solidFill>
                  <a:schemeClr val="tx1"/>
                </a:solidFill>
                <a:cs typeface="Arial" pitchFamily="34" charset="0"/>
              </a:rPr>
              <a:t>Total</a:t>
            </a:r>
          </a:p>
        </p:txBody>
      </p:sp>
      <p:sp>
        <p:nvSpPr>
          <p:cNvPr id="22" name="TextBox 21">
            <a:extLst>
              <a:ext uri="{FF2B5EF4-FFF2-40B4-BE49-F238E27FC236}">
                <a16:creationId xmlns:a16="http://schemas.microsoft.com/office/drawing/2014/main" id="{FC56C44A-BAC2-4116-9BA4-248819AE0150}"/>
              </a:ext>
            </a:extLst>
          </p:cNvPr>
          <p:cNvSpPr txBox="1"/>
          <p:nvPr/>
        </p:nvSpPr>
        <p:spPr>
          <a:xfrm>
            <a:off x="1797523" y="2474074"/>
            <a:ext cx="2582153" cy="523220"/>
          </a:xfrm>
          <a:prstGeom prst="rect">
            <a:avLst/>
          </a:prstGeom>
          <a:noFill/>
        </p:spPr>
        <p:txBody>
          <a:bodyPr wrap="squar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b="0" kern="0" dirty="0"/>
              <a:t>Somewhat </a:t>
            </a:r>
          </a:p>
          <a:p>
            <a:pPr marL="0" marR="0" lvl="0" indent="0" algn="r" defTabSz="914400" eaLnBrk="1" fontAlgn="auto" latinLnBrk="0" hangingPunct="1">
              <a:lnSpc>
                <a:spcPct val="100000"/>
              </a:lnSpc>
              <a:spcBef>
                <a:spcPts val="0"/>
              </a:spcBef>
              <a:spcAft>
                <a:spcPts val="0"/>
              </a:spcAft>
              <a:buClrTx/>
              <a:buSzTx/>
              <a:buFontTx/>
              <a:buNone/>
              <a:tabLst/>
              <a:defRPr/>
            </a:pPr>
            <a:r>
              <a:rPr lang="en-US" sz="1400" b="0" kern="0" dirty="0"/>
              <a:t>Strengthened</a:t>
            </a:r>
            <a:endParaRPr lang="en-US" sz="1400" kern="0" dirty="0"/>
          </a:p>
        </p:txBody>
      </p:sp>
      <p:sp>
        <p:nvSpPr>
          <p:cNvPr id="23" name="TextBox 22">
            <a:extLst>
              <a:ext uri="{FF2B5EF4-FFF2-40B4-BE49-F238E27FC236}">
                <a16:creationId xmlns:a16="http://schemas.microsoft.com/office/drawing/2014/main" id="{543AEE09-D69C-4019-A060-AD7FD54D31AF}"/>
              </a:ext>
            </a:extLst>
          </p:cNvPr>
          <p:cNvSpPr txBox="1"/>
          <p:nvPr/>
        </p:nvSpPr>
        <p:spPr>
          <a:xfrm>
            <a:off x="2440132" y="3993220"/>
            <a:ext cx="1939544" cy="523220"/>
          </a:xfrm>
          <a:prstGeom prst="rect">
            <a:avLst/>
          </a:prstGeom>
          <a:noFill/>
        </p:spPr>
        <p:txBody>
          <a:bodyPr wrap="squar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b="0" kern="0" dirty="0"/>
              <a:t>It has made no difference</a:t>
            </a:r>
            <a:endParaRPr lang="en-US" sz="1400" kern="0" dirty="0"/>
          </a:p>
        </p:txBody>
      </p:sp>
      <p:sp>
        <p:nvSpPr>
          <p:cNvPr id="24" name="TextBox 23">
            <a:extLst>
              <a:ext uri="{FF2B5EF4-FFF2-40B4-BE49-F238E27FC236}">
                <a16:creationId xmlns:a16="http://schemas.microsoft.com/office/drawing/2014/main" id="{87EDDCE5-C0C9-46D9-8970-206D9B2E64D7}"/>
              </a:ext>
            </a:extLst>
          </p:cNvPr>
          <p:cNvSpPr txBox="1"/>
          <p:nvPr/>
        </p:nvSpPr>
        <p:spPr>
          <a:xfrm>
            <a:off x="1897812" y="5329978"/>
            <a:ext cx="2478026" cy="307777"/>
          </a:xfrm>
          <a:prstGeom prst="rect">
            <a:avLst/>
          </a:prstGeom>
          <a:noFill/>
        </p:spPr>
        <p:txBody>
          <a:bodyPr wrap="squar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b="0" kern="0" dirty="0"/>
              <a:t>Somewhat Weakened (2)</a:t>
            </a:r>
            <a:endParaRPr lang="en-US" sz="1400" kern="0" dirty="0"/>
          </a:p>
        </p:txBody>
      </p:sp>
      <p:sp>
        <p:nvSpPr>
          <p:cNvPr id="25" name="TextBox 24">
            <a:extLst>
              <a:ext uri="{FF2B5EF4-FFF2-40B4-BE49-F238E27FC236}">
                <a16:creationId xmlns:a16="http://schemas.microsoft.com/office/drawing/2014/main" id="{4A9BD454-CD74-471F-B6DE-D73E7D3A5465}"/>
              </a:ext>
            </a:extLst>
          </p:cNvPr>
          <p:cNvSpPr txBox="1"/>
          <p:nvPr/>
        </p:nvSpPr>
        <p:spPr>
          <a:xfrm>
            <a:off x="2436294" y="5523016"/>
            <a:ext cx="1939544" cy="307777"/>
          </a:xfrm>
          <a:prstGeom prst="rect">
            <a:avLst/>
          </a:prstGeom>
          <a:noFill/>
        </p:spPr>
        <p:txBody>
          <a:bodyPr wrap="squar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b="0" kern="0" dirty="0"/>
              <a:t>Weakened (1)</a:t>
            </a:r>
            <a:endParaRPr lang="en-US" sz="1400" kern="0" dirty="0"/>
          </a:p>
        </p:txBody>
      </p:sp>
      <p:sp>
        <p:nvSpPr>
          <p:cNvPr id="4" name="Right Brace 3">
            <a:extLst>
              <a:ext uri="{FF2B5EF4-FFF2-40B4-BE49-F238E27FC236}">
                <a16:creationId xmlns:a16="http://schemas.microsoft.com/office/drawing/2014/main" id="{70F57A15-35AC-40EC-BE76-21CD372FD9C0}"/>
              </a:ext>
            </a:extLst>
          </p:cNvPr>
          <p:cNvSpPr/>
          <p:nvPr/>
        </p:nvSpPr>
        <p:spPr>
          <a:xfrm>
            <a:off x="5184127" y="1814788"/>
            <a:ext cx="162432" cy="1267261"/>
          </a:xfrm>
          <a:prstGeom prst="rightBrace">
            <a:avLst/>
          </a:prstGeom>
        </p:spPr>
        <p:style>
          <a:lnRef idx="1">
            <a:schemeClr val="accent5"/>
          </a:lnRef>
          <a:fillRef idx="0">
            <a:schemeClr val="accent5"/>
          </a:fillRef>
          <a:effectRef idx="0">
            <a:schemeClr val="accent5"/>
          </a:effectRef>
          <a:fontRef idx="minor">
            <a:schemeClr val="tx1"/>
          </a:fontRef>
        </p:style>
        <p:txBody>
          <a:bodyPr rtlCol="0" anchor="ctr"/>
          <a:lstStyle/>
          <a:p>
            <a:pPr algn="ctr"/>
            <a:endParaRPr lang="en-IE"/>
          </a:p>
        </p:txBody>
      </p:sp>
      <p:sp>
        <p:nvSpPr>
          <p:cNvPr id="40" name="Right Brace 39">
            <a:extLst>
              <a:ext uri="{FF2B5EF4-FFF2-40B4-BE49-F238E27FC236}">
                <a16:creationId xmlns:a16="http://schemas.microsoft.com/office/drawing/2014/main" id="{FB4EFB08-5C21-4EFA-A9CB-B1FD0C88087B}"/>
              </a:ext>
            </a:extLst>
          </p:cNvPr>
          <p:cNvSpPr/>
          <p:nvPr/>
        </p:nvSpPr>
        <p:spPr>
          <a:xfrm>
            <a:off x="5191338" y="5408469"/>
            <a:ext cx="117563" cy="341711"/>
          </a:xfrm>
          <a:prstGeom prst="rightBrace">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IE"/>
          </a:p>
        </p:txBody>
      </p:sp>
      <p:sp>
        <p:nvSpPr>
          <p:cNvPr id="41" name="Right Brace 40">
            <a:extLst>
              <a:ext uri="{FF2B5EF4-FFF2-40B4-BE49-F238E27FC236}">
                <a16:creationId xmlns:a16="http://schemas.microsoft.com/office/drawing/2014/main" id="{ED5D9798-6458-4F57-ADDF-5BA02D62C9B9}"/>
              </a:ext>
            </a:extLst>
          </p:cNvPr>
          <p:cNvSpPr/>
          <p:nvPr/>
        </p:nvSpPr>
        <p:spPr>
          <a:xfrm>
            <a:off x="6724100" y="1814789"/>
            <a:ext cx="162429" cy="1267260"/>
          </a:xfrm>
          <a:prstGeom prst="rightBrace">
            <a:avLst/>
          </a:prstGeom>
        </p:spPr>
        <p:style>
          <a:lnRef idx="1">
            <a:schemeClr val="accent5"/>
          </a:lnRef>
          <a:fillRef idx="0">
            <a:schemeClr val="accent5"/>
          </a:fillRef>
          <a:effectRef idx="0">
            <a:schemeClr val="accent5"/>
          </a:effectRef>
          <a:fontRef idx="minor">
            <a:schemeClr val="tx1"/>
          </a:fontRef>
        </p:style>
        <p:txBody>
          <a:bodyPr rtlCol="0" anchor="ctr"/>
          <a:lstStyle/>
          <a:p>
            <a:pPr algn="ctr"/>
            <a:endParaRPr lang="en-IE"/>
          </a:p>
        </p:txBody>
      </p:sp>
      <p:sp>
        <p:nvSpPr>
          <p:cNvPr id="42" name="Right Brace 41">
            <a:extLst>
              <a:ext uri="{FF2B5EF4-FFF2-40B4-BE49-F238E27FC236}">
                <a16:creationId xmlns:a16="http://schemas.microsoft.com/office/drawing/2014/main" id="{67C929CA-D499-4CAF-A114-AB9CFC38FD5F}"/>
              </a:ext>
            </a:extLst>
          </p:cNvPr>
          <p:cNvSpPr/>
          <p:nvPr/>
        </p:nvSpPr>
        <p:spPr>
          <a:xfrm>
            <a:off x="6728127" y="5380626"/>
            <a:ext cx="136035" cy="369554"/>
          </a:xfrm>
          <a:prstGeom prst="rightBrace">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IE"/>
          </a:p>
        </p:txBody>
      </p:sp>
      <p:sp>
        <p:nvSpPr>
          <p:cNvPr id="43" name="Right Brace 42">
            <a:extLst>
              <a:ext uri="{FF2B5EF4-FFF2-40B4-BE49-F238E27FC236}">
                <a16:creationId xmlns:a16="http://schemas.microsoft.com/office/drawing/2014/main" id="{0D1798CB-46EB-4BEB-ADDB-90D5874C7559}"/>
              </a:ext>
            </a:extLst>
          </p:cNvPr>
          <p:cNvSpPr/>
          <p:nvPr/>
        </p:nvSpPr>
        <p:spPr>
          <a:xfrm>
            <a:off x="8349806" y="1814789"/>
            <a:ext cx="129728" cy="1156510"/>
          </a:xfrm>
          <a:prstGeom prst="rightBrace">
            <a:avLst/>
          </a:prstGeom>
        </p:spPr>
        <p:style>
          <a:lnRef idx="1">
            <a:schemeClr val="accent5"/>
          </a:lnRef>
          <a:fillRef idx="0">
            <a:schemeClr val="accent5"/>
          </a:fillRef>
          <a:effectRef idx="0">
            <a:schemeClr val="accent5"/>
          </a:effectRef>
          <a:fontRef idx="minor">
            <a:schemeClr val="tx1"/>
          </a:fontRef>
        </p:style>
        <p:txBody>
          <a:bodyPr rtlCol="0" anchor="ctr"/>
          <a:lstStyle/>
          <a:p>
            <a:pPr algn="ctr"/>
            <a:endParaRPr lang="en-IE"/>
          </a:p>
        </p:txBody>
      </p:sp>
      <p:sp>
        <p:nvSpPr>
          <p:cNvPr id="44" name="Right Brace 43">
            <a:extLst>
              <a:ext uri="{FF2B5EF4-FFF2-40B4-BE49-F238E27FC236}">
                <a16:creationId xmlns:a16="http://schemas.microsoft.com/office/drawing/2014/main" id="{0396748C-60CC-4BA4-8581-2823B59DE8CE}"/>
              </a:ext>
            </a:extLst>
          </p:cNvPr>
          <p:cNvSpPr/>
          <p:nvPr/>
        </p:nvSpPr>
        <p:spPr>
          <a:xfrm>
            <a:off x="8309538" y="5474029"/>
            <a:ext cx="156024" cy="276152"/>
          </a:xfrm>
          <a:prstGeom prst="rightBrace">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IE"/>
          </a:p>
        </p:txBody>
      </p:sp>
      <p:sp>
        <p:nvSpPr>
          <p:cNvPr id="5" name="TextBox 4">
            <a:extLst>
              <a:ext uri="{FF2B5EF4-FFF2-40B4-BE49-F238E27FC236}">
                <a16:creationId xmlns:a16="http://schemas.microsoft.com/office/drawing/2014/main" id="{274FA0E5-4253-465A-AAA0-1EFE3DA8B6A7}"/>
              </a:ext>
            </a:extLst>
          </p:cNvPr>
          <p:cNvSpPr txBox="1"/>
          <p:nvPr/>
        </p:nvSpPr>
        <p:spPr>
          <a:xfrm>
            <a:off x="5270938" y="2274868"/>
            <a:ext cx="613678" cy="307777"/>
          </a:xfrm>
          <a:prstGeom prst="rect">
            <a:avLst/>
          </a:prstGeom>
          <a:noFill/>
        </p:spPr>
        <p:txBody>
          <a:bodyPr wrap="square" rtlCol="0" anchor="ctr" anchorCtr="0">
            <a:noAutofit/>
          </a:bodyPr>
          <a:lstStyle/>
          <a:p>
            <a:r>
              <a:rPr lang="en-US" sz="1400" dirty="0">
                <a:solidFill>
                  <a:schemeClr val="accent5">
                    <a:lumMod val="75000"/>
                  </a:schemeClr>
                </a:solidFill>
              </a:rPr>
              <a:t>32%</a:t>
            </a:r>
            <a:endParaRPr lang="en-IE" sz="1400" dirty="0">
              <a:solidFill>
                <a:schemeClr val="accent5">
                  <a:lumMod val="75000"/>
                </a:schemeClr>
              </a:solidFill>
            </a:endParaRPr>
          </a:p>
        </p:txBody>
      </p:sp>
      <p:sp>
        <p:nvSpPr>
          <p:cNvPr id="45" name="TextBox 44">
            <a:extLst>
              <a:ext uri="{FF2B5EF4-FFF2-40B4-BE49-F238E27FC236}">
                <a16:creationId xmlns:a16="http://schemas.microsoft.com/office/drawing/2014/main" id="{C906C701-5EBC-45EA-82C3-DC92FF66377F}"/>
              </a:ext>
            </a:extLst>
          </p:cNvPr>
          <p:cNvSpPr txBox="1"/>
          <p:nvPr/>
        </p:nvSpPr>
        <p:spPr>
          <a:xfrm>
            <a:off x="5288912" y="5418550"/>
            <a:ext cx="613678" cy="307777"/>
          </a:xfrm>
          <a:prstGeom prst="rect">
            <a:avLst/>
          </a:prstGeom>
          <a:noFill/>
        </p:spPr>
        <p:txBody>
          <a:bodyPr wrap="square" rtlCol="0" anchor="ctr" anchorCtr="0">
            <a:noAutofit/>
          </a:bodyPr>
          <a:lstStyle/>
          <a:p>
            <a:r>
              <a:rPr lang="en-US" sz="1400" dirty="0">
                <a:solidFill>
                  <a:schemeClr val="accent3"/>
                </a:solidFill>
              </a:rPr>
              <a:t>10%</a:t>
            </a:r>
            <a:endParaRPr lang="en-IE" sz="1400" dirty="0">
              <a:solidFill>
                <a:schemeClr val="accent3"/>
              </a:solidFill>
            </a:endParaRPr>
          </a:p>
        </p:txBody>
      </p:sp>
      <p:sp>
        <p:nvSpPr>
          <p:cNvPr id="47" name="TextBox 46">
            <a:extLst>
              <a:ext uri="{FF2B5EF4-FFF2-40B4-BE49-F238E27FC236}">
                <a16:creationId xmlns:a16="http://schemas.microsoft.com/office/drawing/2014/main" id="{EE4564D3-0421-4EDF-9E5F-5DF8FB833942}"/>
              </a:ext>
            </a:extLst>
          </p:cNvPr>
          <p:cNvSpPr txBox="1"/>
          <p:nvPr/>
        </p:nvSpPr>
        <p:spPr>
          <a:xfrm>
            <a:off x="6826249" y="2292602"/>
            <a:ext cx="613678" cy="307777"/>
          </a:xfrm>
          <a:prstGeom prst="rect">
            <a:avLst/>
          </a:prstGeom>
          <a:solidFill>
            <a:schemeClr val="bg1"/>
          </a:solidFill>
        </p:spPr>
        <p:txBody>
          <a:bodyPr wrap="square" rtlCol="0" anchor="ctr" anchorCtr="0">
            <a:noAutofit/>
          </a:bodyPr>
          <a:lstStyle/>
          <a:p>
            <a:r>
              <a:rPr lang="en-US" sz="1400" dirty="0">
                <a:solidFill>
                  <a:schemeClr val="accent5">
                    <a:lumMod val="75000"/>
                  </a:schemeClr>
                </a:solidFill>
              </a:rPr>
              <a:t>35%</a:t>
            </a:r>
            <a:endParaRPr lang="en-IE" sz="1400" dirty="0">
              <a:solidFill>
                <a:schemeClr val="accent5">
                  <a:lumMod val="75000"/>
                </a:schemeClr>
              </a:solidFill>
            </a:endParaRPr>
          </a:p>
        </p:txBody>
      </p:sp>
      <p:sp>
        <p:nvSpPr>
          <p:cNvPr id="48" name="TextBox 47">
            <a:extLst>
              <a:ext uri="{FF2B5EF4-FFF2-40B4-BE49-F238E27FC236}">
                <a16:creationId xmlns:a16="http://schemas.microsoft.com/office/drawing/2014/main" id="{EB623DE6-EEEA-4C4C-A73B-B60029C5612D}"/>
              </a:ext>
            </a:extLst>
          </p:cNvPr>
          <p:cNvSpPr txBox="1"/>
          <p:nvPr/>
        </p:nvSpPr>
        <p:spPr>
          <a:xfrm>
            <a:off x="6823064" y="5408469"/>
            <a:ext cx="613678" cy="307777"/>
          </a:xfrm>
          <a:prstGeom prst="rect">
            <a:avLst/>
          </a:prstGeom>
          <a:solidFill>
            <a:schemeClr val="bg1"/>
          </a:solidFill>
        </p:spPr>
        <p:txBody>
          <a:bodyPr wrap="square" rtlCol="0" anchor="ctr" anchorCtr="0">
            <a:noAutofit/>
          </a:bodyPr>
          <a:lstStyle/>
          <a:p>
            <a:r>
              <a:rPr lang="en-US" sz="1400" dirty="0">
                <a:solidFill>
                  <a:schemeClr val="accent3"/>
                </a:solidFill>
              </a:rPr>
              <a:t>3%</a:t>
            </a:r>
            <a:endParaRPr lang="en-IE" sz="1400" dirty="0">
              <a:solidFill>
                <a:schemeClr val="accent3"/>
              </a:solidFill>
            </a:endParaRPr>
          </a:p>
        </p:txBody>
      </p:sp>
      <p:sp>
        <p:nvSpPr>
          <p:cNvPr id="50" name="TextBox 49">
            <a:extLst>
              <a:ext uri="{FF2B5EF4-FFF2-40B4-BE49-F238E27FC236}">
                <a16:creationId xmlns:a16="http://schemas.microsoft.com/office/drawing/2014/main" id="{9DA52286-75C6-48F5-A457-7F141564DC7C}"/>
              </a:ext>
            </a:extLst>
          </p:cNvPr>
          <p:cNvSpPr txBox="1"/>
          <p:nvPr/>
        </p:nvSpPr>
        <p:spPr>
          <a:xfrm>
            <a:off x="8406622" y="5453931"/>
            <a:ext cx="613678" cy="307777"/>
          </a:xfrm>
          <a:prstGeom prst="rect">
            <a:avLst/>
          </a:prstGeom>
          <a:noFill/>
        </p:spPr>
        <p:txBody>
          <a:bodyPr wrap="square" rtlCol="0" anchor="ctr" anchorCtr="0">
            <a:noAutofit/>
          </a:bodyPr>
          <a:lstStyle/>
          <a:p>
            <a:r>
              <a:rPr lang="en-US" sz="1400" dirty="0">
                <a:solidFill>
                  <a:schemeClr val="accent3"/>
                </a:solidFill>
              </a:rPr>
              <a:t>13%</a:t>
            </a:r>
            <a:endParaRPr lang="en-IE" sz="1400" dirty="0">
              <a:solidFill>
                <a:schemeClr val="accent3"/>
              </a:solidFill>
            </a:endParaRPr>
          </a:p>
        </p:txBody>
      </p:sp>
      <p:sp>
        <p:nvSpPr>
          <p:cNvPr id="38" name="Rectangle 37">
            <a:extLst>
              <a:ext uri="{FF2B5EF4-FFF2-40B4-BE49-F238E27FC236}">
                <a16:creationId xmlns:a16="http://schemas.microsoft.com/office/drawing/2014/main" id="{F96F54CF-ECB1-46C8-ABF9-C0893C5A9721}"/>
              </a:ext>
            </a:extLst>
          </p:cNvPr>
          <p:cNvSpPr/>
          <p:nvPr/>
        </p:nvSpPr>
        <p:spPr>
          <a:xfrm>
            <a:off x="7332383" y="814976"/>
            <a:ext cx="1316378" cy="599417"/>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400" b="0" kern="0" dirty="0">
                <a:solidFill>
                  <a:schemeClr val="tx1"/>
                </a:solidFill>
                <a:cs typeface="Arial" pitchFamily="34" charset="0"/>
              </a:rPr>
              <a:t>Secondary or Trader/</a:t>
            </a:r>
            <a:br>
              <a:rPr lang="en-GB" sz="1400" b="0" kern="0" dirty="0">
                <a:solidFill>
                  <a:schemeClr val="tx1"/>
                </a:solidFill>
                <a:cs typeface="Arial" pitchFamily="34" charset="0"/>
              </a:rPr>
            </a:br>
            <a:r>
              <a:rPr lang="en-GB" sz="1400" b="0" kern="0" dirty="0">
                <a:solidFill>
                  <a:schemeClr val="tx1"/>
                </a:solidFill>
                <a:cs typeface="Arial" pitchFamily="34" charset="0"/>
              </a:rPr>
              <a:t>Wholesaler</a:t>
            </a:r>
          </a:p>
        </p:txBody>
      </p:sp>
      <p:sp>
        <p:nvSpPr>
          <p:cNvPr id="52" name="Rectangle 51">
            <a:extLst>
              <a:ext uri="{FF2B5EF4-FFF2-40B4-BE49-F238E27FC236}">
                <a16:creationId xmlns:a16="http://schemas.microsoft.com/office/drawing/2014/main" id="{6FCC8266-F889-4946-8DC8-0962BC96582F}"/>
              </a:ext>
            </a:extLst>
          </p:cNvPr>
          <p:cNvSpPr/>
          <p:nvPr/>
        </p:nvSpPr>
        <p:spPr>
          <a:xfrm>
            <a:off x="5775442" y="950025"/>
            <a:ext cx="1215704" cy="453886"/>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400" b="0" kern="0" dirty="0">
                <a:solidFill>
                  <a:schemeClr val="tx1"/>
                </a:solidFill>
                <a:cs typeface="Arial" pitchFamily="34" charset="0"/>
              </a:rPr>
              <a:t>Primary Processing</a:t>
            </a:r>
          </a:p>
        </p:txBody>
      </p:sp>
      <p:sp>
        <p:nvSpPr>
          <p:cNvPr id="54" name="TextBox 22">
            <a:extLst>
              <a:ext uri="{FF2B5EF4-FFF2-40B4-BE49-F238E27FC236}">
                <a16:creationId xmlns:a16="http://schemas.microsoft.com/office/drawing/2014/main" id="{50210C7E-F15C-4468-BFD6-C1E70C13DB0D}"/>
              </a:ext>
            </a:extLst>
          </p:cNvPr>
          <p:cNvSpPr txBox="1">
            <a:spLocks noChangeArrowheads="1"/>
          </p:cNvSpPr>
          <p:nvPr/>
        </p:nvSpPr>
        <p:spPr bwMode="auto">
          <a:xfrm>
            <a:off x="9357375" y="1515511"/>
            <a:ext cx="3449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effectLst/>
                <a:uLnTx/>
                <a:uFillTx/>
                <a:latin typeface="+mn-lt"/>
                <a:ea typeface="ヒラギノ角ゴ ProN W3" charset="-128"/>
                <a:cs typeface="Arial" pitchFamily="34" charset="0"/>
              </a:rPr>
              <a:t>%</a:t>
            </a:r>
          </a:p>
        </p:txBody>
      </p:sp>
      <p:sp>
        <p:nvSpPr>
          <p:cNvPr id="55" name="TextBox 22">
            <a:extLst>
              <a:ext uri="{FF2B5EF4-FFF2-40B4-BE49-F238E27FC236}">
                <a16:creationId xmlns:a16="http://schemas.microsoft.com/office/drawing/2014/main" id="{E81E8963-A4FC-4053-9A2C-A65ADB11AEFD}"/>
              </a:ext>
            </a:extLst>
          </p:cNvPr>
          <p:cNvSpPr txBox="1">
            <a:spLocks noChangeArrowheads="1"/>
          </p:cNvSpPr>
          <p:nvPr/>
        </p:nvSpPr>
        <p:spPr bwMode="auto">
          <a:xfrm>
            <a:off x="10905522" y="1515510"/>
            <a:ext cx="3449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effectLst/>
                <a:uLnTx/>
                <a:uFillTx/>
                <a:latin typeface="+mn-lt"/>
                <a:ea typeface="ヒラギノ角ゴ ProN W3" charset="-128"/>
                <a:cs typeface="Arial" pitchFamily="34" charset="0"/>
              </a:rPr>
              <a:t>%</a:t>
            </a:r>
          </a:p>
        </p:txBody>
      </p:sp>
      <p:sp>
        <p:nvSpPr>
          <p:cNvPr id="56" name="TextBox 22">
            <a:extLst>
              <a:ext uri="{FF2B5EF4-FFF2-40B4-BE49-F238E27FC236}">
                <a16:creationId xmlns:a16="http://schemas.microsoft.com/office/drawing/2014/main" id="{2DA6F96F-AA22-4C46-A6F0-BEE05E86F5CB}"/>
              </a:ext>
            </a:extLst>
          </p:cNvPr>
          <p:cNvSpPr txBox="1">
            <a:spLocks noChangeArrowheads="1"/>
          </p:cNvSpPr>
          <p:nvPr/>
        </p:nvSpPr>
        <p:spPr bwMode="auto">
          <a:xfrm>
            <a:off x="9090474" y="1372959"/>
            <a:ext cx="8787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effectLst/>
                <a:uLnTx/>
                <a:uFillTx/>
                <a:latin typeface="+mn-lt"/>
                <a:ea typeface="ヒラギノ角ゴ ProN W3" charset="-128"/>
                <a:cs typeface="Arial" pitchFamily="34" charset="0"/>
              </a:rPr>
              <a:t>Base: 120</a:t>
            </a:r>
          </a:p>
        </p:txBody>
      </p:sp>
      <p:sp>
        <p:nvSpPr>
          <p:cNvPr id="57" name="TextBox 22">
            <a:extLst>
              <a:ext uri="{FF2B5EF4-FFF2-40B4-BE49-F238E27FC236}">
                <a16:creationId xmlns:a16="http://schemas.microsoft.com/office/drawing/2014/main" id="{C9EC08F1-5F83-4DE7-907B-6F4989540F0A}"/>
              </a:ext>
            </a:extLst>
          </p:cNvPr>
          <p:cNvSpPr txBox="1">
            <a:spLocks noChangeArrowheads="1"/>
          </p:cNvSpPr>
          <p:nvPr/>
        </p:nvSpPr>
        <p:spPr bwMode="auto">
          <a:xfrm>
            <a:off x="10699241" y="1376225"/>
            <a:ext cx="78579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effectLst/>
                <a:uLnTx/>
                <a:uFillTx/>
                <a:latin typeface="+mn-lt"/>
                <a:ea typeface="ヒラギノ角ゴ ProN W3" charset="-128"/>
                <a:cs typeface="Arial" pitchFamily="34" charset="0"/>
              </a:rPr>
              <a:t>Base: 81</a:t>
            </a:r>
          </a:p>
        </p:txBody>
      </p:sp>
      <p:sp>
        <p:nvSpPr>
          <p:cNvPr id="59" name="Rectangle 58">
            <a:extLst>
              <a:ext uri="{FF2B5EF4-FFF2-40B4-BE49-F238E27FC236}">
                <a16:creationId xmlns:a16="http://schemas.microsoft.com/office/drawing/2014/main" id="{D6D2F8D3-5602-4B42-8289-47836D9364D9}"/>
              </a:ext>
            </a:extLst>
          </p:cNvPr>
          <p:cNvSpPr/>
          <p:nvPr/>
        </p:nvSpPr>
        <p:spPr>
          <a:xfrm>
            <a:off x="10525577" y="960507"/>
            <a:ext cx="1133119" cy="453886"/>
          </a:xfrm>
          <a:prstGeom prst="rect">
            <a:avLst/>
          </a:prstGeom>
        </p:spPr>
        <p:style>
          <a:lnRef idx="2">
            <a:schemeClr val="accent3"/>
          </a:lnRef>
          <a:fillRef idx="1">
            <a:schemeClr val="lt1"/>
          </a:fillRef>
          <a:effectRef idx="0">
            <a:schemeClr val="accent3"/>
          </a:effectRef>
          <a:fontRef idx="minor">
            <a:schemeClr val="dk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400" b="0" kern="0" dirty="0">
                <a:solidFill>
                  <a:schemeClr val="tx1"/>
                </a:solidFill>
                <a:cs typeface="Arial" pitchFamily="34" charset="0"/>
              </a:rPr>
              <a:t>Unaware of UTPR</a:t>
            </a:r>
          </a:p>
        </p:txBody>
      </p:sp>
      <p:sp>
        <p:nvSpPr>
          <p:cNvPr id="60" name="Rectangle 59">
            <a:extLst>
              <a:ext uri="{FF2B5EF4-FFF2-40B4-BE49-F238E27FC236}">
                <a16:creationId xmlns:a16="http://schemas.microsoft.com/office/drawing/2014/main" id="{5F02D4D9-E870-4076-9992-E607756035CF}"/>
              </a:ext>
            </a:extLst>
          </p:cNvPr>
          <p:cNvSpPr/>
          <p:nvPr/>
        </p:nvSpPr>
        <p:spPr>
          <a:xfrm>
            <a:off x="9044934" y="960507"/>
            <a:ext cx="986083" cy="453886"/>
          </a:xfrm>
          <a:prstGeom prst="rect">
            <a:avLst/>
          </a:prstGeom>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400" b="0" kern="0" dirty="0">
                <a:solidFill>
                  <a:schemeClr val="tx1"/>
                </a:solidFill>
                <a:cs typeface="Arial" pitchFamily="34" charset="0"/>
              </a:rPr>
              <a:t>Aware of UTPR</a:t>
            </a:r>
          </a:p>
        </p:txBody>
      </p:sp>
      <p:sp>
        <p:nvSpPr>
          <p:cNvPr id="63" name="Right Brace 62">
            <a:extLst>
              <a:ext uri="{FF2B5EF4-FFF2-40B4-BE49-F238E27FC236}">
                <a16:creationId xmlns:a16="http://schemas.microsoft.com/office/drawing/2014/main" id="{F3205D5B-1951-4D62-8D64-A9AA6DBF5885}"/>
              </a:ext>
            </a:extLst>
          </p:cNvPr>
          <p:cNvSpPr/>
          <p:nvPr/>
        </p:nvSpPr>
        <p:spPr>
          <a:xfrm>
            <a:off x="9885706" y="1814790"/>
            <a:ext cx="153575" cy="1267260"/>
          </a:xfrm>
          <a:prstGeom prst="rightBrace">
            <a:avLst/>
          </a:prstGeom>
        </p:spPr>
        <p:style>
          <a:lnRef idx="1">
            <a:schemeClr val="accent5"/>
          </a:lnRef>
          <a:fillRef idx="0">
            <a:schemeClr val="accent5"/>
          </a:fillRef>
          <a:effectRef idx="0">
            <a:schemeClr val="accent5"/>
          </a:effectRef>
          <a:fontRef idx="minor">
            <a:schemeClr val="tx1"/>
          </a:fontRef>
        </p:style>
        <p:txBody>
          <a:bodyPr rtlCol="0" anchor="ctr"/>
          <a:lstStyle/>
          <a:p>
            <a:pPr algn="ctr"/>
            <a:endParaRPr lang="en-IE"/>
          </a:p>
        </p:txBody>
      </p:sp>
      <p:sp>
        <p:nvSpPr>
          <p:cNvPr id="64" name="Right Brace 63">
            <a:extLst>
              <a:ext uri="{FF2B5EF4-FFF2-40B4-BE49-F238E27FC236}">
                <a16:creationId xmlns:a16="http://schemas.microsoft.com/office/drawing/2014/main" id="{FDF1F8A0-13D3-414D-B60E-DAF6E0FA796B}"/>
              </a:ext>
            </a:extLst>
          </p:cNvPr>
          <p:cNvSpPr/>
          <p:nvPr/>
        </p:nvSpPr>
        <p:spPr>
          <a:xfrm>
            <a:off x="9889732" y="5380627"/>
            <a:ext cx="136035" cy="369554"/>
          </a:xfrm>
          <a:prstGeom prst="rightBrace">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IE"/>
          </a:p>
        </p:txBody>
      </p:sp>
      <p:sp>
        <p:nvSpPr>
          <p:cNvPr id="65" name="TextBox 64">
            <a:extLst>
              <a:ext uri="{FF2B5EF4-FFF2-40B4-BE49-F238E27FC236}">
                <a16:creationId xmlns:a16="http://schemas.microsoft.com/office/drawing/2014/main" id="{5141D1B0-74D8-4ABD-8B70-0A75D0379548}"/>
              </a:ext>
            </a:extLst>
          </p:cNvPr>
          <p:cNvSpPr txBox="1"/>
          <p:nvPr/>
        </p:nvSpPr>
        <p:spPr>
          <a:xfrm>
            <a:off x="9987854" y="2297275"/>
            <a:ext cx="613678" cy="307777"/>
          </a:xfrm>
          <a:prstGeom prst="rect">
            <a:avLst/>
          </a:prstGeom>
          <a:noFill/>
        </p:spPr>
        <p:txBody>
          <a:bodyPr wrap="square" rtlCol="0" anchor="ctr" anchorCtr="0">
            <a:noAutofit/>
          </a:bodyPr>
          <a:lstStyle/>
          <a:p>
            <a:r>
              <a:rPr lang="en-US" sz="1400" dirty="0">
                <a:solidFill>
                  <a:schemeClr val="accent5">
                    <a:lumMod val="75000"/>
                  </a:schemeClr>
                </a:solidFill>
              </a:rPr>
              <a:t>33%</a:t>
            </a:r>
            <a:endParaRPr lang="en-IE" sz="1400" dirty="0">
              <a:solidFill>
                <a:schemeClr val="accent5">
                  <a:lumMod val="75000"/>
                </a:schemeClr>
              </a:solidFill>
            </a:endParaRPr>
          </a:p>
        </p:txBody>
      </p:sp>
      <p:sp>
        <p:nvSpPr>
          <p:cNvPr id="66" name="TextBox 65">
            <a:extLst>
              <a:ext uri="{FF2B5EF4-FFF2-40B4-BE49-F238E27FC236}">
                <a16:creationId xmlns:a16="http://schemas.microsoft.com/office/drawing/2014/main" id="{7DC346E1-10D2-4E0C-BD75-E8C51FFDB1BF}"/>
              </a:ext>
            </a:extLst>
          </p:cNvPr>
          <p:cNvSpPr txBox="1"/>
          <p:nvPr/>
        </p:nvSpPr>
        <p:spPr>
          <a:xfrm>
            <a:off x="9984669" y="5408470"/>
            <a:ext cx="613678" cy="307777"/>
          </a:xfrm>
          <a:prstGeom prst="rect">
            <a:avLst/>
          </a:prstGeom>
          <a:noFill/>
        </p:spPr>
        <p:txBody>
          <a:bodyPr wrap="square" rtlCol="0" anchor="ctr" anchorCtr="0">
            <a:noAutofit/>
          </a:bodyPr>
          <a:lstStyle/>
          <a:p>
            <a:r>
              <a:rPr lang="en-US" sz="1400" dirty="0">
                <a:solidFill>
                  <a:schemeClr val="accent3"/>
                </a:solidFill>
              </a:rPr>
              <a:t>10%</a:t>
            </a:r>
            <a:endParaRPr lang="en-IE" sz="1400" dirty="0">
              <a:solidFill>
                <a:schemeClr val="accent3"/>
              </a:solidFill>
            </a:endParaRPr>
          </a:p>
        </p:txBody>
      </p:sp>
      <p:sp>
        <p:nvSpPr>
          <p:cNvPr id="68" name="Right Brace 67">
            <a:extLst>
              <a:ext uri="{FF2B5EF4-FFF2-40B4-BE49-F238E27FC236}">
                <a16:creationId xmlns:a16="http://schemas.microsoft.com/office/drawing/2014/main" id="{C1FDE650-04A2-49AB-A4A5-DB48819425BC}"/>
              </a:ext>
            </a:extLst>
          </p:cNvPr>
          <p:cNvSpPr/>
          <p:nvPr/>
        </p:nvSpPr>
        <p:spPr>
          <a:xfrm>
            <a:off x="11431528" y="1805502"/>
            <a:ext cx="202046" cy="1165797"/>
          </a:xfrm>
          <a:prstGeom prst="rightBrace">
            <a:avLst/>
          </a:prstGeom>
        </p:spPr>
        <p:style>
          <a:lnRef idx="1">
            <a:schemeClr val="accent5"/>
          </a:lnRef>
          <a:fillRef idx="0">
            <a:schemeClr val="accent5"/>
          </a:fillRef>
          <a:effectRef idx="0">
            <a:schemeClr val="accent5"/>
          </a:effectRef>
          <a:fontRef idx="minor">
            <a:schemeClr val="tx1"/>
          </a:fontRef>
        </p:style>
        <p:txBody>
          <a:bodyPr rtlCol="0" anchor="ctr"/>
          <a:lstStyle/>
          <a:p>
            <a:pPr algn="ctr"/>
            <a:endParaRPr lang="en-IE"/>
          </a:p>
        </p:txBody>
      </p:sp>
      <p:sp>
        <p:nvSpPr>
          <p:cNvPr id="69" name="Right Brace 68">
            <a:extLst>
              <a:ext uri="{FF2B5EF4-FFF2-40B4-BE49-F238E27FC236}">
                <a16:creationId xmlns:a16="http://schemas.microsoft.com/office/drawing/2014/main" id="{CD140357-8829-4641-903C-7B685164C5BE}"/>
              </a:ext>
            </a:extLst>
          </p:cNvPr>
          <p:cNvSpPr/>
          <p:nvPr/>
        </p:nvSpPr>
        <p:spPr>
          <a:xfrm>
            <a:off x="11435554" y="5399181"/>
            <a:ext cx="124249" cy="341711"/>
          </a:xfrm>
          <a:prstGeom prst="rightBrace">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IE"/>
          </a:p>
        </p:txBody>
      </p:sp>
      <p:sp>
        <p:nvSpPr>
          <p:cNvPr id="70" name="TextBox 69">
            <a:extLst>
              <a:ext uri="{FF2B5EF4-FFF2-40B4-BE49-F238E27FC236}">
                <a16:creationId xmlns:a16="http://schemas.microsoft.com/office/drawing/2014/main" id="{4EFB6AAB-B6DD-45D0-9B71-E3C1A4B538B0}"/>
              </a:ext>
            </a:extLst>
          </p:cNvPr>
          <p:cNvSpPr txBox="1"/>
          <p:nvPr/>
        </p:nvSpPr>
        <p:spPr>
          <a:xfrm>
            <a:off x="11559803" y="2213642"/>
            <a:ext cx="613678" cy="307777"/>
          </a:xfrm>
          <a:prstGeom prst="rect">
            <a:avLst/>
          </a:prstGeom>
          <a:noFill/>
        </p:spPr>
        <p:txBody>
          <a:bodyPr wrap="square" rtlCol="0" anchor="ctr" anchorCtr="0">
            <a:noAutofit/>
          </a:bodyPr>
          <a:lstStyle/>
          <a:p>
            <a:r>
              <a:rPr lang="en-US" sz="1400" dirty="0">
                <a:solidFill>
                  <a:schemeClr val="accent5">
                    <a:lumMod val="75000"/>
                  </a:schemeClr>
                </a:solidFill>
              </a:rPr>
              <a:t>29%</a:t>
            </a:r>
            <a:endParaRPr lang="en-IE" sz="1400" dirty="0">
              <a:solidFill>
                <a:schemeClr val="accent5">
                  <a:lumMod val="75000"/>
                </a:schemeClr>
              </a:solidFill>
            </a:endParaRPr>
          </a:p>
        </p:txBody>
      </p:sp>
      <p:sp>
        <p:nvSpPr>
          <p:cNvPr id="71" name="TextBox 70">
            <a:extLst>
              <a:ext uri="{FF2B5EF4-FFF2-40B4-BE49-F238E27FC236}">
                <a16:creationId xmlns:a16="http://schemas.microsoft.com/office/drawing/2014/main" id="{1303241C-4AF3-42C6-AF67-CF1D8AAEA7A1}"/>
              </a:ext>
            </a:extLst>
          </p:cNvPr>
          <p:cNvSpPr txBox="1"/>
          <p:nvPr/>
        </p:nvSpPr>
        <p:spPr>
          <a:xfrm>
            <a:off x="11530491" y="5399182"/>
            <a:ext cx="613678" cy="307777"/>
          </a:xfrm>
          <a:prstGeom prst="rect">
            <a:avLst/>
          </a:prstGeom>
          <a:noFill/>
        </p:spPr>
        <p:txBody>
          <a:bodyPr wrap="square" rtlCol="0" anchor="ctr" anchorCtr="0">
            <a:noAutofit/>
          </a:bodyPr>
          <a:lstStyle/>
          <a:p>
            <a:r>
              <a:rPr lang="en-US" sz="1400" dirty="0">
                <a:solidFill>
                  <a:schemeClr val="accent3"/>
                </a:solidFill>
              </a:rPr>
              <a:t>8%</a:t>
            </a:r>
            <a:endParaRPr lang="en-IE" sz="1400" dirty="0">
              <a:solidFill>
                <a:schemeClr val="accent3"/>
              </a:solidFill>
            </a:endParaRPr>
          </a:p>
        </p:txBody>
      </p:sp>
      <p:cxnSp>
        <p:nvCxnSpPr>
          <p:cNvPr id="72" name="Straight Connector 71">
            <a:extLst>
              <a:ext uri="{FF2B5EF4-FFF2-40B4-BE49-F238E27FC236}">
                <a16:creationId xmlns:a16="http://schemas.microsoft.com/office/drawing/2014/main" id="{9D440005-3CCC-4359-9AFB-3F7E8747D259}"/>
              </a:ext>
            </a:extLst>
          </p:cNvPr>
          <p:cNvCxnSpPr>
            <a:cxnSpLocks/>
          </p:cNvCxnSpPr>
          <p:nvPr/>
        </p:nvCxnSpPr>
        <p:spPr>
          <a:xfrm>
            <a:off x="8820412" y="1098300"/>
            <a:ext cx="0" cy="4968279"/>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9" name="TextBox 48">
            <a:extLst>
              <a:ext uri="{FF2B5EF4-FFF2-40B4-BE49-F238E27FC236}">
                <a16:creationId xmlns:a16="http://schemas.microsoft.com/office/drawing/2014/main" id="{299C92C1-C4AB-4786-B64A-8804A3CE834E}"/>
              </a:ext>
            </a:extLst>
          </p:cNvPr>
          <p:cNvSpPr txBox="1"/>
          <p:nvPr/>
        </p:nvSpPr>
        <p:spPr>
          <a:xfrm>
            <a:off x="8454101" y="2214473"/>
            <a:ext cx="613678" cy="307777"/>
          </a:xfrm>
          <a:prstGeom prst="rect">
            <a:avLst/>
          </a:prstGeom>
          <a:solidFill>
            <a:schemeClr val="bg1"/>
          </a:solidFill>
        </p:spPr>
        <p:txBody>
          <a:bodyPr wrap="square" rtlCol="0" anchor="ctr" anchorCtr="0">
            <a:noAutofit/>
          </a:bodyPr>
          <a:lstStyle/>
          <a:p>
            <a:r>
              <a:rPr lang="en-US" sz="1400" dirty="0">
                <a:solidFill>
                  <a:schemeClr val="accent5">
                    <a:lumMod val="75000"/>
                  </a:schemeClr>
                </a:solidFill>
              </a:rPr>
              <a:t>32%</a:t>
            </a:r>
            <a:endParaRPr lang="en-IE" sz="1400" dirty="0">
              <a:solidFill>
                <a:schemeClr val="accent5">
                  <a:lumMod val="75000"/>
                </a:schemeClr>
              </a:solidFill>
            </a:endParaRPr>
          </a:p>
        </p:txBody>
      </p:sp>
      <p:sp>
        <p:nvSpPr>
          <p:cNvPr id="7" name="TextBox 6">
            <a:extLst>
              <a:ext uri="{FF2B5EF4-FFF2-40B4-BE49-F238E27FC236}">
                <a16:creationId xmlns:a16="http://schemas.microsoft.com/office/drawing/2014/main" id="{4364417B-81C5-48DA-5E3A-E89E1A7155E7}"/>
              </a:ext>
            </a:extLst>
          </p:cNvPr>
          <p:cNvSpPr txBox="1"/>
          <p:nvPr/>
        </p:nvSpPr>
        <p:spPr>
          <a:xfrm>
            <a:off x="9497683" y="441270"/>
            <a:ext cx="640340" cy="276999"/>
          </a:xfrm>
          <a:prstGeom prst="rect">
            <a:avLst/>
          </a:prstGeom>
          <a:noFill/>
        </p:spPr>
        <p:txBody>
          <a:bodyPr wrap="square" rtlCol="0" anchor="ctr"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200" kern="0" dirty="0">
                <a:ea typeface="ヒラギノ角ゴ ProN W3" charset="-128"/>
              </a:rPr>
              <a:t>Q.21a</a:t>
            </a:r>
            <a:endParaRPr kumimoji="0" lang="en-US" sz="1200" b="0" i="0" u="none" strike="noStrike" kern="0" cap="none" spc="0" normalizeH="0" baseline="0" noProof="0" dirty="0">
              <a:ln>
                <a:noFill/>
              </a:ln>
              <a:effectLst/>
              <a:uLnTx/>
              <a:uFillTx/>
              <a:ea typeface="ヒラギノ角ゴ ProN W3" charset="-128"/>
              <a:cs typeface="+mn-cs"/>
            </a:endParaRPr>
          </a:p>
        </p:txBody>
      </p:sp>
      <p:sp>
        <p:nvSpPr>
          <p:cNvPr id="9" name="Text Placeholder 3">
            <a:extLst>
              <a:ext uri="{FF2B5EF4-FFF2-40B4-BE49-F238E27FC236}">
                <a16:creationId xmlns:a16="http://schemas.microsoft.com/office/drawing/2014/main" id="{B8B0A2A0-C328-CE84-E855-3C3B242EA20D}"/>
              </a:ext>
            </a:extLst>
          </p:cNvPr>
          <p:cNvSpPr txBox="1">
            <a:spLocks/>
          </p:cNvSpPr>
          <p:nvPr/>
        </p:nvSpPr>
        <p:spPr>
          <a:xfrm>
            <a:off x="9497683" y="269527"/>
            <a:ext cx="2694317" cy="2613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100" dirty="0">
                <a:latin typeface="Montserrat" pitchFamily="2" charset="77"/>
              </a:rPr>
              <a:t>Base: All B2B Suppliers - 201</a:t>
            </a:r>
          </a:p>
        </p:txBody>
      </p:sp>
      <p:sp>
        <p:nvSpPr>
          <p:cNvPr id="10" name="TextBox 9">
            <a:extLst>
              <a:ext uri="{FF2B5EF4-FFF2-40B4-BE49-F238E27FC236}">
                <a16:creationId xmlns:a16="http://schemas.microsoft.com/office/drawing/2014/main" id="{7B2C123F-B08A-8103-0CE3-465BBF2A9366}"/>
              </a:ext>
            </a:extLst>
          </p:cNvPr>
          <p:cNvSpPr txBox="1"/>
          <p:nvPr/>
        </p:nvSpPr>
        <p:spPr>
          <a:xfrm>
            <a:off x="309848" y="5802992"/>
            <a:ext cx="1451038" cy="307777"/>
          </a:xfrm>
          <a:prstGeom prst="rect">
            <a:avLst/>
          </a:prstGeom>
          <a:noFill/>
        </p:spPr>
        <p:txBody>
          <a:bodyPr wrap="none" rtlCol="0">
            <a:spAutoFit/>
          </a:bodyPr>
          <a:lstStyle/>
          <a:p>
            <a:r>
              <a:rPr lang="en-US" sz="1400" dirty="0"/>
              <a:t>( ) = 2022 Data</a:t>
            </a:r>
            <a:endParaRPr lang="en-GB" sz="1400" dirty="0"/>
          </a:p>
        </p:txBody>
      </p:sp>
      <p:sp>
        <p:nvSpPr>
          <p:cNvPr id="15" name="TextBox 14">
            <a:extLst>
              <a:ext uri="{FF2B5EF4-FFF2-40B4-BE49-F238E27FC236}">
                <a16:creationId xmlns:a16="http://schemas.microsoft.com/office/drawing/2014/main" id="{DD3CE303-3F41-A7FE-8C8E-B0812D222ED8}"/>
              </a:ext>
            </a:extLst>
          </p:cNvPr>
          <p:cNvSpPr txBox="1"/>
          <p:nvPr/>
        </p:nvSpPr>
        <p:spPr>
          <a:xfrm>
            <a:off x="5270937" y="2474074"/>
            <a:ext cx="675185" cy="307777"/>
          </a:xfrm>
          <a:prstGeom prst="rect">
            <a:avLst/>
          </a:prstGeom>
          <a:noFill/>
        </p:spPr>
        <p:txBody>
          <a:bodyPr wrap="square" rtlCol="0" anchor="ctr" anchorCtr="0">
            <a:noAutofit/>
          </a:bodyPr>
          <a:lstStyle/>
          <a:p>
            <a:r>
              <a:rPr lang="en-US" sz="1400" dirty="0">
                <a:solidFill>
                  <a:schemeClr val="accent5">
                    <a:lumMod val="75000"/>
                  </a:schemeClr>
                </a:solidFill>
              </a:rPr>
              <a:t>(24%)</a:t>
            </a:r>
            <a:endParaRPr lang="en-IE" sz="1400" dirty="0">
              <a:solidFill>
                <a:schemeClr val="accent5">
                  <a:lumMod val="75000"/>
                </a:schemeClr>
              </a:solidFill>
            </a:endParaRPr>
          </a:p>
        </p:txBody>
      </p:sp>
      <p:sp>
        <p:nvSpPr>
          <p:cNvPr id="16" name="TextBox 15">
            <a:extLst>
              <a:ext uri="{FF2B5EF4-FFF2-40B4-BE49-F238E27FC236}">
                <a16:creationId xmlns:a16="http://schemas.microsoft.com/office/drawing/2014/main" id="{D451B427-3D60-1C4D-4A70-8088EA84DEAB}"/>
              </a:ext>
            </a:extLst>
          </p:cNvPr>
          <p:cNvSpPr txBox="1"/>
          <p:nvPr/>
        </p:nvSpPr>
        <p:spPr>
          <a:xfrm>
            <a:off x="6764626" y="2474074"/>
            <a:ext cx="675185" cy="307777"/>
          </a:xfrm>
          <a:prstGeom prst="rect">
            <a:avLst/>
          </a:prstGeom>
          <a:noFill/>
        </p:spPr>
        <p:txBody>
          <a:bodyPr wrap="square" rtlCol="0" anchor="ctr" anchorCtr="0">
            <a:noAutofit/>
          </a:bodyPr>
          <a:lstStyle/>
          <a:p>
            <a:r>
              <a:rPr lang="en-US" sz="1400" dirty="0">
                <a:solidFill>
                  <a:schemeClr val="accent5">
                    <a:lumMod val="75000"/>
                  </a:schemeClr>
                </a:solidFill>
              </a:rPr>
              <a:t>(18%)</a:t>
            </a:r>
            <a:endParaRPr lang="en-IE" sz="1400" dirty="0">
              <a:solidFill>
                <a:schemeClr val="accent5">
                  <a:lumMod val="75000"/>
                </a:schemeClr>
              </a:solidFill>
            </a:endParaRPr>
          </a:p>
        </p:txBody>
      </p:sp>
      <p:sp>
        <p:nvSpPr>
          <p:cNvPr id="17" name="TextBox 16">
            <a:extLst>
              <a:ext uri="{FF2B5EF4-FFF2-40B4-BE49-F238E27FC236}">
                <a16:creationId xmlns:a16="http://schemas.microsoft.com/office/drawing/2014/main" id="{0AC4BB29-AEF1-1241-5AA8-9D93A03E5F24}"/>
              </a:ext>
            </a:extLst>
          </p:cNvPr>
          <p:cNvSpPr txBox="1"/>
          <p:nvPr/>
        </p:nvSpPr>
        <p:spPr>
          <a:xfrm>
            <a:off x="8357334" y="2474074"/>
            <a:ext cx="675185" cy="307777"/>
          </a:xfrm>
          <a:prstGeom prst="rect">
            <a:avLst/>
          </a:prstGeom>
          <a:solidFill>
            <a:schemeClr val="bg1"/>
          </a:solidFill>
        </p:spPr>
        <p:txBody>
          <a:bodyPr wrap="square" rtlCol="0" anchor="ctr" anchorCtr="0">
            <a:noAutofit/>
          </a:bodyPr>
          <a:lstStyle/>
          <a:p>
            <a:r>
              <a:rPr lang="en-US" sz="1400" dirty="0">
                <a:solidFill>
                  <a:schemeClr val="accent5">
                    <a:lumMod val="75000"/>
                  </a:schemeClr>
                </a:solidFill>
              </a:rPr>
              <a:t>(32%)</a:t>
            </a:r>
            <a:endParaRPr lang="en-IE" sz="1400" dirty="0">
              <a:solidFill>
                <a:schemeClr val="accent5">
                  <a:lumMod val="75000"/>
                </a:schemeClr>
              </a:solidFill>
            </a:endParaRPr>
          </a:p>
        </p:txBody>
      </p:sp>
      <p:sp>
        <p:nvSpPr>
          <p:cNvPr id="18" name="TextBox 17">
            <a:extLst>
              <a:ext uri="{FF2B5EF4-FFF2-40B4-BE49-F238E27FC236}">
                <a16:creationId xmlns:a16="http://schemas.microsoft.com/office/drawing/2014/main" id="{705C3681-DEAB-CEF8-F9F9-4148D2605CA2}"/>
              </a:ext>
            </a:extLst>
          </p:cNvPr>
          <p:cNvSpPr txBox="1"/>
          <p:nvPr/>
        </p:nvSpPr>
        <p:spPr>
          <a:xfrm>
            <a:off x="9890727" y="2474074"/>
            <a:ext cx="675185" cy="307777"/>
          </a:xfrm>
          <a:prstGeom prst="rect">
            <a:avLst/>
          </a:prstGeom>
          <a:noFill/>
        </p:spPr>
        <p:txBody>
          <a:bodyPr wrap="square" rtlCol="0" anchor="ctr" anchorCtr="0">
            <a:noAutofit/>
          </a:bodyPr>
          <a:lstStyle/>
          <a:p>
            <a:r>
              <a:rPr lang="en-US" sz="1400" dirty="0">
                <a:solidFill>
                  <a:schemeClr val="accent5">
                    <a:lumMod val="75000"/>
                  </a:schemeClr>
                </a:solidFill>
              </a:rPr>
              <a:t>(33%)</a:t>
            </a:r>
            <a:endParaRPr lang="en-IE" sz="1400" dirty="0">
              <a:solidFill>
                <a:schemeClr val="accent5">
                  <a:lumMod val="75000"/>
                </a:schemeClr>
              </a:solidFill>
            </a:endParaRPr>
          </a:p>
        </p:txBody>
      </p:sp>
      <p:sp>
        <p:nvSpPr>
          <p:cNvPr id="19" name="TextBox 18">
            <a:extLst>
              <a:ext uri="{FF2B5EF4-FFF2-40B4-BE49-F238E27FC236}">
                <a16:creationId xmlns:a16="http://schemas.microsoft.com/office/drawing/2014/main" id="{1E4D14B9-3E0A-3654-CC7F-CDC91564919A}"/>
              </a:ext>
            </a:extLst>
          </p:cNvPr>
          <p:cNvSpPr txBox="1"/>
          <p:nvPr/>
        </p:nvSpPr>
        <p:spPr>
          <a:xfrm>
            <a:off x="11485034" y="2474074"/>
            <a:ext cx="675185" cy="307777"/>
          </a:xfrm>
          <a:prstGeom prst="rect">
            <a:avLst/>
          </a:prstGeom>
          <a:noFill/>
        </p:spPr>
        <p:txBody>
          <a:bodyPr wrap="square" rtlCol="0" anchor="ctr" anchorCtr="0">
            <a:noAutofit/>
          </a:bodyPr>
          <a:lstStyle/>
          <a:p>
            <a:r>
              <a:rPr lang="en-US" sz="1400" dirty="0">
                <a:solidFill>
                  <a:schemeClr val="accent5">
                    <a:lumMod val="75000"/>
                  </a:schemeClr>
                </a:solidFill>
              </a:rPr>
              <a:t>(17%)</a:t>
            </a:r>
            <a:endParaRPr lang="en-IE" sz="1400" dirty="0">
              <a:solidFill>
                <a:schemeClr val="accent5">
                  <a:lumMod val="75000"/>
                </a:schemeClr>
              </a:solidFill>
            </a:endParaRPr>
          </a:p>
        </p:txBody>
      </p:sp>
      <p:sp>
        <p:nvSpPr>
          <p:cNvPr id="20" name="TextBox 19">
            <a:extLst>
              <a:ext uri="{FF2B5EF4-FFF2-40B4-BE49-F238E27FC236}">
                <a16:creationId xmlns:a16="http://schemas.microsoft.com/office/drawing/2014/main" id="{F4C3DD1B-188F-D768-BE0E-FCB113323F3A}"/>
              </a:ext>
            </a:extLst>
          </p:cNvPr>
          <p:cNvSpPr txBox="1"/>
          <p:nvPr/>
        </p:nvSpPr>
        <p:spPr>
          <a:xfrm>
            <a:off x="5245367" y="5610308"/>
            <a:ext cx="657194" cy="307777"/>
          </a:xfrm>
          <a:prstGeom prst="rect">
            <a:avLst/>
          </a:prstGeom>
          <a:noFill/>
        </p:spPr>
        <p:txBody>
          <a:bodyPr wrap="square" rtlCol="0" anchor="ctr" anchorCtr="0">
            <a:noAutofit/>
          </a:bodyPr>
          <a:lstStyle/>
          <a:p>
            <a:r>
              <a:rPr lang="en-US" sz="1400" dirty="0">
                <a:solidFill>
                  <a:schemeClr val="accent3"/>
                </a:solidFill>
              </a:rPr>
              <a:t>(10%)</a:t>
            </a:r>
            <a:endParaRPr lang="en-IE" sz="1400" dirty="0">
              <a:solidFill>
                <a:schemeClr val="accent3"/>
              </a:solidFill>
            </a:endParaRPr>
          </a:p>
        </p:txBody>
      </p:sp>
      <p:sp>
        <p:nvSpPr>
          <p:cNvPr id="21" name="TextBox 20">
            <a:extLst>
              <a:ext uri="{FF2B5EF4-FFF2-40B4-BE49-F238E27FC236}">
                <a16:creationId xmlns:a16="http://schemas.microsoft.com/office/drawing/2014/main" id="{F30AF425-8A04-024F-A051-CBAC4D672A03}"/>
              </a:ext>
            </a:extLst>
          </p:cNvPr>
          <p:cNvSpPr txBox="1"/>
          <p:nvPr/>
        </p:nvSpPr>
        <p:spPr>
          <a:xfrm>
            <a:off x="6751383" y="5610308"/>
            <a:ext cx="657194" cy="307777"/>
          </a:xfrm>
          <a:prstGeom prst="rect">
            <a:avLst/>
          </a:prstGeom>
          <a:noFill/>
        </p:spPr>
        <p:txBody>
          <a:bodyPr wrap="square" rtlCol="0" anchor="ctr" anchorCtr="0">
            <a:noAutofit/>
          </a:bodyPr>
          <a:lstStyle/>
          <a:p>
            <a:r>
              <a:rPr lang="en-US" sz="1400" dirty="0">
                <a:solidFill>
                  <a:schemeClr val="accent3"/>
                </a:solidFill>
              </a:rPr>
              <a:t>(11%)</a:t>
            </a:r>
            <a:endParaRPr lang="en-IE" sz="1400" dirty="0">
              <a:solidFill>
                <a:schemeClr val="accent3"/>
              </a:solidFill>
            </a:endParaRPr>
          </a:p>
        </p:txBody>
      </p:sp>
      <p:sp>
        <p:nvSpPr>
          <p:cNvPr id="29" name="TextBox 28">
            <a:extLst>
              <a:ext uri="{FF2B5EF4-FFF2-40B4-BE49-F238E27FC236}">
                <a16:creationId xmlns:a16="http://schemas.microsoft.com/office/drawing/2014/main" id="{6464BA69-87E7-5DF0-E9B9-171CD63FAAE0}"/>
              </a:ext>
            </a:extLst>
          </p:cNvPr>
          <p:cNvSpPr txBox="1"/>
          <p:nvPr/>
        </p:nvSpPr>
        <p:spPr>
          <a:xfrm>
            <a:off x="8336218" y="5610308"/>
            <a:ext cx="657194" cy="307777"/>
          </a:xfrm>
          <a:prstGeom prst="rect">
            <a:avLst/>
          </a:prstGeom>
          <a:noFill/>
        </p:spPr>
        <p:txBody>
          <a:bodyPr wrap="square" rtlCol="0" anchor="ctr" anchorCtr="0">
            <a:noAutofit/>
          </a:bodyPr>
          <a:lstStyle/>
          <a:p>
            <a:r>
              <a:rPr lang="en-US" sz="1400" dirty="0">
                <a:solidFill>
                  <a:schemeClr val="accent3"/>
                </a:solidFill>
              </a:rPr>
              <a:t>(9%)</a:t>
            </a:r>
            <a:endParaRPr lang="en-IE" sz="1400" dirty="0">
              <a:solidFill>
                <a:schemeClr val="accent3"/>
              </a:solidFill>
            </a:endParaRPr>
          </a:p>
        </p:txBody>
      </p:sp>
      <p:sp>
        <p:nvSpPr>
          <p:cNvPr id="31" name="TextBox 30">
            <a:extLst>
              <a:ext uri="{FF2B5EF4-FFF2-40B4-BE49-F238E27FC236}">
                <a16:creationId xmlns:a16="http://schemas.microsoft.com/office/drawing/2014/main" id="{83C6AF5E-DDFB-E669-1068-63A0A41E96A4}"/>
              </a:ext>
            </a:extLst>
          </p:cNvPr>
          <p:cNvSpPr txBox="1"/>
          <p:nvPr/>
        </p:nvSpPr>
        <p:spPr>
          <a:xfrm>
            <a:off x="9950172" y="5610308"/>
            <a:ext cx="657194" cy="307777"/>
          </a:xfrm>
          <a:prstGeom prst="rect">
            <a:avLst/>
          </a:prstGeom>
          <a:noFill/>
        </p:spPr>
        <p:txBody>
          <a:bodyPr wrap="square" rtlCol="0" anchor="ctr" anchorCtr="0">
            <a:noAutofit/>
          </a:bodyPr>
          <a:lstStyle/>
          <a:p>
            <a:r>
              <a:rPr lang="en-US" sz="1400" dirty="0">
                <a:solidFill>
                  <a:schemeClr val="accent3"/>
                </a:solidFill>
              </a:rPr>
              <a:t>(11%)</a:t>
            </a:r>
            <a:endParaRPr lang="en-IE" sz="1400" dirty="0">
              <a:solidFill>
                <a:schemeClr val="accent3"/>
              </a:solidFill>
            </a:endParaRPr>
          </a:p>
        </p:txBody>
      </p:sp>
      <p:sp>
        <p:nvSpPr>
          <p:cNvPr id="32" name="TextBox 31">
            <a:extLst>
              <a:ext uri="{FF2B5EF4-FFF2-40B4-BE49-F238E27FC236}">
                <a16:creationId xmlns:a16="http://schemas.microsoft.com/office/drawing/2014/main" id="{E301AF35-3403-979B-ABFF-C5974CB791AC}"/>
              </a:ext>
            </a:extLst>
          </p:cNvPr>
          <p:cNvSpPr txBox="1"/>
          <p:nvPr/>
        </p:nvSpPr>
        <p:spPr>
          <a:xfrm>
            <a:off x="11448748" y="5610308"/>
            <a:ext cx="657194" cy="307777"/>
          </a:xfrm>
          <a:prstGeom prst="rect">
            <a:avLst/>
          </a:prstGeom>
          <a:noFill/>
        </p:spPr>
        <p:txBody>
          <a:bodyPr wrap="square" rtlCol="0" anchor="ctr" anchorCtr="0">
            <a:noAutofit/>
          </a:bodyPr>
          <a:lstStyle/>
          <a:p>
            <a:r>
              <a:rPr lang="en-US" sz="1400" dirty="0">
                <a:solidFill>
                  <a:schemeClr val="accent3"/>
                </a:solidFill>
              </a:rPr>
              <a:t>(10%)</a:t>
            </a:r>
            <a:endParaRPr lang="en-IE" sz="1400" dirty="0">
              <a:solidFill>
                <a:schemeClr val="accent3"/>
              </a:solidFill>
            </a:endParaRPr>
          </a:p>
        </p:txBody>
      </p:sp>
      <p:sp>
        <p:nvSpPr>
          <p:cNvPr id="33" name="TextBox 32">
            <a:extLst>
              <a:ext uri="{FF2B5EF4-FFF2-40B4-BE49-F238E27FC236}">
                <a16:creationId xmlns:a16="http://schemas.microsoft.com/office/drawing/2014/main" id="{DD120B1C-E686-9A89-83F4-371ECB25797A}"/>
              </a:ext>
            </a:extLst>
          </p:cNvPr>
          <p:cNvSpPr txBox="1"/>
          <p:nvPr/>
        </p:nvSpPr>
        <p:spPr>
          <a:xfrm>
            <a:off x="2780815" y="5848824"/>
            <a:ext cx="1419105" cy="307777"/>
          </a:xfrm>
          <a:prstGeom prst="rect">
            <a:avLst/>
          </a:prstGeom>
          <a:noFill/>
        </p:spPr>
        <p:txBody>
          <a:bodyPr wrap="squar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t>Mean Score: </a:t>
            </a:r>
          </a:p>
        </p:txBody>
      </p:sp>
      <p:sp>
        <p:nvSpPr>
          <p:cNvPr id="34" name="TextBox 33">
            <a:extLst>
              <a:ext uri="{FF2B5EF4-FFF2-40B4-BE49-F238E27FC236}">
                <a16:creationId xmlns:a16="http://schemas.microsoft.com/office/drawing/2014/main" id="{0B71D01E-9286-E402-B148-2573B5B6A0E4}"/>
              </a:ext>
            </a:extLst>
          </p:cNvPr>
          <p:cNvSpPr txBox="1"/>
          <p:nvPr/>
        </p:nvSpPr>
        <p:spPr>
          <a:xfrm>
            <a:off x="4185210" y="5839613"/>
            <a:ext cx="1215704" cy="307777"/>
          </a:xfrm>
          <a:prstGeom prst="rect">
            <a:avLst/>
          </a:prstGeom>
          <a:noFill/>
        </p:spPr>
        <p:txBody>
          <a:bodyPr wrap="square"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t>3.3</a:t>
            </a:r>
          </a:p>
        </p:txBody>
      </p:sp>
      <p:sp>
        <p:nvSpPr>
          <p:cNvPr id="35" name="TextBox 34">
            <a:extLst>
              <a:ext uri="{FF2B5EF4-FFF2-40B4-BE49-F238E27FC236}">
                <a16:creationId xmlns:a16="http://schemas.microsoft.com/office/drawing/2014/main" id="{C629C877-00D1-D336-2F1C-4E48A37D0B87}"/>
              </a:ext>
            </a:extLst>
          </p:cNvPr>
          <p:cNvSpPr txBox="1"/>
          <p:nvPr/>
        </p:nvSpPr>
        <p:spPr>
          <a:xfrm>
            <a:off x="5795156" y="5839613"/>
            <a:ext cx="1215704" cy="307777"/>
          </a:xfrm>
          <a:prstGeom prst="rect">
            <a:avLst/>
          </a:prstGeom>
          <a:noFill/>
        </p:spPr>
        <p:txBody>
          <a:bodyPr wrap="square"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t>3.4</a:t>
            </a:r>
          </a:p>
        </p:txBody>
      </p:sp>
      <p:sp>
        <p:nvSpPr>
          <p:cNvPr id="36" name="TextBox 35">
            <a:extLst>
              <a:ext uri="{FF2B5EF4-FFF2-40B4-BE49-F238E27FC236}">
                <a16:creationId xmlns:a16="http://schemas.microsoft.com/office/drawing/2014/main" id="{A893DCD7-9E6B-A276-3348-890EB7F3450C}"/>
              </a:ext>
            </a:extLst>
          </p:cNvPr>
          <p:cNvSpPr txBox="1"/>
          <p:nvPr/>
        </p:nvSpPr>
        <p:spPr>
          <a:xfrm>
            <a:off x="7371415" y="5839613"/>
            <a:ext cx="1215704" cy="307777"/>
          </a:xfrm>
          <a:prstGeom prst="rect">
            <a:avLst/>
          </a:prstGeom>
          <a:noFill/>
        </p:spPr>
        <p:txBody>
          <a:bodyPr wrap="square"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t>3.2</a:t>
            </a:r>
          </a:p>
        </p:txBody>
      </p:sp>
      <p:sp>
        <p:nvSpPr>
          <p:cNvPr id="37" name="TextBox 36">
            <a:extLst>
              <a:ext uri="{FF2B5EF4-FFF2-40B4-BE49-F238E27FC236}">
                <a16:creationId xmlns:a16="http://schemas.microsoft.com/office/drawing/2014/main" id="{0B21D57A-3B28-4474-EF82-CAE81A0753EA}"/>
              </a:ext>
            </a:extLst>
          </p:cNvPr>
          <p:cNvSpPr txBox="1"/>
          <p:nvPr/>
        </p:nvSpPr>
        <p:spPr>
          <a:xfrm>
            <a:off x="8922005" y="5839613"/>
            <a:ext cx="1215704" cy="307777"/>
          </a:xfrm>
          <a:prstGeom prst="rect">
            <a:avLst/>
          </a:prstGeom>
          <a:noFill/>
        </p:spPr>
        <p:txBody>
          <a:bodyPr wrap="square"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t>3.3</a:t>
            </a:r>
          </a:p>
        </p:txBody>
      </p:sp>
      <p:sp>
        <p:nvSpPr>
          <p:cNvPr id="73" name="TextBox 72">
            <a:extLst>
              <a:ext uri="{FF2B5EF4-FFF2-40B4-BE49-F238E27FC236}">
                <a16:creationId xmlns:a16="http://schemas.microsoft.com/office/drawing/2014/main" id="{DF05405B-264B-F9FC-5C2E-A065FA3FAC50}"/>
              </a:ext>
            </a:extLst>
          </p:cNvPr>
          <p:cNvSpPr txBox="1"/>
          <p:nvPr/>
        </p:nvSpPr>
        <p:spPr>
          <a:xfrm>
            <a:off x="10527769" y="5839613"/>
            <a:ext cx="1215704" cy="307777"/>
          </a:xfrm>
          <a:prstGeom prst="rect">
            <a:avLst/>
          </a:prstGeom>
          <a:noFill/>
        </p:spPr>
        <p:txBody>
          <a:bodyPr wrap="square"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t>3.3</a:t>
            </a:r>
          </a:p>
        </p:txBody>
      </p:sp>
      <p:sp>
        <p:nvSpPr>
          <p:cNvPr id="74" name="TextBox 73">
            <a:extLst>
              <a:ext uri="{FF2B5EF4-FFF2-40B4-BE49-F238E27FC236}">
                <a16:creationId xmlns:a16="http://schemas.microsoft.com/office/drawing/2014/main" id="{EECE5E08-0EC5-5F20-C213-127530C94733}"/>
              </a:ext>
            </a:extLst>
          </p:cNvPr>
          <p:cNvSpPr txBox="1"/>
          <p:nvPr/>
        </p:nvSpPr>
        <p:spPr>
          <a:xfrm>
            <a:off x="4027175" y="2172730"/>
            <a:ext cx="404278" cy="307777"/>
          </a:xfrm>
          <a:prstGeom prst="rect">
            <a:avLst/>
          </a:prstGeom>
          <a:noFill/>
        </p:spPr>
        <p:txBody>
          <a:bodyPr wrap="none" rtlCol="0">
            <a:spAutoFit/>
          </a:bodyPr>
          <a:lstStyle/>
          <a:p>
            <a:r>
              <a:rPr lang="en-US" sz="1400" dirty="0"/>
              <a:t>(5)</a:t>
            </a:r>
            <a:endParaRPr lang="en-GB" sz="1400" dirty="0"/>
          </a:p>
        </p:txBody>
      </p:sp>
      <p:sp>
        <p:nvSpPr>
          <p:cNvPr id="75" name="TextBox 74">
            <a:extLst>
              <a:ext uri="{FF2B5EF4-FFF2-40B4-BE49-F238E27FC236}">
                <a16:creationId xmlns:a16="http://schemas.microsoft.com/office/drawing/2014/main" id="{C9A61EFF-49B6-31AB-C22A-D5DCD5C67C70}"/>
              </a:ext>
            </a:extLst>
          </p:cNvPr>
          <p:cNvSpPr txBox="1"/>
          <p:nvPr/>
        </p:nvSpPr>
        <p:spPr>
          <a:xfrm>
            <a:off x="4015592" y="2860351"/>
            <a:ext cx="421910" cy="307777"/>
          </a:xfrm>
          <a:prstGeom prst="rect">
            <a:avLst/>
          </a:prstGeom>
          <a:noFill/>
        </p:spPr>
        <p:txBody>
          <a:bodyPr wrap="none" rtlCol="0">
            <a:spAutoFit/>
          </a:bodyPr>
          <a:lstStyle/>
          <a:p>
            <a:r>
              <a:rPr lang="en-US" sz="1400" dirty="0"/>
              <a:t>(4)</a:t>
            </a:r>
            <a:endParaRPr lang="en-GB" sz="1400" dirty="0"/>
          </a:p>
        </p:txBody>
      </p:sp>
      <p:sp>
        <p:nvSpPr>
          <p:cNvPr id="76" name="TextBox 75">
            <a:extLst>
              <a:ext uri="{FF2B5EF4-FFF2-40B4-BE49-F238E27FC236}">
                <a16:creationId xmlns:a16="http://schemas.microsoft.com/office/drawing/2014/main" id="{596C9EC1-C1A7-F940-9A86-7451D0215231}"/>
              </a:ext>
            </a:extLst>
          </p:cNvPr>
          <p:cNvSpPr txBox="1"/>
          <p:nvPr/>
        </p:nvSpPr>
        <p:spPr>
          <a:xfrm>
            <a:off x="4011156" y="4393871"/>
            <a:ext cx="404278" cy="307777"/>
          </a:xfrm>
          <a:prstGeom prst="rect">
            <a:avLst/>
          </a:prstGeom>
          <a:noFill/>
        </p:spPr>
        <p:txBody>
          <a:bodyPr wrap="none" rtlCol="0">
            <a:spAutoFit/>
          </a:bodyPr>
          <a:lstStyle/>
          <a:p>
            <a:r>
              <a:rPr lang="en-US" sz="1400" dirty="0"/>
              <a:t>(3)</a:t>
            </a:r>
            <a:endParaRPr lang="en-GB" sz="1400" dirty="0"/>
          </a:p>
        </p:txBody>
      </p:sp>
    </p:spTree>
    <p:extLst>
      <p:ext uri="{BB962C8B-B14F-4D97-AF65-F5344CB8AC3E}">
        <p14:creationId xmlns:p14="http://schemas.microsoft.com/office/powerpoint/2010/main" val="229881989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050" name="Picture 2" descr="Free Two Cows Stock Photo">
            <a:extLst>
              <a:ext uri="{FF2B5EF4-FFF2-40B4-BE49-F238E27FC236}">
                <a16:creationId xmlns:a16="http://schemas.microsoft.com/office/drawing/2014/main" id="{2453580E-19FB-00BB-267F-40BB5EB3C010}"/>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l="-565" t="15703" r="-895"/>
          <a:stretch/>
        </p:blipFill>
        <p:spPr bwMode="auto">
          <a:xfrm>
            <a:off x="1" y="0"/>
            <a:ext cx="1237027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4248C11-3DFA-267B-B800-DEE69BA2161B}"/>
              </a:ext>
            </a:extLst>
          </p:cNvPr>
          <p:cNvSpPr/>
          <p:nvPr/>
        </p:nvSpPr>
        <p:spPr>
          <a:xfrm>
            <a:off x="0" y="0"/>
            <a:ext cx="12192000" cy="7102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pic>
        <p:nvPicPr>
          <p:cNvPr id="6" name="Picture 5" descr="A picture containing text, wheel, clipart&#10;&#10;Description automatically generated">
            <a:extLst>
              <a:ext uri="{FF2B5EF4-FFF2-40B4-BE49-F238E27FC236}">
                <a16:creationId xmlns:a16="http://schemas.microsoft.com/office/drawing/2014/main" id="{04040F67-46FA-06FC-6471-8A495F1E9803}"/>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38897" y="195076"/>
            <a:ext cx="1021976" cy="320054"/>
          </a:xfrm>
          <a:prstGeom prst="rect">
            <a:avLst/>
          </a:prstGeom>
        </p:spPr>
      </p:pic>
      <p:sp>
        <p:nvSpPr>
          <p:cNvPr id="7" name="TextBox 6">
            <a:extLst>
              <a:ext uri="{FF2B5EF4-FFF2-40B4-BE49-F238E27FC236}">
                <a16:creationId xmlns:a16="http://schemas.microsoft.com/office/drawing/2014/main" id="{EB971E75-F9CE-C5C6-8BB0-7CFD2F9D5EB2}"/>
              </a:ext>
            </a:extLst>
          </p:cNvPr>
          <p:cNvSpPr txBox="1"/>
          <p:nvPr/>
        </p:nvSpPr>
        <p:spPr>
          <a:xfrm>
            <a:off x="400420" y="3522493"/>
            <a:ext cx="1139116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D" sz="8800" b="0" i="0" u="none" strike="noStrike" kern="1200" cap="none" spc="0" normalizeH="0" baseline="0" noProof="0" dirty="0">
                <a:ln>
                  <a:noFill/>
                </a:ln>
                <a:solidFill>
                  <a:prstClr val="white"/>
                </a:solidFill>
                <a:effectLst/>
                <a:uLnTx/>
                <a:uFillTx/>
                <a:latin typeface="Montserrat" pitchFamily="2" charset="77"/>
                <a:ea typeface="+mn-ea"/>
                <a:cs typeface="+mn-cs"/>
              </a:rPr>
              <a:t>Primary Producer Survey </a:t>
            </a:r>
          </a:p>
        </p:txBody>
      </p:sp>
      <p:sp>
        <p:nvSpPr>
          <p:cNvPr id="8" name="TextBox 7">
            <a:extLst>
              <a:ext uri="{FF2B5EF4-FFF2-40B4-BE49-F238E27FC236}">
                <a16:creationId xmlns:a16="http://schemas.microsoft.com/office/drawing/2014/main" id="{B4FAADA9-6203-93DC-8F75-F1A536DD4334}"/>
              </a:ext>
            </a:extLst>
          </p:cNvPr>
          <p:cNvSpPr txBox="1"/>
          <p:nvPr/>
        </p:nvSpPr>
        <p:spPr>
          <a:xfrm>
            <a:off x="2658035" y="2599163"/>
            <a:ext cx="687593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D" sz="5400" b="1" i="0" u="none" strike="noStrike" kern="1200" cap="none" spc="0" normalizeH="0" baseline="0" noProof="0" dirty="0">
                <a:ln>
                  <a:noFill/>
                </a:ln>
                <a:gradFill>
                  <a:gsLst>
                    <a:gs pos="0">
                      <a:schemeClr val="accent4"/>
                    </a:gs>
                    <a:gs pos="98000">
                      <a:schemeClr val="accent5"/>
                    </a:gs>
                  </a:gsLst>
                  <a:lin ang="2700000" scaled="0"/>
                </a:gradFill>
                <a:effectLst/>
                <a:uLnTx/>
                <a:uFillTx/>
                <a:latin typeface="Montserrat" pitchFamily="2" charset="77"/>
                <a:ea typeface="+mn-ea"/>
                <a:cs typeface="+mn-cs"/>
              </a:rPr>
              <a:t>Section #1</a:t>
            </a:r>
          </a:p>
        </p:txBody>
      </p:sp>
    </p:spTree>
    <p:extLst>
      <p:ext uri="{BB962C8B-B14F-4D97-AF65-F5344CB8AC3E}">
        <p14:creationId xmlns:p14="http://schemas.microsoft.com/office/powerpoint/2010/main" val="21132933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4DFC7B93-BFE9-BC90-5A3E-B014A4DF856B}"/>
              </a:ext>
            </a:extLst>
          </p:cNvPr>
          <p:cNvSpPr/>
          <p:nvPr/>
        </p:nvSpPr>
        <p:spPr>
          <a:xfrm>
            <a:off x="98076" y="1032352"/>
            <a:ext cx="11970107" cy="493388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E925CFDE-8132-3EDE-B0D1-CFB2FCD97317}"/>
              </a:ext>
            </a:extLst>
          </p:cNvPr>
          <p:cNvSpPr txBox="1">
            <a:spLocks/>
          </p:cNvSpPr>
          <p:nvPr/>
        </p:nvSpPr>
        <p:spPr>
          <a:xfrm>
            <a:off x="98076" y="31679"/>
            <a:ext cx="8266763" cy="92960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200" b="0" i="0" kern="1200" baseline="0">
                <a:solidFill>
                  <a:schemeClr val="tx2"/>
                </a:solidFill>
                <a:latin typeface="Montserrat Light" pitchFamily="2" charset="77"/>
                <a:ea typeface="+mj-ea"/>
                <a:cs typeface="+mj-cs"/>
              </a:defRPr>
            </a:lvl1pPr>
          </a:lstStyle>
          <a:p>
            <a:r>
              <a:rPr lang="en-US" dirty="0">
                <a:solidFill>
                  <a:schemeClr val="bg1"/>
                </a:solidFill>
                <a:latin typeface="+mj-lt"/>
              </a:rPr>
              <a:t>Key Summary – 2023 </a:t>
            </a:r>
          </a:p>
        </p:txBody>
      </p:sp>
      <p:sp>
        <p:nvSpPr>
          <p:cNvPr id="5" name="TextBox 4">
            <a:extLst>
              <a:ext uri="{FF2B5EF4-FFF2-40B4-BE49-F238E27FC236}">
                <a16:creationId xmlns:a16="http://schemas.microsoft.com/office/drawing/2014/main" id="{92A4F61E-072F-5D85-1A26-AF269B568824}"/>
              </a:ext>
            </a:extLst>
          </p:cNvPr>
          <p:cNvSpPr txBox="1"/>
          <p:nvPr/>
        </p:nvSpPr>
        <p:spPr>
          <a:xfrm>
            <a:off x="123817" y="1355944"/>
            <a:ext cx="11860039" cy="4524315"/>
          </a:xfrm>
          <a:prstGeom prst="rect">
            <a:avLst/>
          </a:prstGeom>
          <a:noFill/>
        </p:spPr>
        <p:txBody>
          <a:bodyPr wrap="square" rtlCol="0">
            <a:spAutoFit/>
          </a:bodyPr>
          <a:lstStyle/>
          <a:p>
            <a:pPr marL="342900" indent="-342900" algn="just">
              <a:buFont typeface="+mj-lt"/>
              <a:buAutoNum type="arabicPeriod"/>
            </a:pPr>
            <a:r>
              <a:rPr lang="en-US" sz="1600" dirty="0"/>
              <a:t>Nearly 2 in 3 Primary Producers claim to have heard of the unfair trading practices regulations (+12% increase versus 2022). </a:t>
            </a:r>
          </a:p>
          <a:p>
            <a:pPr marL="742950" lvl="1" indent="-285750" algn="just">
              <a:buFont typeface="Arial" panose="020B0604020202020204" pitchFamily="34" charset="0"/>
              <a:buChar char="•"/>
            </a:pPr>
            <a:r>
              <a:rPr lang="en-US" sz="1600" dirty="0"/>
              <a:t>Over half of Primary Producers understand that the UTPR protect against unfair trading practices. </a:t>
            </a:r>
          </a:p>
          <a:p>
            <a:pPr marL="742950" lvl="1" indent="-285750" algn="just">
              <a:buFont typeface="Arial" panose="020B0604020202020204" pitchFamily="34" charset="0"/>
              <a:buChar char="•"/>
            </a:pPr>
            <a:r>
              <a:rPr lang="en-US" sz="1600" dirty="0"/>
              <a:t>4 in 10 Business to Business suppliers (B2B) are aware that they protect against unfair trading practices.</a:t>
            </a:r>
          </a:p>
          <a:p>
            <a:pPr marL="742950" lvl="1" indent="-285750" algn="just">
              <a:buFont typeface="Arial" panose="020B0604020202020204" pitchFamily="34" charset="0"/>
              <a:buChar char="•"/>
            </a:pPr>
            <a:endParaRPr lang="en-US" sz="1600" dirty="0"/>
          </a:p>
          <a:p>
            <a:pPr marL="342900" indent="-342900" algn="just">
              <a:buFont typeface="+mj-lt"/>
              <a:buAutoNum type="arabicPeriod"/>
            </a:pPr>
            <a:r>
              <a:rPr lang="en-US" sz="1600" dirty="0"/>
              <a:t>1 in 4 Primary Producers &amp; 45% B2B suppliers claim to have been subjected to an unfair trading practice. </a:t>
            </a:r>
          </a:p>
          <a:p>
            <a:pPr marL="342900" indent="-342900" algn="just">
              <a:buFont typeface="+mj-lt"/>
              <a:buAutoNum type="arabicPeriod"/>
            </a:pPr>
            <a:endParaRPr lang="en-US" sz="1600" dirty="0"/>
          </a:p>
          <a:p>
            <a:pPr marL="342900" indent="-342900" algn="just">
              <a:buFont typeface="+mj-lt"/>
              <a:buAutoNum type="arabicPeriod"/>
            </a:pPr>
            <a:r>
              <a:rPr lang="en-US" sz="1600" dirty="0"/>
              <a:t>When prompted, 1 in 4 Primary Producers &amp; 40% of B2B suppliers claim to have been subjected to a Black UTP in the past 12 months. </a:t>
            </a:r>
          </a:p>
          <a:p>
            <a:pPr marL="342900" indent="-342900" algn="just">
              <a:buFont typeface="+mj-lt"/>
              <a:buAutoNum type="arabicPeriod"/>
            </a:pPr>
            <a:endParaRPr lang="en-US" sz="1600" dirty="0"/>
          </a:p>
          <a:p>
            <a:pPr marL="342900" indent="-342900" algn="just">
              <a:buFont typeface="+mj-lt"/>
              <a:buAutoNum type="arabicPeriod"/>
            </a:pPr>
            <a:r>
              <a:rPr lang="en-US" sz="1600" dirty="0"/>
              <a:t>7% of Primary Producers reported being subjected to a Grey UTP versus 1 in 5 B2B suppliers.</a:t>
            </a:r>
          </a:p>
          <a:p>
            <a:pPr marL="342900" indent="-342900" algn="just">
              <a:buFont typeface="+mj-lt"/>
              <a:buAutoNum type="arabicPeriod"/>
            </a:pPr>
            <a:endParaRPr lang="en-US" sz="1600" dirty="0"/>
          </a:p>
          <a:p>
            <a:pPr marL="342900" indent="-342900" algn="just">
              <a:buFont typeface="+mj-lt"/>
              <a:buAutoNum type="arabicPeriod"/>
            </a:pPr>
            <a:r>
              <a:rPr lang="en-US" sz="1600" dirty="0"/>
              <a:t>Half of the B2B suppliers subjected to a Black or Grey UTP raised the issue with the buyer. Fear of retaliation and noting it is common practice has fallen back versus 2022.</a:t>
            </a:r>
          </a:p>
          <a:p>
            <a:pPr marL="342900" indent="-342900" algn="just">
              <a:buFont typeface="+mj-lt"/>
              <a:buAutoNum type="arabicPeriod"/>
            </a:pPr>
            <a:endParaRPr lang="en-US" sz="1600" dirty="0"/>
          </a:p>
          <a:p>
            <a:pPr marL="342900" indent="-342900" algn="just">
              <a:buFont typeface="+mj-lt"/>
              <a:buAutoNum type="arabicPeriod"/>
            </a:pPr>
            <a:r>
              <a:rPr lang="en-US" sz="1600" dirty="0"/>
              <a:t>3 in 10 Primary Producers are aware that legislation is being progressed that will see the establishment of a new Independent Statutory Authority to take over the enforcement of unfair trading rules.</a:t>
            </a:r>
          </a:p>
          <a:p>
            <a:pPr marL="800100" lvl="1" indent="-342900" algn="just">
              <a:buFont typeface="Arial" panose="020B0604020202020204" pitchFamily="34" charset="0"/>
              <a:buChar char="•"/>
            </a:pPr>
            <a:r>
              <a:rPr lang="en-US" sz="1600" dirty="0"/>
              <a:t>17% of B2B suppliers are aware.</a:t>
            </a:r>
          </a:p>
        </p:txBody>
      </p:sp>
      <p:pic>
        <p:nvPicPr>
          <p:cNvPr id="10" name="Picture 9">
            <a:extLst>
              <a:ext uri="{FF2B5EF4-FFF2-40B4-BE49-F238E27FC236}">
                <a16:creationId xmlns:a16="http://schemas.microsoft.com/office/drawing/2014/main" id="{A1ECF8F4-F94B-14DE-8338-B68BEB923E7E}"/>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brightnessContrast bright="70000"/>
                    </a14:imgEffect>
                  </a14:imgLayer>
                </a14:imgProps>
              </a:ext>
              <a:ext uri="{28A0092B-C50C-407E-A947-70E740481C1C}">
                <a14:useLocalDpi xmlns:a14="http://schemas.microsoft.com/office/drawing/2010/main" val="0"/>
              </a:ext>
            </a:extLst>
          </a:blip>
          <a:srcRect/>
          <a:stretch/>
        </p:blipFill>
        <p:spPr>
          <a:xfrm>
            <a:off x="9827581" y="166398"/>
            <a:ext cx="2094092" cy="656181"/>
          </a:xfrm>
          <a:prstGeom prst="rect">
            <a:avLst/>
          </a:prstGeom>
        </p:spPr>
      </p:pic>
      <p:pic>
        <p:nvPicPr>
          <p:cNvPr id="12" name="Picture 2" descr="gov.ie - Department of Agriculture, Food and the Marine">
            <a:extLst>
              <a:ext uri="{FF2B5EF4-FFF2-40B4-BE49-F238E27FC236}">
                <a16:creationId xmlns:a16="http://schemas.microsoft.com/office/drawing/2014/main" id="{55F3511F-6DB6-17E4-C275-DEC8C86338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5260" y="202615"/>
            <a:ext cx="2273543" cy="724851"/>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017146"/>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 name="Picture 14" descr="Logo&#10;&#10;Description automatically generated">
            <a:extLst>
              <a:ext uri="{FF2B5EF4-FFF2-40B4-BE49-F238E27FC236}">
                <a16:creationId xmlns:a16="http://schemas.microsoft.com/office/drawing/2014/main" id="{406C220E-CF64-DC1E-7CEA-D4DB8505C52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9118" y="748150"/>
            <a:ext cx="7772400" cy="2435469"/>
          </a:xfrm>
          <a:prstGeom prst="rect">
            <a:avLst/>
          </a:prstGeom>
        </p:spPr>
      </p:pic>
      <p:sp>
        <p:nvSpPr>
          <p:cNvPr id="3" name="TextBox 2">
            <a:extLst>
              <a:ext uri="{FF2B5EF4-FFF2-40B4-BE49-F238E27FC236}">
                <a16:creationId xmlns:a16="http://schemas.microsoft.com/office/drawing/2014/main" id="{3CE65C13-6668-B3BE-6F89-3E8E31423B24}"/>
              </a:ext>
            </a:extLst>
          </p:cNvPr>
          <p:cNvSpPr txBox="1"/>
          <p:nvPr/>
        </p:nvSpPr>
        <p:spPr>
          <a:xfrm>
            <a:off x="7603629" y="5241738"/>
            <a:ext cx="4337359" cy="127727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D" sz="1100" u="none" strike="noStrike" kern="1200" cap="none" spc="0" normalizeH="0" baseline="0" noProof="0" dirty="0">
                <a:ln>
                  <a:noFill/>
                </a:ln>
                <a:solidFill>
                  <a:prstClr val="white"/>
                </a:solidFill>
                <a:effectLst/>
                <a:uLnTx/>
                <a:uFillTx/>
                <a:latin typeface="Montserrat ExtraLight" pitchFamily="2" charset="77"/>
                <a:ea typeface="Inter Light" panose="020B0502030000000004" pitchFamily="34" charset="0"/>
              </a:rPr>
              <a:t>Coyne Research</a:t>
            </a:r>
            <a:br>
              <a:rPr kumimoji="0" lang="en-ID" sz="1100" u="none" strike="noStrike" kern="1200" cap="none" spc="0" normalizeH="0" baseline="0" noProof="0" dirty="0">
                <a:ln>
                  <a:noFill/>
                </a:ln>
                <a:solidFill>
                  <a:prstClr val="white"/>
                </a:solidFill>
                <a:effectLst/>
                <a:uLnTx/>
                <a:uFillTx/>
                <a:latin typeface="Montserrat ExtraLight" pitchFamily="2" charset="77"/>
                <a:ea typeface="Inter Light" panose="020B0502030000000004" pitchFamily="34" charset="0"/>
              </a:rPr>
            </a:br>
            <a:r>
              <a:rPr kumimoji="0" lang="en-ID" sz="1100" u="none" strike="noStrike" kern="1200" cap="none" spc="0" normalizeH="0" baseline="0" noProof="0" dirty="0">
                <a:ln>
                  <a:noFill/>
                </a:ln>
                <a:solidFill>
                  <a:prstClr val="white"/>
                </a:solidFill>
                <a:effectLst/>
                <a:uLnTx/>
                <a:uFillTx/>
                <a:latin typeface="Montserrat ExtraLight" pitchFamily="2" charset="77"/>
                <a:ea typeface="Inter Light" panose="020B0502030000000004" pitchFamily="34" charset="0"/>
              </a:rPr>
              <a:t>16 The Courtyard</a:t>
            </a:r>
            <a:br>
              <a:rPr kumimoji="0" lang="en-ID" sz="1100" u="none" strike="noStrike" kern="1200" cap="none" spc="0" normalizeH="0" baseline="0" noProof="0" dirty="0">
                <a:ln>
                  <a:noFill/>
                </a:ln>
                <a:solidFill>
                  <a:prstClr val="white"/>
                </a:solidFill>
                <a:effectLst/>
                <a:uLnTx/>
                <a:uFillTx/>
                <a:latin typeface="Montserrat ExtraLight" pitchFamily="2" charset="77"/>
                <a:ea typeface="Inter Light" panose="020B0502030000000004" pitchFamily="34" charset="0"/>
              </a:rPr>
            </a:br>
            <a:r>
              <a:rPr kumimoji="0" lang="en-ID" sz="1100" u="none" strike="noStrike" kern="1200" cap="none" spc="0" normalizeH="0" baseline="0" noProof="0" dirty="0" err="1">
                <a:ln>
                  <a:noFill/>
                </a:ln>
                <a:solidFill>
                  <a:prstClr val="white"/>
                </a:solidFill>
                <a:effectLst/>
                <a:uLnTx/>
                <a:uFillTx/>
                <a:latin typeface="Montserrat ExtraLight" pitchFamily="2" charset="77"/>
                <a:ea typeface="Inter Light" panose="020B0502030000000004" pitchFamily="34" charset="0"/>
              </a:rPr>
              <a:t>Kilcarbery</a:t>
            </a:r>
            <a:r>
              <a:rPr kumimoji="0" lang="en-ID" sz="1100" u="none" strike="noStrike" kern="1200" cap="none" spc="0" normalizeH="0" baseline="0" noProof="0" dirty="0">
                <a:ln>
                  <a:noFill/>
                </a:ln>
                <a:solidFill>
                  <a:prstClr val="white"/>
                </a:solidFill>
                <a:effectLst/>
                <a:uLnTx/>
                <a:uFillTx/>
                <a:latin typeface="Montserrat ExtraLight" pitchFamily="2" charset="77"/>
                <a:ea typeface="Inter Light" panose="020B0502030000000004" pitchFamily="34" charset="0"/>
              </a:rPr>
              <a:t> Business Park</a:t>
            </a:r>
            <a:br>
              <a:rPr kumimoji="0" lang="en-ID" sz="1100" u="none" strike="noStrike" kern="1200" cap="none" spc="0" normalizeH="0" baseline="0" noProof="0" dirty="0">
                <a:ln>
                  <a:noFill/>
                </a:ln>
                <a:solidFill>
                  <a:prstClr val="white"/>
                </a:solidFill>
                <a:effectLst/>
                <a:uLnTx/>
                <a:uFillTx/>
                <a:latin typeface="Montserrat ExtraLight" pitchFamily="2" charset="77"/>
                <a:ea typeface="Inter Light" panose="020B0502030000000004" pitchFamily="34" charset="0"/>
              </a:rPr>
            </a:br>
            <a:r>
              <a:rPr kumimoji="0" lang="en-ID" sz="1100" u="none" strike="noStrike" kern="1200" cap="none" spc="0" normalizeH="0" baseline="0" noProof="0" dirty="0">
                <a:ln>
                  <a:noFill/>
                </a:ln>
                <a:solidFill>
                  <a:prstClr val="white"/>
                </a:solidFill>
                <a:effectLst/>
                <a:uLnTx/>
                <a:uFillTx/>
                <a:latin typeface="Montserrat ExtraLight" pitchFamily="2" charset="77"/>
                <a:ea typeface="Inter Light" panose="020B0502030000000004" pitchFamily="34" charset="0"/>
              </a:rPr>
              <a:t>Dublin D22F6K2</a:t>
            </a:r>
            <a:br>
              <a:rPr kumimoji="0" lang="en-ID" sz="1100" u="none" strike="noStrike" kern="1200" cap="none" spc="0" normalizeH="0" baseline="0" noProof="0" dirty="0">
                <a:ln>
                  <a:noFill/>
                </a:ln>
                <a:solidFill>
                  <a:prstClr val="white"/>
                </a:solidFill>
                <a:effectLst/>
                <a:uLnTx/>
                <a:uFillTx/>
                <a:latin typeface="Montserrat ExtraLight" pitchFamily="2" charset="77"/>
                <a:ea typeface="Inter Light" panose="020B0502030000000004" pitchFamily="34" charset="0"/>
              </a:rPr>
            </a:br>
            <a:r>
              <a:rPr kumimoji="0" lang="en-ID" sz="1100" u="none" strike="noStrike" kern="1200" cap="none" spc="0" normalizeH="0" baseline="0" noProof="0" dirty="0">
                <a:ln>
                  <a:noFill/>
                </a:ln>
                <a:solidFill>
                  <a:prstClr val="white"/>
                </a:solidFill>
                <a:effectLst/>
                <a:uLnTx/>
                <a:uFillTx/>
                <a:latin typeface="Montserrat ExtraLight" pitchFamily="2" charset="77"/>
                <a:ea typeface="Inter Light" panose="020B0502030000000004" pitchFamily="34" charset="0"/>
              </a:rPr>
              <a:t>Ireland.</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ID" sz="1100" u="none" strike="noStrike" kern="1200" cap="none" spc="0" normalizeH="0" baseline="0" noProof="0" dirty="0" err="1">
                <a:ln>
                  <a:noFill/>
                </a:ln>
                <a:solidFill>
                  <a:prstClr val="white"/>
                </a:solidFill>
                <a:effectLst/>
                <a:uLnTx/>
                <a:uFillTx/>
                <a:latin typeface="Montserrat ExtraLight" pitchFamily="2" charset="77"/>
                <a:ea typeface="Inter Light" panose="020B0502030000000004" pitchFamily="34" charset="0"/>
              </a:rPr>
              <a:t>info@coyneresearch.com</a:t>
            </a:r>
            <a:br>
              <a:rPr kumimoji="0" lang="en-ID" sz="1100" u="none" strike="noStrike" kern="1200" cap="none" spc="0" normalizeH="0" baseline="0" noProof="0" dirty="0">
                <a:ln>
                  <a:noFill/>
                </a:ln>
                <a:solidFill>
                  <a:prstClr val="white"/>
                </a:solidFill>
                <a:effectLst/>
                <a:uLnTx/>
                <a:uFillTx/>
                <a:latin typeface="Montserrat ExtraLight" pitchFamily="2" charset="77"/>
                <a:ea typeface="Inter Light" panose="020B0502030000000004" pitchFamily="34" charset="0"/>
              </a:rPr>
            </a:br>
            <a:r>
              <a:rPr kumimoji="0" lang="en-ID" sz="1100" u="none" strike="noStrike" kern="1200" cap="none" spc="0" normalizeH="0" baseline="0" noProof="0" dirty="0">
                <a:ln>
                  <a:noFill/>
                </a:ln>
                <a:solidFill>
                  <a:prstClr val="white"/>
                </a:solidFill>
                <a:effectLst/>
                <a:uLnTx/>
                <a:uFillTx/>
                <a:latin typeface="Montserrat ExtraLight" pitchFamily="2" charset="77"/>
                <a:ea typeface="Inter Light" panose="020B0502030000000004" pitchFamily="34" charset="0"/>
              </a:rPr>
              <a:t>+353 (0)1-461 1040</a:t>
            </a:r>
          </a:p>
        </p:txBody>
      </p:sp>
    </p:spTree>
    <p:extLst>
      <p:ext uri="{BB962C8B-B14F-4D97-AF65-F5344CB8AC3E}">
        <p14:creationId xmlns:p14="http://schemas.microsoft.com/office/powerpoint/2010/main" val="347930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EAC101-2E6E-EA06-6429-33B4A58A7DB1}"/>
              </a:ext>
            </a:extLst>
          </p:cNvPr>
          <p:cNvSpPr txBox="1">
            <a:spLocks/>
          </p:cNvSpPr>
          <p:nvPr/>
        </p:nvSpPr>
        <p:spPr>
          <a:xfrm>
            <a:off x="96861" y="118056"/>
            <a:ext cx="11473468" cy="81597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3200" b="0" i="0" kern="1200" baseline="0">
                <a:solidFill>
                  <a:schemeClr val="tx2"/>
                </a:solidFill>
                <a:latin typeface="Montserrat Light" pitchFamily="2" charset="77"/>
                <a:ea typeface="+mj-ea"/>
                <a:cs typeface="+mj-cs"/>
              </a:defRPr>
            </a:lvl1pPr>
          </a:lstStyle>
          <a:p>
            <a:r>
              <a:rPr lang="en-US" dirty="0">
                <a:latin typeface="Montserrat" pitchFamily="2" charset="77"/>
              </a:rPr>
              <a:t>Research Methodology – Primary Producer Online Survey </a:t>
            </a:r>
          </a:p>
        </p:txBody>
      </p:sp>
      <p:sp>
        <p:nvSpPr>
          <p:cNvPr id="5" name="TextBox 4">
            <a:extLst>
              <a:ext uri="{FF2B5EF4-FFF2-40B4-BE49-F238E27FC236}">
                <a16:creationId xmlns:a16="http://schemas.microsoft.com/office/drawing/2014/main" id="{50543A9F-8F1F-FE8D-164C-E314F9437E31}"/>
              </a:ext>
            </a:extLst>
          </p:cNvPr>
          <p:cNvSpPr txBox="1"/>
          <p:nvPr/>
        </p:nvSpPr>
        <p:spPr>
          <a:xfrm>
            <a:off x="130989" y="1738389"/>
            <a:ext cx="8159372" cy="2554545"/>
          </a:xfrm>
          <a:prstGeom prst="rect">
            <a:avLst/>
          </a:prstGeom>
          <a:noFill/>
        </p:spPr>
        <p:txBody>
          <a:bodyPr wrap="square" rtlCol="0">
            <a:spAutoFit/>
          </a:bodyPr>
          <a:lstStyle/>
          <a:p>
            <a:pPr marL="285750" indent="-285750">
              <a:buFont typeface="Arial" panose="020B0604020202020204" pitchFamily="34" charset="0"/>
              <a:buChar char="•"/>
            </a:pPr>
            <a:r>
              <a:rPr lang="en-US" sz="1600" dirty="0"/>
              <a:t>The EA (Enforcement Authority) were responsible for distributing the survey link on the Department of Agriculture, Food and the Marine website and distributing the survey link with other partners.</a:t>
            </a:r>
          </a:p>
          <a:p>
            <a:endParaRPr lang="en-US" sz="1600" dirty="0"/>
          </a:p>
          <a:p>
            <a:pPr marL="285750" indent="-285750">
              <a:buFont typeface="Arial" panose="020B0604020202020204" pitchFamily="34" charset="0"/>
              <a:buChar char="•"/>
            </a:pPr>
            <a:r>
              <a:rPr lang="en-US" sz="1600" dirty="0"/>
              <a:t>2,560 Primary Producers responded to the online survey – comparisons are made versus the benchmark study conducted in 2022 where possible.</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The margin of error on a sample of this size is +/- 1.8% at the 95% Confidence level.</a:t>
            </a:r>
          </a:p>
          <a:p>
            <a:pPr marL="285750" indent="-285750">
              <a:buFont typeface="Arial" panose="020B0604020202020204" pitchFamily="34" charset="0"/>
              <a:buChar char="•"/>
            </a:pPr>
            <a:endParaRPr lang="en-US" sz="1600" dirty="0"/>
          </a:p>
        </p:txBody>
      </p:sp>
      <p:pic>
        <p:nvPicPr>
          <p:cNvPr id="6" name="Picture 5">
            <a:extLst>
              <a:ext uri="{FF2B5EF4-FFF2-40B4-BE49-F238E27FC236}">
                <a16:creationId xmlns:a16="http://schemas.microsoft.com/office/drawing/2014/main" id="{995C1CEB-4C03-8943-1E59-559506565E6A}"/>
              </a:ext>
            </a:extLst>
          </p:cNvPr>
          <p:cNvPicPr>
            <a:picLocks noChangeAspect="1"/>
          </p:cNvPicPr>
          <p:nvPr/>
        </p:nvPicPr>
        <p:blipFill>
          <a:blip r:embed="rId2"/>
          <a:stretch>
            <a:fillRect/>
          </a:stretch>
        </p:blipFill>
        <p:spPr>
          <a:xfrm>
            <a:off x="8864477" y="846503"/>
            <a:ext cx="2263598" cy="2169159"/>
          </a:xfrm>
          <a:prstGeom prst="rect">
            <a:avLst/>
          </a:prstGeom>
          <a:effectLst>
            <a:softEdge rad="127000"/>
          </a:effectLst>
        </p:spPr>
      </p:pic>
      <p:sp>
        <p:nvSpPr>
          <p:cNvPr id="7" name="Rectangle: Rounded Corners 6">
            <a:extLst>
              <a:ext uri="{FF2B5EF4-FFF2-40B4-BE49-F238E27FC236}">
                <a16:creationId xmlns:a16="http://schemas.microsoft.com/office/drawing/2014/main" id="{5025D659-4D3F-B519-5561-908931AA9D8F}"/>
              </a:ext>
            </a:extLst>
          </p:cNvPr>
          <p:cNvSpPr/>
          <p:nvPr/>
        </p:nvSpPr>
        <p:spPr>
          <a:xfrm>
            <a:off x="8594483" y="2908307"/>
            <a:ext cx="2803585" cy="53483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a:t>Online Survey Amongst Primary Producers</a:t>
            </a:r>
            <a:endParaRPr lang="en-GB" sz="1600" dirty="0"/>
          </a:p>
        </p:txBody>
      </p:sp>
      <p:cxnSp>
        <p:nvCxnSpPr>
          <p:cNvPr id="9" name="Straight Arrow Connector 8">
            <a:extLst>
              <a:ext uri="{FF2B5EF4-FFF2-40B4-BE49-F238E27FC236}">
                <a16:creationId xmlns:a16="http://schemas.microsoft.com/office/drawing/2014/main" id="{523D5C0A-9DD6-9F72-EB7B-FD9D2E840D5E}"/>
              </a:ext>
            </a:extLst>
          </p:cNvPr>
          <p:cNvCxnSpPr>
            <a:cxnSpLocks/>
          </p:cNvCxnSpPr>
          <p:nvPr/>
        </p:nvCxnSpPr>
        <p:spPr>
          <a:xfrm>
            <a:off x="9982197" y="3443145"/>
            <a:ext cx="0" cy="3462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A9B45F1B-87F5-8552-D73C-86DAAD67A6D8}"/>
              </a:ext>
            </a:extLst>
          </p:cNvPr>
          <p:cNvSpPr/>
          <p:nvPr/>
        </p:nvSpPr>
        <p:spPr>
          <a:xfrm>
            <a:off x="8912596" y="3870628"/>
            <a:ext cx="2139202" cy="621102"/>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10-12 Minute Survey</a:t>
            </a:r>
            <a:endParaRPr lang="en-GB" dirty="0"/>
          </a:p>
        </p:txBody>
      </p:sp>
      <p:sp>
        <p:nvSpPr>
          <p:cNvPr id="4" name="Rectangle 3">
            <a:extLst>
              <a:ext uri="{FF2B5EF4-FFF2-40B4-BE49-F238E27FC236}">
                <a16:creationId xmlns:a16="http://schemas.microsoft.com/office/drawing/2014/main" id="{1793FF32-0135-E9A8-5441-7A108F899DE2}"/>
              </a:ext>
            </a:extLst>
          </p:cNvPr>
          <p:cNvSpPr/>
          <p:nvPr/>
        </p:nvSpPr>
        <p:spPr>
          <a:xfrm>
            <a:off x="2785477" y="5429327"/>
            <a:ext cx="6621045" cy="47096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Fieldwork took place between the 2</a:t>
            </a:r>
            <a:r>
              <a:rPr lang="en-US" sz="1600" baseline="30000" dirty="0">
                <a:solidFill>
                  <a:schemeClr val="tx1"/>
                </a:solidFill>
              </a:rPr>
              <a:t>nd</a:t>
            </a:r>
            <a:r>
              <a:rPr lang="en-US" sz="1600" dirty="0">
                <a:solidFill>
                  <a:schemeClr val="tx1"/>
                </a:solidFill>
              </a:rPr>
              <a:t> and the 17</a:t>
            </a:r>
            <a:r>
              <a:rPr lang="en-US" sz="1600" baseline="30000" dirty="0">
                <a:solidFill>
                  <a:schemeClr val="tx1"/>
                </a:solidFill>
              </a:rPr>
              <a:t>th</a:t>
            </a:r>
            <a:r>
              <a:rPr lang="en-US" sz="1600" dirty="0">
                <a:solidFill>
                  <a:schemeClr val="tx1"/>
                </a:solidFill>
              </a:rPr>
              <a:t> of May 2023. </a:t>
            </a:r>
            <a:endParaRPr lang="en-GB" sz="1600" dirty="0">
              <a:solidFill>
                <a:schemeClr val="tx1"/>
              </a:solidFill>
            </a:endParaRPr>
          </a:p>
        </p:txBody>
      </p:sp>
    </p:spTree>
    <p:extLst>
      <p:ext uri="{BB962C8B-B14F-4D97-AF65-F5344CB8AC3E}">
        <p14:creationId xmlns:p14="http://schemas.microsoft.com/office/powerpoint/2010/main" val="324168759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Object 9">
            <a:extLst>
              <a:ext uri="{FF2B5EF4-FFF2-40B4-BE49-F238E27FC236}">
                <a16:creationId xmlns:a16="http://schemas.microsoft.com/office/drawing/2014/main" id="{5A5154CE-7790-4102-9FB5-6978266AA3F3}"/>
              </a:ext>
            </a:extLst>
          </p:cNvPr>
          <p:cNvGraphicFramePr>
            <a:graphicFrameLocks noChangeAspect="1"/>
          </p:cNvGraphicFramePr>
          <p:nvPr>
            <p:extLst>
              <p:ext uri="{D42A27DB-BD31-4B8C-83A1-F6EECF244321}">
                <p14:modId xmlns:p14="http://schemas.microsoft.com/office/powerpoint/2010/main" val="337254468"/>
              </p:ext>
            </p:extLst>
          </p:nvPr>
        </p:nvGraphicFramePr>
        <p:xfrm>
          <a:off x="3222304" y="1547261"/>
          <a:ext cx="4500859" cy="4473347"/>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A04273AD-E813-4524-BD0F-EA857531D165}"/>
              </a:ext>
            </a:extLst>
          </p:cNvPr>
          <p:cNvSpPr>
            <a:spLocks noGrp="1"/>
          </p:cNvSpPr>
          <p:nvPr>
            <p:ph type="title" idx="4294967295"/>
          </p:nvPr>
        </p:nvSpPr>
        <p:spPr>
          <a:xfrm>
            <a:off x="0" y="136525"/>
            <a:ext cx="12192000" cy="723900"/>
          </a:xfrm>
        </p:spPr>
        <p:txBody>
          <a:bodyPr/>
          <a:lstStyle/>
          <a:p>
            <a:r>
              <a:rPr lang="en-US" dirty="0"/>
              <a:t>Profile of Primary Producers</a:t>
            </a:r>
          </a:p>
        </p:txBody>
      </p:sp>
      <p:sp>
        <p:nvSpPr>
          <p:cNvPr id="35" name="Rounded Rectangle 86">
            <a:extLst>
              <a:ext uri="{FF2B5EF4-FFF2-40B4-BE49-F238E27FC236}">
                <a16:creationId xmlns:a16="http://schemas.microsoft.com/office/drawing/2014/main" id="{4D891894-3E2B-412D-BDA6-924595DB5C96}"/>
              </a:ext>
            </a:extLst>
          </p:cNvPr>
          <p:cNvSpPr/>
          <p:nvPr/>
        </p:nvSpPr>
        <p:spPr>
          <a:xfrm>
            <a:off x="797781" y="6198256"/>
            <a:ext cx="10757225" cy="584775"/>
          </a:xfrm>
          <a:prstGeom prst="roundRect">
            <a:avLst>
              <a:gd name="adj" fmla="val 0"/>
            </a:avLst>
          </a:prstGeom>
          <a:ln>
            <a:solidFill>
              <a:schemeClr val="accent4"/>
            </a:solidFill>
          </a:ln>
        </p:spPr>
        <p:style>
          <a:lnRef idx="2">
            <a:schemeClr val="accent6"/>
          </a:lnRef>
          <a:fillRef idx="1">
            <a:schemeClr val="lt1"/>
          </a:fillRef>
          <a:effectRef idx="0">
            <a:schemeClr val="accent6"/>
          </a:effectRef>
          <a:fontRef idx="minor">
            <a:schemeClr val="dk1"/>
          </a:fontRef>
        </p:style>
        <p:txBody>
          <a:bodyPr wrap="square" anchor="ctr">
            <a:spAutoFit/>
          </a:bodyPr>
          <a:lstStyle/>
          <a:p>
            <a:pPr algn="ctr"/>
            <a:r>
              <a:rPr lang="en-US" sz="1600" dirty="0">
                <a:solidFill>
                  <a:schemeClr val="tx1"/>
                </a:solidFill>
              </a:rPr>
              <a:t>I</a:t>
            </a:r>
            <a:r>
              <a:rPr lang="en-GB" sz="1600" dirty="0">
                <a:solidFill>
                  <a:schemeClr val="tx1"/>
                </a:solidFill>
              </a:rPr>
              <a:t>n line with the benchmark study, over half of all primary producers were Beef farmers, followed by 19% in Dairy and 15% in Sheep. Main buyers of Agri products were Meat Processors and Dairy Co-ops.</a:t>
            </a:r>
            <a:endParaRPr lang="en-GB" sz="1600" b="0" dirty="0">
              <a:solidFill>
                <a:schemeClr val="tx1"/>
              </a:solidFill>
            </a:endParaRPr>
          </a:p>
        </p:txBody>
      </p:sp>
      <p:sp>
        <p:nvSpPr>
          <p:cNvPr id="23" name="TextBox 22">
            <a:extLst>
              <a:ext uri="{FF2B5EF4-FFF2-40B4-BE49-F238E27FC236}">
                <a16:creationId xmlns:a16="http://schemas.microsoft.com/office/drawing/2014/main" id="{0855DBDE-A626-466A-9A1F-E26D9925B51E}"/>
              </a:ext>
            </a:extLst>
          </p:cNvPr>
          <p:cNvSpPr txBox="1">
            <a:spLocks noChangeArrowheads="1"/>
          </p:cNvSpPr>
          <p:nvPr/>
        </p:nvSpPr>
        <p:spPr bwMode="auto">
          <a:xfrm>
            <a:off x="4818148" y="1553530"/>
            <a:ext cx="3449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algn="ctr" eaLnBrk="1" hangingPunct="1"/>
            <a:r>
              <a:rPr lang="en-GB" sz="1400" b="0" dirty="0">
                <a:latin typeface="+mn-lt"/>
                <a:cs typeface="Arial" pitchFamily="34" charset="0"/>
              </a:rPr>
              <a:t>%</a:t>
            </a:r>
          </a:p>
        </p:txBody>
      </p:sp>
      <p:sp>
        <p:nvSpPr>
          <p:cNvPr id="28" name="Rectangle 27">
            <a:extLst>
              <a:ext uri="{FF2B5EF4-FFF2-40B4-BE49-F238E27FC236}">
                <a16:creationId xmlns:a16="http://schemas.microsoft.com/office/drawing/2014/main" id="{CF2BF427-9BCF-467E-863E-23F75F150457}"/>
              </a:ext>
            </a:extLst>
          </p:cNvPr>
          <p:cNvSpPr/>
          <p:nvPr/>
        </p:nvSpPr>
        <p:spPr>
          <a:xfrm>
            <a:off x="3922594" y="1042518"/>
            <a:ext cx="2136074" cy="498524"/>
          </a:xfrm>
          <a:prstGeom prst="rect">
            <a:avLst/>
          </a:prstGeom>
          <a:solidFill>
            <a:schemeClr val="bg2">
              <a:lumMod val="20000"/>
              <a:lumOff val="80000"/>
            </a:schemeClr>
          </a:solidFill>
        </p:spPr>
        <p:style>
          <a:lnRef idx="1">
            <a:schemeClr val="dk1"/>
          </a:lnRef>
          <a:fillRef idx="2">
            <a:schemeClr val="dk1"/>
          </a:fillRef>
          <a:effectRef idx="1">
            <a:schemeClr val="dk1"/>
          </a:effectRef>
          <a:fontRef idx="minor">
            <a:schemeClr val="dk1"/>
          </a:fontRef>
        </p:style>
        <p:txBody>
          <a:bodyPr anchor="ctr"/>
          <a:lstStyle/>
          <a:p>
            <a:pPr algn="ctr">
              <a:defRPr/>
            </a:pPr>
            <a:r>
              <a:rPr lang="en-US" sz="1400" dirty="0">
                <a:solidFill>
                  <a:schemeClr val="tx1"/>
                </a:solidFill>
                <a:cs typeface="Arial" pitchFamily="34" charset="0"/>
              </a:rPr>
              <a:t>Main Buyers </a:t>
            </a:r>
            <a:r>
              <a:rPr lang="en-US" sz="1400" b="0" dirty="0">
                <a:solidFill>
                  <a:schemeClr val="tx1"/>
                </a:solidFill>
                <a:cs typeface="Arial" pitchFamily="34" charset="0"/>
              </a:rPr>
              <a:t>of Agricultural Products</a:t>
            </a:r>
            <a:endParaRPr lang="en-GB" sz="1400" b="0" dirty="0">
              <a:solidFill>
                <a:schemeClr val="tx1"/>
              </a:solidFill>
              <a:cs typeface="Arial" pitchFamily="34" charset="0"/>
            </a:endParaRPr>
          </a:p>
        </p:txBody>
      </p:sp>
      <p:graphicFrame>
        <p:nvGraphicFramePr>
          <p:cNvPr id="19" name="Table 18">
            <a:extLst>
              <a:ext uri="{FF2B5EF4-FFF2-40B4-BE49-F238E27FC236}">
                <a16:creationId xmlns:a16="http://schemas.microsoft.com/office/drawing/2014/main" id="{E069EA68-5782-42E3-82CB-93BDA70F3CC7}"/>
              </a:ext>
            </a:extLst>
          </p:cNvPr>
          <p:cNvGraphicFramePr>
            <a:graphicFrameLocks noGrp="1"/>
          </p:cNvGraphicFramePr>
          <p:nvPr>
            <p:extLst>
              <p:ext uri="{D42A27DB-BD31-4B8C-83A1-F6EECF244321}">
                <p14:modId xmlns:p14="http://schemas.microsoft.com/office/powerpoint/2010/main" val="502863827"/>
              </p:ext>
            </p:extLst>
          </p:nvPr>
        </p:nvGraphicFramePr>
        <p:xfrm>
          <a:off x="0" y="1832096"/>
          <a:ext cx="3542429" cy="4200218"/>
        </p:xfrm>
        <a:graphic>
          <a:graphicData uri="http://schemas.openxmlformats.org/drawingml/2006/table">
            <a:tbl>
              <a:tblPr firstRow="1" bandRow="1">
                <a:tableStyleId>{2D5ABB26-0587-4C30-8999-92F81FD0307C}</a:tableStyleId>
              </a:tblPr>
              <a:tblGrid>
                <a:gridCol w="3542429">
                  <a:extLst>
                    <a:ext uri="{9D8B030D-6E8A-4147-A177-3AD203B41FA5}">
                      <a16:colId xmlns:a16="http://schemas.microsoft.com/office/drawing/2014/main" val="2868855203"/>
                    </a:ext>
                  </a:extLst>
                </a:gridCol>
              </a:tblGrid>
              <a:tr h="413069">
                <a:tc>
                  <a:txBody>
                    <a:bodyPr/>
                    <a:lstStyle/>
                    <a:p>
                      <a:pPr algn="r" fontAlgn="b"/>
                      <a:r>
                        <a:rPr lang="en-IE" sz="1400" b="0" i="0" u="none" strike="noStrike" dirty="0">
                          <a:solidFill>
                            <a:schemeClr val="tx1"/>
                          </a:solidFill>
                          <a:effectLst/>
                          <a:latin typeface="+mn-lt"/>
                        </a:rPr>
                        <a:t>Meat Processor</a:t>
                      </a:r>
                    </a:p>
                  </a:txBody>
                  <a:tcPr marL="9525" marR="9525" marT="9525" marB="0" anchor="ctr"/>
                </a:tc>
                <a:extLst>
                  <a:ext uri="{0D108BD9-81ED-4DB2-BD59-A6C34878D82A}">
                    <a16:rowId xmlns:a16="http://schemas.microsoft.com/office/drawing/2014/main" val="1605157221"/>
                  </a:ext>
                </a:extLst>
              </a:tr>
              <a:tr h="413069">
                <a:tc>
                  <a:txBody>
                    <a:bodyPr/>
                    <a:lstStyle/>
                    <a:p>
                      <a:pPr algn="r" fontAlgn="b"/>
                      <a:r>
                        <a:rPr lang="en-IE" sz="1400" b="0" i="0" u="none" strike="noStrike" dirty="0">
                          <a:solidFill>
                            <a:schemeClr val="tx1"/>
                          </a:solidFill>
                          <a:effectLst/>
                          <a:latin typeface="+mn-lt"/>
                        </a:rPr>
                        <a:t>Dairy Co-Operative</a:t>
                      </a:r>
                    </a:p>
                  </a:txBody>
                  <a:tcPr marL="9525" marR="9525" marT="9525" marB="0" anchor="ctr"/>
                </a:tc>
                <a:extLst>
                  <a:ext uri="{0D108BD9-81ED-4DB2-BD59-A6C34878D82A}">
                    <a16:rowId xmlns:a16="http://schemas.microsoft.com/office/drawing/2014/main" val="1663828820"/>
                  </a:ext>
                </a:extLst>
              </a:tr>
              <a:tr h="432343">
                <a:tc>
                  <a:txBody>
                    <a:bodyPr/>
                    <a:lstStyle/>
                    <a:p>
                      <a:pPr algn="r" fontAlgn="b"/>
                      <a:r>
                        <a:rPr lang="en-US" sz="1400" b="0" i="0" u="none" strike="noStrike" dirty="0">
                          <a:solidFill>
                            <a:schemeClr val="tx1"/>
                          </a:solidFill>
                          <a:effectLst/>
                          <a:latin typeface="+mn-lt"/>
                        </a:rPr>
                        <a:t>Traders or wholesalers of agricultural and/or food products</a:t>
                      </a:r>
                    </a:p>
                  </a:txBody>
                  <a:tcPr marL="9525" marR="9525" marT="9525" marB="0" anchor="ctr"/>
                </a:tc>
                <a:extLst>
                  <a:ext uri="{0D108BD9-81ED-4DB2-BD59-A6C34878D82A}">
                    <a16:rowId xmlns:a16="http://schemas.microsoft.com/office/drawing/2014/main" val="2855705413"/>
                  </a:ext>
                </a:extLst>
              </a:tr>
              <a:tr h="413069">
                <a:tc>
                  <a:txBody>
                    <a:bodyPr/>
                    <a:lstStyle/>
                    <a:p>
                      <a:pPr algn="r" fontAlgn="b"/>
                      <a:r>
                        <a:rPr lang="en-IE" sz="1400" b="0" i="0" u="none" strike="noStrike" dirty="0">
                          <a:solidFill>
                            <a:schemeClr val="tx1"/>
                          </a:solidFill>
                          <a:effectLst/>
                          <a:latin typeface="+mn-lt"/>
                        </a:rPr>
                        <a:t>Marts</a:t>
                      </a:r>
                    </a:p>
                  </a:txBody>
                  <a:tcPr marL="9525" marR="9525" marT="9525" marB="0" anchor="ctr"/>
                </a:tc>
                <a:extLst>
                  <a:ext uri="{0D108BD9-81ED-4DB2-BD59-A6C34878D82A}">
                    <a16:rowId xmlns:a16="http://schemas.microsoft.com/office/drawing/2014/main" val="4180907119"/>
                  </a:ext>
                </a:extLst>
              </a:tr>
              <a:tr h="413069">
                <a:tc>
                  <a:txBody>
                    <a:bodyPr/>
                    <a:lstStyle/>
                    <a:p>
                      <a:pPr algn="r" fontAlgn="b"/>
                      <a:r>
                        <a:rPr lang="en-IE" sz="1400" b="0" i="0" u="none" strike="noStrike" dirty="0">
                          <a:solidFill>
                            <a:schemeClr val="tx1"/>
                          </a:solidFill>
                          <a:effectLst/>
                          <a:latin typeface="+mn-lt"/>
                        </a:rPr>
                        <a:t>Producer Organisation</a:t>
                      </a:r>
                    </a:p>
                  </a:txBody>
                  <a:tcPr marL="9525" marR="9525" marT="9525" marB="0" anchor="ctr"/>
                </a:tc>
                <a:extLst>
                  <a:ext uri="{0D108BD9-81ED-4DB2-BD59-A6C34878D82A}">
                    <a16:rowId xmlns:a16="http://schemas.microsoft.com/office/drawing/2014/main" val="2023034168"/>
                  </a:ext>
                </a:extLst>
              </a:tr>
              <a:tr h="432343">
                <a:tc>
                  <a:txBody>
                    <a:bodyPr/>
                    <a:lstStyle/>
                    <a:p>
                      <a:pPr algn="r" fontAlgn="b"/>
                      <a:r>
                        <a:rPr lang="en-US" sz="1400" b="0" i="0" u="none" strike="noStrike" dirty="0">
                          <a:solidFill>
                            <a:schemeClr val="tx1"/>
                          </a:solidFill>
                          <a:effectLst/>
                          <a:latin typeface="+mn-lt"/>
                        </a:rPr>
                        <a:t>Other primary processors of agri-food products</a:t>
                      </a:r>
                    </a:p>
                  </a:txBody>
                  <a:tcPr marL="9525" marR="9525" marT="9525" marB="0" anchor="ctr"/>
                </a:tc>
                <a:extLst>
                  <a:ext uri="{0D108BD9-81ED-4DB2-BD59-A6C34878D82A}">
                    <a16:rowId xmlns:a16="http://schemas.microsoft.com/office/drawing/2014/main" val="693273390"/>
                  </a:ext>
                </a:extLst>
              </a:tr>
              <a:tr h="432343">
                <a:tc>
                  <a:txBody>
                    <a:bodyPr/>
                    <a:lstStyle/>
                    <a:p>
                      <a:pPr algn="r" fontAlgn="b"/>
                      <a:r>
                        <a:rPr lang="en-US" sz="1400" b="0" i="0" u="none" strike="noStrike" dirty="0">
                          <a:solidFill>
                            <a:schemeClr val="tx1"/>
                          </a:solidFill>
                          <a:effectLst/>
                          <a:latin typeface="+mn-lt"/>
                        </a:rPr>
                        <a:t>Secondary and further processors of food products</a:t>
                      </a:r>
                    </a:p>
                  </a:txBody>
                  <a:tcPr marL="9525" marR="9525" marT="9525" marB="0" anchor="ctr"/>
                </a:tc>
                <a:extLst>
                  <a:ext uri="{0D108BD9-81ED-4DB2-BD59-A6C34878D82A}">
                    <a16:rowId xmlns:a16="http://schemas.microsoft.com/office/drawing/2014/main" val="1694431995"/>
                  </a:ext>
                </a:extLst>
              </a:tr>
              <a:tr h="413069">
                <a:tc>
                  <a:txBody>
                    <a:bodyPr/>
                    <a:lstStyle/>
                    <a:p>
                      <a:pPr algn="r" fontAlgn="b"/>
                      <a:r>
                        <a:rPr lang="en-US" sz="1400" b="0" i="0" u="none" strike="noStrike" dirty="0">
                          <a:solidFill>
                            <a:schemeClr val="tx1"/>
                          </a:solidFill>
                          <a:effectLst/>
                          <a:latin typeface="+mn-lt"/>
                        </a:rPr>
                        <a:t>Farm to farm</a:t>
                      </a:r>
                    </a:p>
                  </a:txBody>
                  <a:tcPr marL="9525" marR="9525" marT="9525" marB="0" anchor="ctr"/>
                </a:tc>
                <a:extLst>
                  <a:ext uri="{0D108BD9-81ED-4DB2-BD59-A6C34878D82A}">
                    <a16:rowId xmlns:a16="http://schemas.microsoft.com/office/drawing/2014/main" val="10007"/>
                  </a:ext>
                </a:extLst>
              </a:tr>
              <a:tr h="413069">
                <a:tc>
                  <a:txBody>
                    <a:bodyPr/>
                    <a:lstStyle/>
                    <a:p>
                      <a:pPr algn="r" fontAlgn="b"/>
                      <a:r>
                        <a:rPr lang="en-IE" sz="1400" b="0" i="0" u="none" strike="noStrike" dirty="0">
                          <a:solidFill>
                            <a:schemeClr val="tx1"/>
                          </a:solidFill>
                          <a:effectLst/>
                          <a:latin typeface="+mn-lt"/>
                        </a:rPr>
                        <a:t>Dairy Processor (non Co-Operative)</a:t>
                      </a:r>
                    </a:p>
                  </a:txBody>
                  <a:tcPr marL="9525" marR="9525" marT="9525" marB="0" anchor="ctr"/>
                </a:tc>
                <a:extLst>
                  <a:ext uri="{0D108BD9-81ED-4DB2-BD59-A6C34878D82A}">
                    <a16:rowId xmlns:a16="http://schemas.microsoft.com/office/drawing/2014/main" val="3098232867"/>
                  </a:ext>
                </a:extLst>
              </a:tr>
              <a:tr h="413069">
                <a:tc>
                  <a:txBody>
                    <a:bodyPr/>
                    <a:lstStyle/>
                    <a:p>
                      <a:pPr algn="r" fontAlgn="b"/>
                      <a:r>
                        <a:rPr lang="en-IE" sz="1400" b="0" i="0" u="none" strike="noStrike" dirty="0">
                          <a:solidFill>
                            <a:schemeClr val="tx1"/>
                          </a:solidFill>
                          <a:effectLst/>
                          <a:latin typeface="+mn-lt"/>
                        </a:rPr>
                        <a:t>Retailers</a:t>
                      </a:r>
                    </a:p>
                  </a:txBody>
                  <a:tcPr marL="9525" marR="9525" marT="9525" marB="0" anchor="ctr"/>
                </a:tc>
                <a:extLst>
                  <a:ext uri="{0D108BD9-81ED-4DB2-BD59-A6C34878D82A}">
                    <a16:rowId xmlns:a16="http://schemas.microsoft.com/office/drawing/2014/main" val="216390928"/>
                  </a:ext>
                </a:extLst>
              </a:tr>
            </a:tbl>
          </a:graphicData>
        </a:graphic>
      </p:graphicFrame>
      <p:graphicFrame>
        <p:nvGraphicFramePr>
          <p:cNvPr id="36" name="Object 3">
            <a:extLst>
              <a:ext uri="{FF2B5EF4-FFF2-40B4-BE49-F238E27FC236}">
                <a16:creationId xmlns:a16="http://schemas.microsoft.com/office/drawing/2014/main" id="{CA17F482-2800-4619-A97C-8AB67C6C0CB4}"/>
              </a:ext>
            </a:extLst>
          </p:cNvPr>
          <p:cNvGraphicFramePr>
            <a:graphicFrameLocks noChangeAspect="1"/>
          </p:cNvGraphicFramePr>
          <p:nvPr>
            <p:extLst>
              <p:ext uri="{D42A27DB-BD31-4B8C-83A1-F6EECF244321}">
                <p14:modId xmlns:p14="http://schemas.microsoft.com/office/powerpoint/2010/main" val="1547273005"/>
              </p:ext>
            </p:extLst>
          </p:nvPr>
        </p:nvGraphicFramePr>
        <p:xfrm>
          <a:off x="7973152" y="1408953"/>
          <a:ext cx="3420955" cy="4635624"/>
        </p:xfrm>
        <a:graphic>
          <a:graphicData uri="http://schemas.openxmlformats.org/drawingml/2006/chart">
            <c:chart xmlns:c="http://schemas.openxmlformats.org/drawingml/2006/chart" xmlns:r="http://schemas.openxmlformats.org/officeDocument/2006/relationships" r:id="rId5"/>
          </a:graphicData>
        </a:graphic>
      </p:graphicFrame>
      <p:sp>
        <p:nvSpPr>
          <p:cNvPr id="37" name="TextBox 36">
            <a:extLst>
              <a:ext uri="{FF2B5EF4-FFF2-40B4-BE49-F238E27FC236}">
                <a16:creationId xmlns:a16="http://schemas.microsoft.com/office/drawing/2014/main" id="{7E89226C-3698-4C2B-9140-658D3D625E19}"/>
              </a:ext>
            </a:extLst>
          </p:cNvPr>
          <p:cNvSpPr txBox="1"/>
          <p:nvPr/>
        </p:nvSpPr>
        <p:spPr>
          <a:xfrm>
            <a:off x="6096000" y="2884412"/>
            <a:ext cx="2780167" cy="307777"/>
          </a:xfrm>
          <a:prstGeom prst="rect">
            <a:avLst/>
          </a:prstGeom>
          <a:noFill/>
        </p:spPr>
        <p:txBody>
          <a:bodyPr wrap="squar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b="0" kern="0" dirty="0"/>
              <a:t>Beef</a:t>
            </a:r>
          </a:p>
        </p:txBody>
      </p:sp>
      <p:sp>
        <p:nvSpPr>
          <p:cNvPr id="38" name="TextBox 37">
            <a:extLst>
              <a:ext uri="{FF2B5EF4-FFF2-40B4-BE49-F238E27FC236}">
                <a16:creationId xmlns:a16="http://schemas.microsoft.com/office/drawing/2014/main" id="{A59AB925-C0AA-441F-BBD6-735019BBE797}"/>
              </a:ext>
            </a:extLst>
          </p:cNvPr>
          <p:cNvSpPr txBox="1">
            <a:spLocks noChangeArrowheads="1"/>
          </p:cNvSpPr>
          <p:nvPr/>
        </p:nvSpPr>
        <p:spPr bwMode="auto">
          <a:xfrm>
            <a:off x="9532134" y="1623992"/>
            <a:ext cx="3449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algn="ctr" eaLnBrk="1" hangingPunct="1"/>
            <a:r>
              <a:rPr lang="en-GB" sz="1400" b="0" dirty="0">
                <a:latin typeface="+mn-lt"/>
                <a:cs typeface="Arial" pitchFamily="34" charset="0"/>
              </a:rPr>
              <a:t>%</a:t>
            </a:r>
          </a:p>
        </p:txBody>
      </p:sp>
      <p:sp>
        <p:nvSpPr>
          <p:cNvPr id="39" name="Rectangle 38">
            <a:extLst>
              <a:ext uri="{FF2B5EF4-FFF2-40B4-BE49-F238E27FC236}">
                <a16:creationId xmlns:a16="http://schemas.microsoft.com/office/drawing/2014/main" id="{0FA3A60D-5CB0-4F0E-93F5-48DF4E7ED1DC}"/>
              </a:ext>
            </a:extLst>
          </p:cNvPr>
          <p:cNvSpPr/>
          <p:nvPr/>
        </p:nvSpPr>
        <p:spPr>
          <a:xfrm>
            <a:off x="9047381" y="1273047"/>
            <a:ext cx="1314471" cy="333267"/>
          </a:xfrm>
          <a:prstGeom prst="rect">
            <a:avLst/>
          </a:prstGeom>
          <a:solidFill>
            <a:srgbClr val="EBEBEB"/>
          </a:solidFill>
        </p:spPr>
        <p:style>
          <a:lnRef idx="1">
            <a:schemeClr val="dk1"/>
          </a:lnRef>
          <a:fillRef idx="2">
            <a:schemeClr val="dk1"/>
          </a:fillRef>
          <a:effectRef idx="1">
            <a:schemeClr val="dk1"/>
          </a:effectRef>
          <a:fontRef idx="minor">
            <a:schemeClr val="dk1"/>
          </a:fontRef>
        </p:style>
        <p:txBody>
          <a:bodyPr anchor="ctr"/>
          <a:lstStyle/>
          <a:p>
            <a:pPr algn="ctr">
              <a:defRPr/>
            </a:pPr>
            <a:r>
              <a:rPr lang="en-US" sz="1400" dirty="0">
                <a:solidFill>
                  <a:schemeClr val="tx1"/>
                </a:solidFill>
                <a:cs typeface="Arial" pitchFamily="34" charset="0"/>
              </a:rPr>
              <a:t>Main Sector</a:t>
            </a:r>
            <a:endParaRPr lang="en-GB" sz="1400" b="0" dirty="0">
              <a:solidFill>
                <a:schemeClr val="tx1"/>
              </a:solidFill>
              <a:cs typeface="Arial" pitchFamily="34" charset="0"/>
            </a:endParaRPr>
          </a:p>
        </p:txBody>
      </p:sp>
      <p:sp>
        <p:nvSpPr>
          <p:cNvPr id="40" name="TextBox 39">
            <a:extLst>
              <a:ext uri="{FF2B5EF4-FFF2-40B4-BE49-F238E27FC236}">
                <a16:creationId xmlns:a16="http://schemas.microsoft.com/office/drawing/2014/main" id="{263968AD-84F8-48A4-9838-D894870EDCED}"/>
              </a:ext>
            </a:extLst>
          </p:cNvPr>
          <p:cNvSpPr txBox="1"/>
          <p:nvPr/>
        </p:nvSpPr>
        <p:spPr>
          <a:xfrm>
            <a:off x="5609290" y="5395726"/>
            <a:ext cx="3266878" cy="307777"/>
          </a:xfrm>
          <a:prstGeom prst="rect">
            <a:avLst/>
          </a:prstGeom>
          <a:noFill/>
        </p:spPr>
        <p:txBody>
          <a:bodyPr wrap="squar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b="0" kern="0" dirty="0"/>
              <a:t>Cereals</a:t>
            </a:r>
          </a:p>
        </p:txBody>
      </p:sp>
      <p:sp>
        <p:nvSpPr>
          <p:cNvPr id="42" name="TextBox 41">
            <a:extLst>
              <a:ext uri="{FF2B5EF4-FFF2-40B4-BE49-F238E27FC236}">
                <a16:creationId xmlns:a16="http://schemas.microsoft.com/office/drawing/2014/main" id="{96A58A70-11F1-42D0-9CE9-C9E2765159D9}"/>
              </a:ext>
            </a:extLst>
          </p:cNvPr>
          <p:cNvSpPr txBox="1"/>
          <p:nvPr/>
        </p:nvSpPr>
        <p:spPr>
          <a:xfrm>
            <a:off x="5609289" y="5541295"/>
            <a:ext cx="3266878" cy="307777"/>
          </a:xfrm>
          <a:prstGeom prst="rect">
            <a:avLst/>
          </a:prstGeom>
          <a:noFill/>
        </p:spPr>
        <p:txBody>
          <a:bodyPr wrap="squar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b="0" kern="0" dirty="0"/>
              <a:t>Poultry</a:t>
            </a:r>
          </a:p>
        </p:txBody>
      </p:sp>
      <p:sp>
        <p:nvSpPr>
          <p:cNvPr id="16" name="TextBox 15">
            <a:extLst>
              <a:ext uri="{FF2B5EF4-FFF2-40B4-BE49-F238E27FC236}">
                <a16:creationId xmlns:a16="http://schemas.microsoft.com/office/drawing/2014/main" id="{1F5AA3AD-B0BC-45EC-8519-D7903848C7DB}"/>
              </a:ext>
            </a:extLst>
          </p:cNvPr>
          <p:cNvSpPr txBox="1"/>
          <p:nvPr/>
        </p:nvSpPr>
        <p:spPr>
          <a:xfrm>
            <a:off x="6096000" y="4362352"/>
            <a:ext cx="2780167" cy="307777"/>
          </a:xfrm>
          <a:prstGeom prst="rect">
            <a:avLst/>
          </a:prstGeom>
          <a:noFill/>
        </p:spPr>
        <p:txBody>
          <a:bodyPr wrap="squar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b="0" kern="0" dirty="0"/>
              <a:t>Dairy</a:t>
            </a:r>
          </a:p>
        </p:txBody>
      </p:sp>
      <p:sp>
        <p:nvSpPr>
          <p:cNvPr id="17" name="TextBox 16">
            <a:extLst>
              <a:ext uri="{FF2B5EF4-FFF2-40B4-BE49-F238E27FC236}">
                <a16:creationId xmlns:a16="http://schemas.microsoft.com/office/drawing/2014/main" id="{70C058B9-E166-4B9B-931D-B4B650017308}"/>
              </a:ext>
            </a:extLst>
          </p:cNvPr>
          <p:cNvSpPr txBox="1"/>
          <p:nvPr/>
        </p:nvSpPr>
        <p:spPr>
          <a:xfrm>
            <a:off x="6095999" y="5011183"/>
            <a:ext cx="2780167" cy="307777"/>
          </a:xfrm>
          <a:prstGeom prst="rect">
            <a:avLst/>
          </a:prstGeom>
          <a:noFill/>
        </p:spPr>
        <p:txBody>
          <a:bodyPr wrap="squar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b="0" kern="0" dirty="0"/>
              <a:t>Sheep</a:t>
            </a:r>
          </a:p>
        </p:txBody>
      </p:sp>
      <p:sp>
        <p:nvSpPr>
          <p:cNvPr id="20" name="TextBox 19">
            <a:extLst>
              <a:ext uri="{FF2B5EF4-FFF2-40B4-BE49-F238E27FC236}">
                <a16:creationId xmlns:a16="http://schemas.microsoft.com/office/drawing/2014/main" id="{AE74FC19-7C60-4A09-818D-255ACEFCDC2F}"/>
              </a:ext>
            </a:extLst>
          </p:cNvPr>
          <p:cNvSpPr txBox="1"/>
          <p:nvPr/>
        </p:nvSpPr>
        <p:spPr>
          <a:xfrm>
            <a:off x="5609289" y="5717600"/>
            <a:ext cx="3266878" cy="307777"/>
          </a:xfrm>
          <a:prstGeom prst="rect">
            <a:avLst/>
          </a:prstGeom>
          <a:noFill/>
        </p:spPr>
        <p:txBody>
          <a:bodyPr wrap="squar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b="0" kern="0" dirty="0"/>
              <a:t>Other</a:t>
            </a:r>
          </a:p>
        </p:txBody>
      </p:sp>
      <p:pic>
        <p:nvPicPr>
          <p:cNvPr id="1026" name="Picture 2" descr="We call for an end to divisive, unhelpful and damaging public debate on  climate change and agriculture' - Farming Independent">
            <a:extLst>
              <a:ext uri="{FF2B5EF4-FFF2-40B4-BE49-F238E27FC236}">
                <a16:creationId xmlns:a16="http://schemas.microsoft.com/office/drawing/2014/main" id="{B7927814-53D9-45EA-9B45-035432D187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6707" y="3748598"/>
            <a:ext cx="2619375" cy="17430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D8F2CF6-5C1D-520D-B3D7-C8F73BF56708}"/>
              </a:ext>
            </a:extLst>
          </p:cNvPr>
          <p:cNvSpPr txBox="1"/>
          <p:nvPr/>
        </p:nvSpPr>
        <p:spPr>
          <a:xfrm>
            <a:off x="11364686" y="533267"/>
            <a:ext cx="806157" cy="276999"/>
          </a:xfrm>
          <a:prstGeom prst="rect">
            <a:avLst/>
          </a:prstGeom>
          <a:noFill/>
        </p:spPr>
        <p:txBody>
          <a:bodyPr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kern="0" dirty="0">
                <a:ea typeface="ヒラギノ角ゴ ProN W3" charset="-128"/>
              </a:rPr>
              <a:t>Q.1/2</a:t>
            </a:r>
            <a:endParaRPr kumimoji="0" lang="en-US" sz="1200" b="0" i="0" u="none" strike="noStrike" kern="0" cap="none" spc="0" normalizeH="0" baseline="0" noProof="0" dirty="0">
              <a:ln>
                <a:noFill/>
              </a:ln>
              <a:effectLst/>
              <a:uLnTx/>
              <a:uFillTx/>
              <a:ea typeface="ヒラギノ角ゴ ProN W3" charset="-128"/>
              <a:cs typeface="+mn-cs"/>
            </a:endParaRPr>
          </a:p>
        </p:txBody>
      </p:sp>
      <p:sp>
        <p:nvSpPr>
          <p:cNvPr id="6" name="Text Placeholder 3">
            <a:extLst>
              <a:ext uri="{FF2B5EF4-FFF2-40B4-BE49-F238E27FC236}">
                <a16:creationId xmlns:a16="http://schemas.microsoft.com/office/drawing/2014/main" id="{F58DA8DD-39C5-77FD-BB8A-AEEDFC528004}"/>
              </a:ext>
            </a:extLst>
          </p:cNvPr>
          <p:cNvSpPr txBox="1">
            <a:spLocks/>
          </p:cNvSpPr>
          <p:nvPr/>
        </p:nvSpPr>
        <p:spPr>
          <a:xfrm>
            <a:off x="9683629" y="290046"/>
            <a:ext cx="2461890" cy="2769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IE" sz="1100" dirty="0">
                <a:solidFill>
                  <a:schemeClr val="bg2">
                    <a:lumMod val="50000"/>
                  </a:schemeClr>
                </a:solidFill>
                <a:latin typeface="Montserrat" pitchFamily="2" charset="77"/>
              </a:rPr>
              <a:t>Base: Primary Producers – 2,560  </a:t>
            </a:r>
          </a:p>
        </p:txBody>
      </p:sp>
      <p:sp>
        <p:nvSpPr>
          <p:cNvPr id="7" name="Rectangle 6">
            <a:extLst>
              <a:ext uri="{FF2B5EF4-FFF2-40B4-BE49-F238E27FC236}">
                <a16:creationId xmlns:a16="http://schemas.microsoft.com/office/drawing/2014/main" id="{6519B4DC-EB0E-9B08-A21B-18556ACF7B79}"/>
              </a:ext>
            </a:extLst>
          </p:cNvPr>
          <p:cNvSpPr/>
          <p:nvPr/>
        </p:nvSpPr>
        <p:spPr>
          <a:xfrm>
            <a:off x="272140" y="851321"/>
            <a:ext cx="452479" cy="191197"/>
          </a:xfrm>
          <a:prstGeom prst="rect">
            <a:avLst/>
          </a:prstGeom>
          <a:solidFill>
            <a:schemeClr val="accent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E8D789C-28D0-F0FD-03E8-532019B15157}"/>
              </a:ext>
            </a:extLst>
          </p:cNvPr>
          <p:cNvSpPr/>
          <p:nvPr/>
        </p:nvSpPr>
        <p:spPr>
          <a:xfrm>
            <a:off x="272140" y="1041035"/>
            <a:ext cx="452479" cy="191197"/>
          </a:xfrm>
          <a:prstGeom prst="rect">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2E10408C-388A-C159-2785-E2CD7655588F}"/>
              </a:ext>
            </a:extLst>
          </p:cNvPr>
          <p:cNvSpPr txBox="1"/>
          <p:nvPr/>
        </p:nvSpPr>
        <p:spPr>
          <a:xfrm>
            <a:off x="689861" y="838569"/>
            <a:ext cx="518091" cy="430887"/>
          </a:xfrm>
          <a:prstGeom prst="rect">
            <a:avLst/>
          </a:prstGeom>
          <a:noFill/>
        </p:spPr>
        <p:txBody>
          <a:bodyPr wrap="none" rtlCol="0">
            <a:spAutoFit/>
          </a:bodyPr>
          <a:lstStyle/>
          <a:p>
            <a:r>
              <a:rPr lang="en-US" sz="1100" dirty="0"/>
              <a:t>2023</a:t>
            </a:r>
          </a:p>
          <a:p>
            <a:r>
              <a:rPr lang="en-US" sz="1100" dirty="0"/>
              <a:t>2022</a:t>
            </a:r>
            <a:endParaRPr lang="en-GB" sz="1100" dirty="0"/>
          </a:p>
        </p:txBody>
      </p:sp>
      <p:sp>
        <p:nvSpPr>
          <p:cNvPr id="11" name="TextBox 10">
            <a:extLst>
              <a:ext uri="{FF2B5EF4-FFF2-40B4-BE49-F238E27FC236}">
                <a16:creationId xmlns:a16="http://schemas.microsoft.com/office/drawing/2014/main" id="{D07E1CB9-D448-24C2-3FBD-EFC585DC1C22}"/>
              </a:ext>
            </a:extLst>
          </p:cNvPr>
          <p:cNvSpPr txBox="1"/>
          <p:nvPr/>
        </p:nvSpPr>
        <p:spPr>
          <a:xfrm>
            <a:off x="10773356" y="5872706"/>
            <a:ext cx="1481624" cy="307777"/>
          </a:xfrm>
          <a:prstGeom prst="rect">
            <a:avLst/>
          </a:prstGeom>
          <a:noFill/>
        </p:spPr>
        <p:txBody>
          <a:bodyPr wrap="square" rtlCol="0">
            <a:spAutoFit/>
          </a:bodyPr>
          <a:lstStyle/>
          <a:p>
            <a:r>
              <a:rPr lang="en-US" sz="1400" dirty="0"/>
              <a:t>( ) = 2022 Data </a:t>
            </a:r>
            <a:endParaRPr lang="en-GB" sz="1400" dirty="0"/>
          </a:p>
        </p:txBody>
      </p:sp>
      <p:sp>
        <p:nvSpPr>
          <p:cNvPr id="12" name="TextBox 11">
            <a:extLst>
              <a:ext uri="{FF2B5EF4-FFF2-40B4-BE49-F238E27FC236}">
                <a16:creationId xmlns:a16="http://schemas.microsoft.com/office/drawing/2014/main" id="{43DFD2B0-BE26-9A5C-5A20-0C8FCB83F659}"/>
              </a:ext>
            </a:extLst>
          </p:cNvPr>
          <p:cNvSpPr txBox="1"/>
          <p:nvPr/>
        </p:nvSpPr>
        <p:spPr>
          <a:xfrm>
            <a:off x="9758643" y="2929015"/>
            <a:ext cx="518091" cy="307777"/>
          </a:xfrm>
          <a:prstGeom prst="rect">
            <a:avLst/>
          </a:prstGeom>
          <a:noFill/>
        </p:spPr>
        <p:txBody>
          <a:bodyPr wrap="square" rtlCol="0">
            <a:spAutoFit/>
          </a:bodyPr>
          <a:lstStyle/>
          <a:p>
            <a:r>
              <a:rPr lang="en-US" sz="1400" dirty="0">
                <a:solidFill>
                  <a:schemeClr val="bg1"/>
                </a:solidFill>
              </a:rPr>
              <a:t>(56)</a:t>
            </a:r>
            <a:endParaRPr lang="en-GB" sz="1400" dirty="0">
              <a:solidFill>
                <a:schemeClr val="bg1"/>
              </a:solidFill>
            </a:endParaRPr>
          </a:p>
        </p:txBody>
      </p:sp>
      <p:sp>
        <p:nvSpPr>
          <p:cNvPr id="13" name="TextBox 12">
            <a:extLst>
              <a:ext uri="{FF2B5EF4-FFF2-40B4-BE49-F238E27FC236}">
                <a16:creationId xmlns:a16="http://schemas.microsoft.com/office/drawing/2014/main" id="{337FCA92-89D2-7484-0085-DFFCE24C2314}"/>
              </a:ext>
            </a:extLst>
          </p:cNvPr>
          <p:cNvSpPr txBox="1"/>
          <p:nvPr/>
        </p:nvSpPr>
        <p:spPr>
          <a:xfrm>
            <a:off x="9755726" y="4496164"/>
            <a:ext cx="518091" cy="307777"/>
          </a:xfrm>
          <a:prstGeom prst="rect">
            <a:avLst/>
          </a:prstGeom>
          <a:noFill/>
        </p:spPr>
        <p:txBody>
          <a:bodyPr wrap="square" rtlCol="0">
            <a:spAutoFit/>
          </a:bodyPr>
          <a:lstStyle/>
          <a:p>
            <a:r>
              <a:rPr lang="en-US" sz="1400" dirty="0">
                <a:solidFill>
                  <a:schemeClr val="bg1"/>
                </a:solidFill>
              </a:rPr>
              <a:t>(17)</a:t>
            </a:r>
            <a:endParaRPr lang="en-GB" sz="1400" dirty="0">
              <a:solidFill>
                <a:schemeClr val="bg1"/>
              </a:solidFill>
            </a:endParaRPr>
          </a:p>
        </p:txBody>
      </p:sp>
      <p:sp>
        <p:nvSpPr>
          <p:cNvPr id="14" name="TextBox 13">
            <a:extLst>
              <a:ext uri="{FF2B5EF4-FFF2-40B4-BE49-F238E27FC236}">
                <a16:creationId xmlns:a16="http://schemas.microsoft.com/office/drawing/2014/main" id="{83172FD4-54F8-D88B-E93E-3EFB28358886}"/>
              </a:ext>
            </a:extLst>
          </p:cNvPr>
          <p:cNvSpPr txBox="1"/>
          <p:nvPr/>
        </p:nvSpPr>
        <p:spPr>
          <a:xfrm>
            <a:off x="9758641" y="5182094"/>
            <a:ext cx="518091" cy="307777"/>
          </a:xfrm>
          <a:prstGeom prst="rect">
            <a:avLst/>
          </a:prstGeom>
          <a:noFill/>
        </p:spPr>
        <p:txBody>
          <a:bodyPr wrap="square" rtlCol="0">
            <a:spAutoFit/>
          </a:bodyPr>
          <a:lstStyle/>
          <a:p>
            <a:r>
              <a:rPr lang="en-US" sz="1400" dirty="0">
                <a:solidFill>
                  <a:schemeClr val="bg1"/>
                </a:solidFill>
              </a:rPr>
              <a:t>(16)</a:t>
            </a:r>
            <a:endParaRPr lang="en-GB" sz="1400" dirty="0">
              <a:solidFill>
                <a:schemeClr val="bg1"/>
              </a:solidFill>
            </a:endParaRPr>
          </a:p>
        </p:txBody>
      </p:sp>
      <p:sp>
        <p:nvSpPr>
          <p:cNvPr id="15" name="TextBox 14">
            <a:extLst>
              <a:ext uri="{FF2B5EF4-FFF2-40B4-BE49-F238E27FC236}">
                <a16:creationId xmlns:a16="http://schemas.microsoft.com/office/drawing/2014/main" id="{64A4243D-4C9A-9978-045A-3BB5D7768A30}"/>
              </a:ext>
            </a:extLst>
          </p:cNvPr>
          <p:cNvSpPr txBox="1"/>
          <p:nvPr/>
        </p:nvSpPr>
        <p:spPr>
          <a:xfrm>
            <a:off x="9745419" y="5496085"/>
            <a:ext cx="518091" cy="307777"/>
          </a:xfrm>
          <a:prstGeom prst="rect">
            <a:avLst/>
          </a:prstGeom>
          <a:noFill/>
        </p:spPr>
        <p:txBody>
          <a:bodyPr wrap="square" rtlCol="0">
            <a:spAutoFit/>
          </a:bodyPr>
          <a:lstStyle/>
          <a:p>
            <a:r>
              <a:rPr lang="en-US" sz="1400" dirty="0">
                <a:solidFill>
                  <a:schemeClr val="bg1"/>
                </a:solidFill>
              </a:rPr>
              <a:t>(4)</a:t>
            </a:r>
            <a:endParaRPr lang="en-GB" sz="1400" dirty="0">
              <a:solidFill>
                <a:schemeClr val="bg1"/>
              </a:solidFill>
            </a:endParaRPr>
          </a:p>
        </p:txBody>
      </p:sp>
      <p:sp>
        <p:nvSpPr>
          <p:cNvPr id="21" name="TextBox 20">
            <a:extLst>
              <a:ext uri="{FF2B5EF4-FFF2-40B4-BE49-F238E27FC236}">
                <a16:creationId xmlns:a16="http://schemas.microsoft.com/office/drawing/2014/main" id="{83602D22-B2B9-7B30-D284-2BB7C2BB810B}"/>
              </a:ext>
            </a:extLst>
          </p:cNvPr>
          <p:cNvSpPr txBox="1"/>
          <p:nvPr/>
        </p:nvSpPr>
        <p:spPr>
          <a:xfrm>
            <a:off x="9767267" y="5607527"/>
            <a:ext cx="518091" cy="307777"/>
          </a:xfrm>
          <a:prstGeom prst="rect">
            <a:avLst/>
          </a:prstGeom>
          <a:noFill/>
        </p:spPr>
        <p:txBody>
          <a:bodyPr wrap="square" rtlCol="0">
            <a:spAutoFit/>
          </a:bodyPr>
          <a:lstStyle/>
          <a:p>
            <a:r>
              <a:rPr lang="en-US" sz="1400" dirty="0">
                <a:solidFill>
                  <a:schemeClr val="bg1"/>
                </a:solidFill>
              </a:rPr>
              <a:t>(2)</a:t>
            </a:r>
            <a:endParaRPr lang="en-GB" sz="1400" dirty="0">
              <a:solidFill>
                <a:schemeClr val="bg1"/>
              </a:solidFill>
            </a:endParaRPr>
          </a:p>
        </p:txBody>
      </p:sp>
      <p:sp>
        <p:nvSpPr>
          <p:cNvPr id="22" name="TextBox 21">
            <a:extLst>
              <a:ext uri="{FF2B5EF4-FFF2-40B4-BE49-F238E27FC236}">
                <a16:creationId xmlns:a16="http://schemas.microsoft.com/office/drawing/2014/main" id="{072B4A1E-B685-B57E-E8A3-E06B26649976}"/>
              </a:ext>
            </a:extLst>
          </p:cNvPr>
          <p:cNvSpPr txBox="1"/>
          <p:nvPr/>
        </p:nvSpPr>
        <p:spPr>
          <a:xfrm>
            <a:off x="9767266" y="5737048"/>
            <a:ext cx="518091" cy="307777"/>
          </a:xfrm>
          <a:prstGeom prst="rect">
            <a:avLst/>
          </a:prstGeom>
          <a:noFill/>
        </p:spPr>
        <p:txBody>
          <a:bodyPr wrap="square" rtlCol="0">
            <a:spAutoFit/>
          </a:bodyPr>
          <a:lstStyle/>
          <a:p>
            <a:r>
              <a:rPr lang="en-US" sz="1400" dirty="0">
                <a:solidFill>
                  <a:schemeClr val="bg1"/>
                </a:solidFill>
              </a:rPr>
              <a:t>(5)</a:t>
            </a:r>
            <a:endParaRPr lang="en-GB" sz="1400" dirty="0">
              <a:solidFill>
                <a:schemeClr val="bg1"/>
              </a:solidFill>
            </a:endParaRPr>
          </a:p>
        </p:txBody>
      </p:sp>
    </p:spTree>
    <p:custDataLst>
      <p:tags r:id="rId1"/>
    </p:custDataLst>
    <p:extLst>
      <p:ext uri="{BB962C8B-B14F-4D97-AF65-F5344CB8AC3E}">
        <p14:creationId xmlns:p14="http://schemas.microsoft.com/office/powerpoint/2010/main" val="67803064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CA06DA-7DF0-8E7C-8A63-31C7FA50BAC7}"/>
              </a:ext>
            </a:extLst>
          </p:cNvPr>
          <p:cNvPicPr>
            <a:picLocks noChangeAspect="1"/>
          </p:cNvPicPr>
          <p:nvPr/>
        </p:nvPicPr>
        <p:blipFill>
          <a:blip r:embed="rId3"/>
          <a:stretch>
            <a:fillRect/>
          </a:stretch>
        </p:blipFill>
        <p:spPr>
          <a:xfrm>
            <a:off x="3515923" y="1706765"/>
            <a:ext cx="2661997" cy="1560204"/>
          </a:xfrm>
          <a:prstGeom prst="rect">
            <a:avLst/>
          </a:prstGeom>
          <a:effectLst>
            <a:softEdge rad="127000"/>
          </a:effectLst>
        </p:spPr>
      </p:pic>
      <p:sp>
        <p:nvSpPr>
          <p:cNvPr id="21" name="Rectangle 20">
            <a:extLst>
              <a:ext uri="{FF2B5EF4-FFF2-40B4-BE49-F238E27FC236}">
                <a16:creationId xmlns:a16="http://schemas.microsoft.com/office/drawing/2014/main" id="{E7AB49C3-9AB9-9B6C-B87D-53436A3BDC8B}"/>
              </a:ext>
            </a:extLst>
          </p:cNvPr>
          <p:cNvSpPr/>
          <p:nvPr/>
        </p:nvSpPr>
        <p:spPr>
          <a:xfrm>
            <a:off x="913400" y="6074475"/>
            <a:ext cx="11221274" cy="830997"/>
          </a:xfrm>
          <a:prstGeom prst="rect">
            <a:avLst/>
          </a:prstGeom>
          <a:ln/>
        </p:spPr>
        <p:style>
          <a:lnRef idx="2">
            <a:schemeClr val="accent4"/>
          </a:lnRef>
          <a:fillRef idx="1">
            <a:schemeClr val="lt1"/>
          </a:fillRef>
          <a:effectRef idx="0">
            <a:schemeClr val="accent4"/>
          </a:effectRef>
          <a:fontRef idx="minor">
            <a:schemeClr val="dk1"/>
          </a:fontRef>
        </p:style>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600" dirty="0">
                <a:solidFill>
                  <a:schemeClr val="tx1"/>
                </a:solidFill>
              </a:rPr>
              <a:t>Nearly 2 in 3 claim to have heard of the unfair trading practices regulations (+12%) versus the benchmark survey. Most primary producers have heard of the regulations through Farming Print Media followed by Farming Organization and Radio.</a:t>
            </a: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sp>
        <p:nvSpPr>
          <p:cNvPr id="26" name="Title 2">
            <a:extLst>
              <a:ext uri="{FF2B5EF4-FFF2-40B4-BE49-F238E27FC236}">
                <a16:creationId xmlns:a16="http://schemas.microsoft.com/office/drawing/2014/main" id="{9B7AC68E-31C8-7635-0A2C-D13967D93193}"/>
              </a:ext>
            </a:extLst>
          </p:cNvPr>
          <p:cNvSpPr txBox="1">
            <a:spLocks/>
          </p:cNvSpPr>
          <p:nvPr/>
        </p:nvSpPr>
        <p:spPr>
          <a:xfrm>
            <a:off x="19986" y="182488"/>
            <a:ext cx="8078985" cy="8191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i="0" kern="1200" baseline="0">
                <a:solidFill>
                  <a:schemeClr val="tx2"/>
                </a:solidFill>
                <a:latin typeface="Montserrat Light" pitchFamily="2" charset="77"/>
                <a:ea typeface="+mj-ea"/>
                <a:cs typeface="+mj-cs"/>
              </a:defRPr>
            </a:lvl1pPr>
          </a:lstStyle>
          <a:p>
            <a:r>
              <a:rPr lang="en-US" sz="3100" dirty="0">
                <a:solidFill>
                  <a:schemeClr val="tx1"/>
                </a:solidFill>
                <a:latin typeface="Montserrat" pitchFamily="2" charset="77"/>
              </a:rPr>
              <a:t>Awareness &amp; Understanding of the Unfair Trading Practices Regulations</a:t>
            </a:r>
          </a:p>
        </p:txBody>
      </p:sp>
      <p:sp>
        <p:nvSpPr>
          <p:cNvPr id="3" name="TextBox 2">
            <a:extLst>
              <a:ext uri="{FF2B5EF4-FFF2-40B4-BE49-F238E27FC236}">
                <a16:creationId xmlns:a16="http://schemas.microsoft.com/office/drawing/2014/main" id="{F12A6556-3EB6-C5C8-40A1-315CBE78FD67}"/>
              </a:ext>
            </a:extLst>
          </p:cNvPr>
          <p:cNvSpPr txBox="1"/>
          <p:nvPr/>
        </p:nvSpPr>
        <p:spPr>
          <a:xfrm>
            <a:off x="11364686" y="533267"/>
            <a:ext cx="806157" cy="276999"/>
          </a:xfrm>
          <a:prstGeom prst="rect">
            <a:avLst/>
          </a:prstGeom>
          <a:noFill/>
        </p:spPr>
        <p:txBody>
          <a:bodyPr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kern="0" dirty="0">
                <a:ea typeface="ヒラギノ角ゴ ProN W3" charset="-128"/>
              </a:rPr>
              <a:t>Q.3/4</a:t>
            </a:r>
            <a:r>
              <a:rPr kumimoji="0" lang="en-US" sz="1200" b="0" i="0" u="none" strike="noStrike" kern="0" cap="none" spc="0" normalizeH="0" baseline="0" noProof="0" dirty="0">
                <a:ln>
                  <a:noFill/>
                </a:ln>
                <a:effectLst/>
                <a:uLnTx/>
                <a:uFillTx/>
                <a:ea typeface="ヒラギノ角ゴ ProN W3" charset="-128"/>
                <a:cs typeface="+mn-cs"/>
              </a:rPr>
              <a:t> </a:t>
            </a:r>
          </a:p>
        </p:txBody>
      </p:sp>
      <p:sp>
        <p:nvSpPr>
          <p:cNvPr id="61" name="Text Placeholder 3">
            <a:extLst>
              <a:ext uri="{FF2B5EF4-FFF2-40B4-BE49-F238E27FC236}">
                <a16:creationId xmlns:a16="http://schemas.microsoft.com/office/drawing/2014/main" id="{DBD530D2-BE8A-1AF4-9A87-911A9F89C812}"/>
              </a:ext>
            </a:extLst>
          </p:cNvPr>
          <p:cNvSpPr txBox="1">
            <a:spLocks/>
          </p:cNvSpPr>
          <p:nvPr/>
        </p:nvSpPr>
        <p:spPr>
          <a:xfrm>
            <a:off x="9496680" y="345780"/>
            <a:ext cx="2461890" cy="2769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IE" sz="1100" dirty="0">
                <a:solidFill>
                  <a:schemeClr val="bg2">
                    <a:lumMod val="50000"/>
                  </a:schemeClr>
                </a:solidFill>
                <a:latin typeface="Montserrat" pitchFamily="2" charset="77"/>
              </a:rPr>
              <a:t>Base: Primary Producers - 2560  </a:t>
            </a:r>
          </a:p>
        </p:txBody>
      </p:sp>
      <p:graphicFrame>
        <p:nvGraphicFramePr>
          <p:cNvPr id="5" name="Chart 4">
            <a:extLst>
              <a:ext uri="{FF2B5EF4-FFF2-40B4-BE49-F238E27FC236}">
                <a16:creationId xmlns:a16="http://schemas.microsoft.com/office/drawing/2014/main" id="{3264EB52-7AA4-1493-CD11-3B425192A42D}"/>
              </a:ext>
            </a:extLst>
          </p:cNvPr>
          <p:cNvGraphicFramePr/>
          <p:nvPr>
            <p:extLst>
              <p:ext uri="{D42A27DB-BD31-4B8C-83A1-F6EECF244321}">
                <p14:modId xmlns:p14="http://schemas.microsoft.com/office/powerpoint/2010/main" val="2850692451"/>
              </p:ext>
            </p:extLst>
          </p:nvPr>
        </p:nvGraphicFramePr>
        <p:xfrm>
          <a:off x="0" y="1853821"/>
          <a:ext cx="4756049" cy="3382868"/>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637B8362-BF90-BBEF-5B03-FFFECA911A68}"/>
              </a:ext>
            </a:extLst>
          </p:cNvPr>
          <p:cNvSpPr txBox="1"/>
          <p:nvPr/>
        </p:nvSpPr>
        <p:spPr>
          <a:xfrm>
            <a:off x="3938536" y="3311331"/>
            <a:ext cx="711959" cy="724420"/>
          </a:xfrm>
          <a:prstGeom prst="rect">
            <a:avLst/>
          </a:prstGeom>
          <a:noFill/>
        </p:spPr>
        <p:txBody>
          <a:bodyPr wrap="square" rtlCol="0" anchor="ctr" anchorCtr="0">
            <a:noAutofit/>
          </a:bodyPr>
          <a:lstStyle/>
          <a:p>
            <a:r>
              <a:rPr lang="en-US" sz="1400" dirty="0">
                <a:solidFill>
                  <a:schemeClr val="tx1"/>
                </a:solidFill>
              </a:rPr>
              <a:t>Yes</a:t>
            </a:r>
            <a:endParaRPr lang="en-IE" sz="1400" dirty="0">
              <a:solidFill>
                <a:schemeClr val="tx1"/>
              </a:solidFill>
            </a:endParaRPr>
          </a:p>
        </p:txBody>
      </p:sp>
      <p:sp>
        <p:nvSpPr>
          <p:cNvPr id="7" name="TextBox 6">
            <a:extLst>
              <a:ext uri="{FF2B5EF4-FFF2-40B4-BE49-F238E27FC236}">
                <a16:creationId xmlns:a16="http://schemas.microsoft.com/office/drawing/2014/main" id="{29DE2FA0-AA5F-32A1-6ADE-3302276F9059}"/>
              </a:ext>
            </a:extLst>
          </p:cNvPr>
          <p:cNvSpPr txBox="1">
            <a:spLocks noChangeArrowheads="1"/>
          </p:cNvSpPr>
          <p:nvPr/>
        </p:nvSpPr>
        <p:spPr bwMode="auto">
          <a:xfrm>
            <a:off x="2390725" y="2080987"/>
            <a:ext cx="3449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algn="ctr" eaLnBrk="1" hangingPunct="1"/>
            <a:r>
              <a:rPr lang="en-GB" sz="1400" b="0" dirty="0">
                <a:latin typeface="+mn-lt"/>
                <a:cs typeface="Arial" pitchFamily="34" charset="0"/>
              </a:rPr>
              <a:t>%</a:t>
            </a:r>
          </a:p>
        </p:txBody>
      </p:sp>
      <p:sp>
        <p:nvSpPr>
          <p:cNvPr id="9" name="TextBox 8">
            <a:extLst>
              <a:ext uri="{FF2B5EF4-FFF2-40B4-BE49-F238E27FC236}">
                <a16:creationId xmlns:a16="http://schemas.microsoft.com/office/drawing/2014/main" id="{B4F3508A-8826-593F-1A66-58BB524FDB06}"/>
              </a:ext>
            </a:extLst>
          </p:cNvPr>
          <p:cNvSpPr txBox="1"/>
          <p:nvPr/>
        </p:nvSpPr>
        <p:spPr>
          <a:xfrm>
            <a:off x="518398" y="3516680"/>
            <a:ext cx="937730" cy="340082"/>
          </a:xfrm>
          <a:prstGeom prst="rect">
            <a:avLst/>
          </a:prstGeom>
          <a:noFill/>
        </p:spPr>
        <p:txBody>
          <a:bodyPr wrap="square" rtlCol="0" anchor="ctr" anchorCtr="0">
            <a:noAutofit/>
          </a:bodyPr>
          <a:lstStyle/>
          <a:p>
            <a:pPr algn="ctr"/>
            <a:r>
              <a:rPr lang="en-US" sz="1400" dirty="0">
                <a:solidFill>
                  <a:schemeClr val="tx1"/>
                </a:solidFill>
              </a:rPr>
              <a:t>No</a:t>
            </a:r>
            <a:endParaRPr lang="en-IE" sz="1400" dirty="0">
              <a:solidFill>
                <a:schemeClr val="tx1"/>
              </a:solidFill>
            </a:endParaRPr>
          </a:p>
        </p:txBody>
      </p:sp>
      <p:sp>
        <p:nvSpPr>
          <p:cNvPr id="10" name="Arrow: Right 9">
            <a:extLst>
              <a:ext uri="{FF2B5EF4-FFF2-40B4-BE49-F238E27FC236}">
                <a16:creationId xmlns:a16="http://schemas.microsoft.com/office/drawing/2014/main" id="{EDE7A12F-B134-4DB8-93B0-EEA71D51B4C2}"/>
              </a:ext>
            </a:extLst>
          </p:cNvPr>
          <p:cNvSpPr/>
          <p:nvPr/>
        </p:nvSpPr>
        <p:spPr>
          <a:xfrm>
            <a:off x="4709827" y="3450752"/>
            <a:ext cx="1280617" cy="490496"/>
          </a:xfrm>
          <a:prstGeom prst="rightArrow">
            <a:avLst/>
          </a:prstGeom>
          <a:solidFill>
            <a:schemeClr val="accent1"/>
          </a:solidFill>
          <a:ln>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IE" sz="1600" dirty="0"/>
              <a:t>%Yes</a:t>
            </a:r>
          </a:p>
        </p:txBody>
      </p:sp>
      <p:sp>
        <p:nvSpPr>
          <p:cNvPr id="13" name="Rectangle 12">
            <a:extLst>
              <a:ext uri="{FF2B5EF4-FFF2-40B4-BE49-F238E27FC236}">
                <a16:creationId xmlns:a16="http://schemas.microsoft.com/office/drawing/2014/main" id="{FF206A83-4B7D-BC65-20C6-606548EA146A}"/>
              </a:ext>
            </a:extLst>
          </p:cNvPr>
          <p:cNvSpPr/>
          <p:nvPr/>
        </p:nvSpPr>
        <p:spPr>
          <a:xfrm>
            <a:off x="1602466" y="1228805"/>
            <a:ext cx="1921484" cy="777923"/>
          </a:xfrm>
          <a:prstGeom prst="rect">
            <a:avLst/>
          </a:prstGeom>
          <a:noFill/>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chemeClr val="tx1"/>
                </a:solidFill>
                <a:effectLst/>
                <a:uLnTx/>
                <a:uFillTx/>
                <a:latin typeface="+mj-lt"/>
                <a:ea typeface="+mn-ea"/>
                <a:cs typeface="Arial" pitchFamily="34" charset="0"/>
              </a:rPr>
              <a:t>Heard of the Unfair Trading Practices Regulations</a:t>
            </a:r>
          </a:p>
        </p:txBody>
      </p:sp>
      <p:sp>
        <p:nvSpPr>
          <p:cNvPr id="28" name="Text Placeholder 3">
            <a:extLst>
              <a:ext uri="{FF2B5EF4-FFF2-40B4-BE49-F238E27FC236}">
                <a16:creationId xmlns:a16="http://schemas.microsoft.com/office/drawing/2014/main" id="{0CDA46B0-9741-9F0A-9D7E-F58188C35726}"/>
              </a:ext>
            </a:extLst>
          </p:cNvPr>
          <p:cNvSpPr txBox="1">
            <a:spLocks/>
          </p:cNvSpPr>
          <p:nvPr/>
        </p:nvSpPr>
        <p:spPr>
          <a:xfrm>
            <a:off x="9339736" y="1387470"/>
            <a:ext cx="835854" cy="2769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IE" sz="1100" dirty="0">
                <a:latin typeface="Montserrat" pitchFamily="2" charset="77"/>
              </a:rPr>
              <a:t>N - 1591 </a:t>
            </a:r>
          </a:p>
        </p:txBody>
      </p:sp>
      <p:sp>
        <p:nvSpPr>
          <p:cNvPr id="30" name="Rectangle 29">
            <a:extLst>
              <a:ext uri="{FF2B5EF4-FFF2-40B4-BE49-F238E27FC236}">
                <a16:creationId xmlns:a16="http://schemas.microsoft.com/office/drawing/2014/main" id="{09FCD405-BDC5-9472-1D6F-BC4456B821DE}"/>
              </a:ext>
            </a:extLst>
          </p:cNvPr>
          <p:cNvSpPr/>
          <p:nvPr/>
        </p:nvSpPr>
        <p:spPr>
          <a:xfrm>
            <a:off x="9092702" y="986141"/>
            <a:ext cx="1467643" cy="406321"/>
          </a:xfrm>
          <a:prstGeom prst="rect">
            <a:avLst/>
          </a:prstGeom>
          <a:noFill/>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chemeClr val="tx1"/>
                </a:solidFill>
                <a:effectLst/>
                <a:uLnTx/>
                <a:uFillTx/>
                <a:latin typeface="+mj-lt"/>
                <a:ea typeface="+mn-ea"/>
                <a:cs typeface="Arial" pitchFamily="34" charset="0"/>
              </a:rPr>
              <a:t>Where Heard</a:t>
            </a:r>
          </a:p>
        </p:txBody>
      </p:sp>
      <p:sp>
        <p:nvSpPr>
          <p:cNvPr id="31" name="TextBox 22">
            <a:extLst>
              <a:ext uri="{FF2B5EF4-FFF2-40B4-BE49-F238E27FC236}">
                <a16:creationId xmlns:a16="http://schemas.microsoft.com/office/drawing/2014/main" id="{D90D8A44-CFE2-FCB9-B307-F89E8459295F}"/>
              </a:ext>
            </a:extLst>
          </p:cNvPr>
          <p:cNvSpPr txBox="1">
            <a:spLocks noChangeArrowheads="1"/>
          </p:cNvSpPr>
          <p:nvPr/>
        </p:nvSpPr>
        <p:spPr bwMode="auto">
          <a:xfrm>
            <a:off x="9654041" y="1555658"/>
            <a:ext cx="3449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effectLst/>
                <a:uLnTx/>
                <a:uFillTx/>
                <a:latin typeface="+mn-lt"/>
                <a:ea typeface="ヒラギノ角ゴ ProN W3" charset="-128"/>
                <a:cs typeface="Arial" pitchFamily="34" charset="0"/>
              </a:rPr>
              <a:t>%</a:t>
            </a:r>
          </a:p>
        </p:txBody>
      </p:sp>
      <p:sp>
        <p:nvSpPr>
          <p:cNvPr id="32" name="TextBox 31">
            <a:extLst>
              <a:ext uri="{FF2B5EF4-FFF2-40B4-BE49-F238E27FC236}">
                <a16:creationId xmlns:a16="http://schemas.microsoft.com/office/drawing/2014/main" id="{B20A449D-A040-5AA1-FB72-CABBCCA674A4}"/>
              </a:ext>
            </a:extLst>
          </p:cNvPr>
          <p:cNvSpPr txBox="1"/>
          <p:nvPr/>
        </p:nvSpPr>
        <p:spPr>
          <a:xfrm>
            <a:off x="6095999" y="2907713"/>
            <a:ext cx="2780167" cy="307777"/>
          </a:xfrm>
          <a:prstGeom prst="rect">
            <a:avLst/>
          </a:prstGeom>
          <a:noFill/>
        </p:spPr>
        <p:txBody>
          <a:bodyPr wrap="squar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b="0" kern="0" dirty="0"/>
              <a:t>Radio</a:t>
            </a:r>
          </a:p>
        </p:txBody>
      </p:sp>
      <p:sp>
        <p:nvSpPr>
          <p:cNvPr id="33" name="TextBox 32">
            <a:extLst>
              <a:ext uri="{FF2B5EF4-FFF2-40B4-BE49-F238E27FC236}">
                <a16:creationId xmlns:a16="http://schemas.microsoft.com/office/drawing/2014/main" id="{59983704-39F7-049A-ABCC-AA1029254790}"/>
              </a:ext>
            </a:extLst>
          </p:cNvPr>
          <p:cNvSpPr txBox="1"/>
          <p:nvPr/>
        </p:nvSpPr>
        <p:spPr>
          <a:xfrm>
            <a:off x="5609287" y="3842298"/>
            <a:ext cx="3266878" cy="307777"/>
          </a:xfrm>
          <a:prstGeom prst="rect">
            <a:avLst/>
          </a:prstGeom>
          <a:noFill/>
        </p:spPr>
        <p:txBody>
          <a:bodyPr wrap="squar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b="0" kern="0" dirty="0"/>
              <a:t>Mainstream Print Media</a:t>
            </a:r>
          </a:p>
        </p:txBody>
      </p:sp>
      <p:sp>
        <p:nvSpPr>
          <p:cNvPr id="34" name="TextBox 33">
            <a:extLst>
              <a:ext uri="{FF2B5EF4-FFF2-40B4-BE49-F238E27FC236}">
                <a16:creationId xmlns:a16="http://schemas.microsoft.com/office/drawing/2014/main" id="{B2351975-0949-6770-F40C-42A6E179C669}"/>
              </a:ext>
            </a:extLst>
          </p:cNvPr>
          <p:cNvSpPr txBox="1"/>
          <p:nvPr/>
        </p:nvSpPr>
        <p:spPr>
          <a:xfrm>
            <a:off x="6095998" y="3362650"/>
            <a:ext cx="2780167" cy="307777"/>
          </a:xfrm>
          <a:prstGeom prst="rect">
            <a:avLst/>
          </a:prstGeom>
          <a:noFill/>
        </p:spPr>
        <p:txBody>
          <a:bodyPr wrap="squar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b="0" kern="0" dirty="0"/>
              <a:t>TV/TV </a:t>
            </a:r>
            <a:r>
              <a:rPr lang="en-US" sz="1400" b="0" kern="0" dirty="0" err="1"/>
              <a:t>programme</a:t>
            </a:r>
            <a:endParaRPr lang="en-US" sz="1400" b="0" kern="0" dirty="0"/>
          </a:p>
        </p:txBody>
      </p:sp>
      <p:sp>
        <p:nvSpPr>
          <p:cNvPr id="35" name="TextBox 34">
            <a:extLst>
              <a:ext uri="{FF2B5EF4-FFF2-40B4-BE49-F238E27FC236}">
                <a16:creationId xmlns:a16="http://schemas.microsoft.com/office/drawing/2014/main" id="{C987B31C-2BEF-B339-EFFB-64C40714174C}"/>
              </a:ext>
            </a:extLst>
          </p:cNvPr>
          <p:cNvSpPr txBox="1"/>
          <p:nvPr/>
        </p:nvSpPr>
        <p:spPr>
          <a:xfrm>
            <a:off x="6095998" y="1942714"/>
            <a:ext cx="2780167" cy="307777"/>
          </a:xfrm>
          <a:prstGeom prst="rect">
            <a:avLst/>
          </a:prstGeom>
          <a:noFill/>
        </p:spPr>
        <p:txBody>
          <a:bodyPr wrap="squar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b="0" kern="0" dirty="0"/>
              <a:t>Farming Print Media</a:t>
            </a:r>
          </a:p>
        </p:txBody>
      </p:sp>
      <p:sp>
        <p:nvSpPr>
          <p:cNvPr id="36" name="TextBox 35">
            <a:extLst>
              <a:ext uri="{FF2B5EF4-FFF2-40B4-BE49-F238E27FC236}">
                <a16:creationId xmlns:a16="http://schemas.microsoft.com/office/drawing/2014/main" id="{7CD643E8-39D9-BEB0-A513-AE21CE5FFB0D}"/>
              </a:ext>
            </a:extLst>
          </p:cNvPr>
          <p:cNvSpPr txBox="1"/>
          <p:nvPr/>
        </p:nvSpPr>
        <p:spPr>
          <a:xfrm>
            <a:off x="5609287" y="4337849"/>
            <a:ext cx="3266878" cy="307777"/>
          </a:xfrm>
          <a:prstGeom prst="rect">
            <a:avLst/>
          </a:prstGeom>
          <a:noFill/>
        </p:spPr>
        <p:txBody>
          <a:bodyPr wrap="squar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b="0" kern="0" dirty="0"/>
              <a:t>Social Media</a:t>
            </a:r>
          </a:p>
        </p:txBody>
      </p:sp>
      <p:sp>
        <p:nvSpPr>
          <p:cNvPr id="37" name="TextBox 36">
            <a:extLst>
              <a:ext uri="{FF2B5EF4-FFF2-40B4-BE49-F238E27FC236}">
                <a16:creationId xmlns:a16="http://schemas.microsoft.com/office/drawing/2014/main" id="{00E39411-14B6-AE10-291B-9E667E124163}"/>
              </a:ext>
            </a:extLst>
          </p:cNvPr>
          <p:cNvSpPr txBox="1"/>
          <p:nvPr/>
        </p:nvSpPr>
        <p:spPr>
          <a:xfrm>
            <a:off x="6095998" y="5265975"/>
            <a:ext cx="2780167" cy="307777"/>
          </a:xfrm>
          <a:prstGeom prst="rect">
            <a:avLst/>
          </a:prstGeom>
          <a:noFill/>
        </p:spPr>
        <p:txBody>
          <a:bodyPr wrap="squar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b="0" kern="0" dirty="0"/>
              <a:t>Family or friends</a:t>
            </a:r>
          </a:p>
        </p:txBody>
      </p:sp>
      <p:sp>
        <p:nvSpPr>
          <p:cNvPr id="38" name="TextBox 37">
            <a:extLst>
              <a:ext uri="{FF2B5EF4-FFF2-40B4-BE49-F238E27FC236}">
                <a16:creationId xmlns:a16="http://schemas.microsoft.com/office/drawing/2014/main" id="{D16AABF6-0FAB-CAD5-72DA-FF735C69C304}"/>
              </a:ext>
            </a:extLst>
          </p:cNvPr>
          <p:cNvSpPr txBox="1"/>
          <p:nvPr/>
        </p:nvSpPr>
        <p:spPr>
          <a:xfrm>
            <a:off x="6096000" y="2428552"/>
            <a:ext cx="2780167" cy="307777"/>
          </a:xfrm>
          <a:prstGeom prst="rect">
            <a:avLst/>
          </a:prstGeom>
          <a:noFill/>
        </p:spPr>
        <p:txBody>
          <a:bodyPr wrap="squar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b="0" kern="0" dirty="0"/>
              <a:t>Farming </a:t>
            </a:r>
            <a:r>
              <a:rPr lang="en-US" sz="1400" b="0" kern="0" dirty="0" err="1"/>
              <a:t>organisation</a:t>
            </a:r>
            <a:endParaRPr lang="en-US" sz="1400" b="0" kern="0" dirty="0"/>
          </a:p>
        </p:txBody>
      </p:sp>
      <p:sp>
        <p:nvSpPr>
          <p:cNvPr id="39" name="TextBox 38">
            <a:extLst>
              <a:ext uri="{FF2B5EF4-FFF2-40B4-BE49-F238E27FC236}">
                <a16:creationId xmlns:a16="http://schemas.microsoft.com/office/drawing/2014/main" id="{478AE617-13F5-9F44-1A9E-C49BDF86F60F}"/>
              </a:ext>
            </a:extLst>
          </p:cNvPr>
          <p:cNvSpPr txBox="1"/>
          <p:nvPr/>
        </p:nvSpPr>
        <p:spPr>
          <a:xfrm>
            <a:off x="6095997" y="5712938"/>
            <a:ext cx="2780167" cy="307777"/>
          </a:xfrm>
          <a:prstGeom prst="rect">
            <a:avLst/>
          </a:prstGeom>
          <a:noFill/>
        </p:spPr>
        <p:txBody>
          <a:bodyPr wrap="squar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b="0" kern="0" dirty="0"/>
              <a:t>Buyer</a:t>
            </a:r>
          </a:p>
        </p:txBody>
      </p:sp>
      <p:sp>
        <p:nvSpPr>
          <p:cNvPr id="8" name="TextBox 7">
            <a:extLst>
              <a:ext uri="{FF2B5EF4-FFF2-40B4-BE49-F238E27FC236}">
                <a16:creationId xmlns:a16="http://schemas.microsoft.com/office/drawing/2014/main" id="{73FE86CB-4D78-46F5-EBFF-F92CB7A90CBB}"/>
              </a:ext>
            </a:extLst>
          </p:cNvPr>
          <p:cNvSpPr txBox="1"/>
          <p:nvPr/>
        </p:nvSpPr>
        <p:spPr>
          <a:xfrm>
            <a:off x="2977615" y="4149124"/>
            <a:ext cx="570990" cy="338554"/>
          </a:xfrm>
          <a:prstGeom prst="rect">
            <a:avLst/>
          </a:prstGeom>
          <a:noFill/>
        </p:spPr>
        <p:txBody>
          <a:bodyPr wrap="none" rtlCol="0">
            <a:spAutoFit/>
          </a:bodyPr>
          <a:lstStyle/>
          <a:p>
            <a:r>
              <a:rPr lang="en-US" sz="1600" dirty="0">
                <a:solidFill>
                  <a:schemeClr val="bg1"/>
                </a:solidFill>
              </a:rPr>
              <a:t>(50)</a:t>
            </a:r>
            <a:endParaRPr lang="en-GB" sz="1600" dirty="0">
              <a:solidFill>
                <a:schemeClr val="bg1"/>
              </a:solidFill>
            </a:endParaRPr>
          </a:p>
        </p:txBody>
      </p:sp>
      <p:sp>
        <p:nvSpPr>
          <p:cNvPr id="11" name="TextBox 10">
            <a:extLst>
              <a:ext uri="{FF2B5EF4-FFF2-40B4-BE49-F238E27FC236}">
                <a16:creationId xmlns:a16="http://schemas.microsoft.com/office/drawing/2014/main" id="{8116E598-39A9-58E4-77FD-B389237CCFF9}"/>
              </a:ext>
            </a:extLst>
          </p:cNvPr>
          <p:cNvSpPr txBox="1"/>
          <p:nvPr/>
        </p:nvSpPr>
        <p:spPr>
          <a:xfrm>
            <a:off x="122861" y="5682161"/>
            <a:ext cx="1729961" cy="338554"/>
          </a:xfrm>
          <a:prstGeom prst="rect">
            <a:avLst/>
          </a:prstGeom>
          <a:noFill/>
        </p:spPr>
        <p:txBody>
          <a:bodyPr wrap="none" rtlCol="0">
            <a:spAutoFit/>
          </a:bodyPr>
          <a:lstStyle/>
          <a:p>
            <a:r>
              <a:rPr lang="en-US" sz="1600" i="1" dirty="0"/>
              <a:t>( ) = 2022 Data </a:t>
            </a:r>
            <a:endParaRPr lang="en-GB" sz="1600" i="1" dirty="0"/>
          </a:p>
        </p:txBody>
      </p:sp>
      <p:graphicFrame>
        <p:nvGraphicFramePr>
          <p:cNvPr id="2" name="Object 9">
            <a:extLst>
              <a:ext uri="{FF2B5EF4-FFF2-40B4-BE49-F238E27FC236}">
                <a16:creationId xmlns:a16="http://schemas.microsoft.com/office/drawing/2014/main" id="{814DC002-864A-519F-763D-9A7B6A9F154C}"/>
              </a:ext>
            </a:extLst>
          </p:cNvPr>
          <p:cNvGraphicFramePr>
            <a:graphicFrameLocks noChangeAspect="1"/>
          </p:cNvGraphicFramePr>
          <p:nvPr>
            <p:extLst>
              <p:ext uri="{D42A27DB-BD31-4B8C-83A1-F6EECF244321}">
                <p14:modId xmlns:p14="http://schemas.microsoft.com/office/powerpoint/2010/main" val="2179471661"/>
              </p:ext>
            </p:extLst>
          </p:nvPr>
        </p:nvGraphicFramePr>
        <p:xfrm>
          <a:off x="8477195" y="1629800"/>
          <a:ext cx="4500859" cy="4473347"/>
        </p:xfrm>
        <a:graphic>
          <a:graphicData uri="http://schemas.openxmlformats.org/drawingml/2006/chart">
            <c:chart xmlns:c="http://schemas.openxmlformats.org/drawingml/2006/chart" xmlns:r="http://schemas.openxmlformats.org/officeDocument/2006/relationships" r:id="rId5"/>
          </a:graphicData>
        </a:graphic>
      </p:graphicFrame>
      <p:sp>
        <p:nvSpPr>
          <p:cNvPr id="27" name="TextBox 26">
            <a:extLst>
              <a:ext uri="{FF2B5EF4-FFF2-40B4-BE49-F238E27FC236}">
                <a16:creationId xmlns:a16="http://schemas.microsoft.com/office/drawing/2014/main" id="{7CD643E8-39D9-BEB0-A513-AE21CE5FFB0D}"/>
              </a:ext>
            </a:extLst>
          </p:cNvPr>
          <p:cNvSpPr txBox="1"/>
          <p:nvPr/>
        </p:nvSpPr>
        <p:spPr>
          <a:xfrm>
            <a:off x="5609287" y="4808235"/>
            <a:ext cx="3266878" cy="307777"/>
          </a:xfrm>
          <a:prstGeom prst="rect">
            <a:avLst/>
          </a:prstGeom>
          <a:noFill/>
        </p:spPr>
        <p:txBody>
          <a:bodyPr wrap="squar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b="0" kern="0" dirty="0"/>
              <a:t>Online</a:t>
            </a:r>
          </a:p>
        </p:txBody>
      </p:sp>
      <p:sp>
        <p:nvSpPr>
          <p:cNvPr id="29" name="TextBox 28">
            <a:extLst>
              <a:ext uri="{FF2B5EF4-FFF2-40B4-BE49-F238E27FC236}">
                <a16:creationId xmlns:a16="http://schemas.microsoft.com/office/drawing/2014/main" id="{73FE86CB-4D78-46F5-EBFF-F92CB7A90CBB}"/>
              </a:ext>
            </a:extLst>
          </p:cNvPr>
          <p:cNvSpPr txBox="1"/>
          <p:nvPr/>
        </p:nvSpPr>
        <p:spPr>
          <a:xfrm>
            <a:off x="1502335" y="3450752"/>
            <a:ext cx="570990" cy="338554"/>
          </a:xfrm>
          <a:prstGeom prst="rect">
            <a:avLst/>
          </a:prstGeom>
          <a:noFill/>
        </p:spPr>
        <p:txBody>
          <a:bodyPr wrap="none" rtlCol="0">
            <a:spAutoFit/>
          </a:bodyPr>
          <a:lstStyle/>
          <a:p>
            <a:r>
              <a:rPr lang="en-US" sz="1600" dirty="0">
                <a:solidFill>
                  <a:schemeClr val="bg1"/>
                </a:solidFill>
              </a:rPr>
              <a:t>(50)</a:t>
            </a:r>
            <a:endParaRPr lang="en-GB" sz="1600" dirty="0">
              <a:solidFill>
                <a:schemeClr val="bg1"/>
              </a:solidFill>
            </a:endParaRPr>
          </a:p>
        </p:txBody>
      </p:sp>
      <p:sp>
        <p:nvSpPr>
          <p:cNvPr id="12" name="TextBox 11">
            <a:extLst>
              <a:ext uri="{FF2B5EF4-FFF2-40B4-BE49-F238E27FC236}">
                <a16:creationId xmlns:a16="http://schemas.microsoft.com/office/drawing/2014/main" id="{E885F02E-B53C-2BD8-FA2B-8D6ECCBF23D6}"/>
              </a:ext>
            </a:extLst>
          </p:cNvPr>
          <p:cNvSpPr txBox="1"/>
          <p:nvPr/>
        </p:nvSpPr>
        <p:spPr>
          <a:xfrm>
            <a:off x="3873667" y="4163450"/>
            <a:ext cx="937847" cy="369332"/>
          </a:xfrm>
          <a:prstGeom prst="rect">
            <a:avLst/>
          </a:prstGeom>
          <a:noFill/>
        </p:spPr>
        <p:txBody>
          <a:bodyPr wrap="square" rtlCol="0">
            <a:spAutoFit/>
          </a:bodyPr>
          <a:lstStyle/>
          <a:p>
            <a:r>
              <a:rPr lang="en-US" dirty="0"/>
              <a:t>(+12%)</a:t>
            </a:r>
            <a:endParaRPr lang="en-GB" dirty="0"/>
          </a:p>
        </p:txBody>
      </p:sp>
    </p:spTree>
    <p:extLst>
      <p:ext uri="{BB962C8B-B14F-4D97-AF65-F5344CB8AC3E}">
        <p14:creationId xmlns:p14="http://schemas.microsoft.com/office/powerpoint/2010/main" val="3068984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7AB49C3-9AB9-9B6C-B87D-53436A3BDC8B}"/>
              </a:ext>
            </a:extLst>
          </p:cNvPr>
          <p:cNvSpPr/>
          <p:nvPr/>
        </p:nvSpPr>
        <p:spPr>
          <a:xfrm>
            <a:off x="1061751" y="6205331"/>
            <a:ext cx="10833444" cy="584775"/>
          </a:xfrm>
          <a:prstGeom prst="rect">
            <a:avLst/>
          </a:prstGeom>
          <a:ln/>
        </p:spPr>
        <p:style>
          <a:lnRef idx="2">
            <a:schemeClr val="accent4"/>
          </a:lnRef>
          <a:fillRef idx="1">
            <a:schemeClr val="lt1"/>
          </a:fillRef>
          <a:effectRef idx="0">
            <a:schemeClr val="accent4"/>
          </a:effectRef>
          <a:fontRef idx="minor">
            <a:schemeClr val="dk1"/>
          </a:fontRef>
        </p:style>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600" dirty="0">
                <a:solidFill>
                  <a:schemeClr val="tx1"/>
                </a:solidFill>
              </a:rPr>
              <a:t>Over half of Primary Producers understand that the unfair trading practices regulations protect against unfair trading practices (+8% increase from last year) followed by protection against stronger buyers.</a:t>
            </a: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sp>
        <p:nvSpPr>
          <p:cNvPr id="26" name="Title 2">
            <a:extLst>
              <a:ext uri="{FF2B5EF4-FFF2-40B4-BE49-F238E27FC236}">
                <a16:creationId xmlns:a16="http://schemas.microsoft.com/office/drawing/2014/main" id="{9B7AC68E-31C8-7635-0A2C-D13967D93193}"/>
              </a:ext>
            </a:extLst>
          </p:cNvPr>
          <p:cNvSpPr txBox="1">
            <a:spLocks/>
          </p:cNvSpPr>
          <p:nvPr/>
        </p:nvSpPr>
        <p:spPr>
          <a:xfrm>
            <a:off x="19986" y="182488"/>
            <a:ext cx="8078985" cy="8191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i="0" kern="1200" baseline="0">
                <a:solidFill>
                  <a:schemeClr val="tx2"/>
                </a:solidFill>
                <a:latin typeface="Montserrat Light" pitchFamily="2" charset="77"/>
                <a:ea typeface="+mj-ea"/>
                <a:cs typeface="+mj-cs"/>
              </a:defRPr>
            </a:lvl1pPr>
          </a:lstStyle>
          <a:p>
            <a:r>
              <a:rPr lang="en-US" sz="3100" dirty="0">
                <a:solidFill>
                  <a:schemeClr val="tx1"/>
                </a:solidFill>
                <a:latin typeface="Montserrat" pitchFamily="2" charset="77"/>
              </a:rPr>
              <a:t>Awareness &amp; Understanding of the Unfair Trading Practices Regulations</a:t>
            </a:r>
          </a:p>
        </p:txBody>
      </p:sp>
      <p:sp>
        <p:nvSpPr>
          <p:cNvPr id="3" name="TextBox 2">
            <a:extLst>
              <a:ext uri="{FF2B5EF4-FFF2-40B4-BE49-F238E27FC236}">
                <a16:creationId xmlns:a16="http://schemas.microsoft.com/office/drawing/2014/main" id="{F12A6556-3EB6-C5C8-40A1-315CBE78FD67}"/>
              </a:ext>
            </a:extLst>
          </p:cNvPr>
          <p:cNvSpPr txBox="1"/>
          <p:nvPr/>
        </p:nvSpPr>
        <p:spPr>
          <a:xfrm>
            <a:off x="11364686" y="533267"/>
            <a:ext cx="806157" cy="276999"/>
          </a:xfrm>
          <a:prstGeom prst="rect">
            <a:avLst/>
          </a:prstGeom>
          <a:noFill/>
        </p:spPr>
        <p:txBody>
          <a:bodyPr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kern="0" dirty="0">
                <a:ea typeface="ヒラギノ角ゴ ProN W3" charset="-128"/>
              </a:rPr>
              <a:t>Q.3/5</a:t>
            </a:r>
            <a:r>
              <a:rPr kumimoji="0" lang="en-US" sz="1200" b="0" i="0" u="none" strike="noStrike" kern="0" cap="none" spc="0" normalizeH="0" baseline="0" noProof="0" dirty="0">
                <a:ln>
                  <a:noFill/>
                </a:ln>
                <a:effectLst/>
                <a:uLnTx/>
                <a:uFillTx/>
                <a:ea typeface="ヒラギノ角ゴ ProN W3" charset="-128"/>
                <a:cs typeface="+mn-cs"/>
              </a:rPr>
              <a:t> </a:t>
            </a:r>
          </a:p>
        </p:txBody>
      </p:sp>
      <p:sp>
        <p:nvSpPr>
          <p:cNvPr id="61" name="Text Placeholder 3">
            <a:extLst>
              <a:ext uri="{FF2B5EF4-FFF2-40B4-BE49-F238E27FC236}">
                <a16:creationId xmlns:a16="http://schemas.microsoft.com/office/drawing/2014/main" id="{DBD530D2-BE8A-1AF4-9A87-911A9F89C812}"/>
              </a:ext>
            </a:extLst>
          </p:cNvPr>
          <p:cNvSpPr txBox="1">
            <a:spLocks/>
          </p:cNvSpPr>
          <p:nvPr/>
        </p:nvSpPr>
        <p:spPr>
          <a:xfrm>
            <a:off x="9496680" y="345780"/>
            <a:ext cx="2461890" cy="2769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IE" sz="1100" dirty="0">
                <a:latin typeface="Montserrat" pitchFamily="2" charset="77"/>
              </a:rPr>
              <a:t>Base: Primary Producers - 2560  </a:t>
            </a:r>
          </a:p>
        </p:txBody>
      </p:sp>
      <p:graphicFrame>
        <p:nvGraphicFramePr>
          <p:cNvPr id="5" name="Chart 4">
            <a:extLst>
              <a:ext uri="{FF2B5EF4-FFF2-40B4-BE49-F238E27FC236}">
                <a16:creationId xmlns:a16="http://schemas.microsoft.com/office/drawing/2014/main" id="{3264EB52-7AA4-1493-CD11-3B425192A42D}"/>
              </a:ext>
            </a:extLst>
          </p:cNvPr>
          <p:cNvGraphicFramePr/>
          <p:nvPr>
            <p:extLst>
              <p:ext uri="{D42A27DB-BD31-4B8C-83A1-F6EECF244321}">
                <p14:modId xmlns:p14="http://schemas.microsoft.com/office/powerpoint/2010/main" val="254957992"/>
              </p:ext>
            </p:extLst>
          </p:nvPr>
        </p:nvGraphicFramePr>
        <p:xfrm>
          <a:off x="0" y="1853821"/>
          <a:ext cx="4756049" cy="338286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637B8362-BF90-BBEF-5B03-FFFECA911A68}"/>
              </a:ext>
            </a:extLst>
          </p:cNvPr>
          <p:cNvSpPr txBox="1"/>
          <p:nvPr/>
        </p:nvSpPr>
        <p:spPr>
          <a:xfrm>
            <a:off x="3938536" y="3311331"/>
            <a:ext cx="711959" cy="724420"/>
          </a:xfrm>
          <a:prstGeom prst="rect">
            <a:avLst/>
          </a:prstGeom>
          <a:noFill/>
        </p:spPr>
        <p:txBody>
          <a:bodyPr wrap="square" rtlCol="0" anchor="ctr" anchorCtr="0">
            <a:noAutofit/>
          </a:bodyPr>
          <a:lstStyle/>
          <a:p>
            <a:r>
              <a:rPr lang="en-US" sz="1400" dirty="0">
                <a:solidFill>
                  <a:schemeClr val="tx1"/>
                </a:solidFill>
              </a:rPr>
              <a:t>Yes</a:t>
            </a:r>
            <a:endParaRPr lang="en-IE" sz="1400" dirty="0">
              <a:solidFill>
                <a:schemeClr val="tx1"/>
              </a:solidFill>
            </a:endParaRPr>
          </a:p>
        </p:txBody>
      </p:sp>
      <p:sp>
        <p:nvSpPr>
          <p:cNvPr id="7" name="TextBox 6">
            <a:extLst>
              <a:ext uri="{FF2B5EF4-FFF2-40B4-BE49-F238E27FC236}">
                <a16:creationId xmlns:a16="http://schemas.microsoft.com/office/drawing/2014/main" id="{29DE2FA0-AA5F-32A1-6ADE-3302276F9059}"/>
              </a:ext>
            </a:extLst>
          </p:cNvPr>
          <p:cNvSpPr txBox="1">
            <a:spLocks noChangeArrowheads="1"/>
          </p:cNvSpPr>
          <p:nvPr/>
        </p:nvSpPr>
        <p:spPr bwMode="auto">
          <a:xfrm>
            <a:off x="2390725" y="2080987"/>
            <a:ext cx="3449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algn="ctr" eaLnBrk="1" hangingPunct="1"/>
            <a:r>
              <a:rPr lang="en-GB" sz="1400" b="0" dirty="0">
                <a:latin typeface="+mn-lt"/>
                <a:cs typeface="Arial" pitchFamily="34" charset="0"/>
              </a:rPr>
              <a:t>%</a:t>
            </a:r>
          </a:p>
        </p:txBody>
      </p:sp>
      <p:sp>
        <p:nvSpPr>
          <p:cNvPr id="9" name="TextBox 8">
            <a:extLst>
              <a:ext uri="{FF2B5EF4-FFF2-40B4-BE49-F238E27FC236}">
                <a16:creationId xmlns:a16="http://schemas.microsoft.com/office/drawing/2014/main" id="{B4F3508A-8826-593F-1A66-58BB524FDB06}"/>
              </a:ext>
            </a:extLst>
          </p:cNvPr>
          <p:cNvSpPr txBox="1"/>
          <p:nvPr/>
        </p:nvSpPr>
        <p:spPr>
          <a:xfrm>
            <a:off x="518398" y="3516680"/>
            <a:ext cx="937730" cy="340082"/>
          </a:xfrm>
          <a:prstGeom prst="rect">
            <a:avLst/>
          </a:prstGeom>
          <a:noFill/>
        </p:spPr>
        <p:txBody>
          <a:bodyPr wrap="square" rtlCol="0" anchor="ctr" anchorCtr="0">
            <a:noAutofit/>
          </a:bodyPr>
          <a:lstStyle/>
          <a:p>
            <a:pPr algn="ctr"/>
            <a:r>
              <a:rPr lang="en-US" sz="1400" dirty="0">
                <a:solidFill>
                  <a:schemeClr val="tx1"/>
                </a:solidFill>
              </a:rPr>
              <a:t>No</a:t>
            </a:r>
            <a:endParaRPr lang="en-IE" sz="1400" dirty="0">
              <a:solidFill>
                <a:schemeClr val="tx1"/>
              </a:solidFill>
            </a:endParaRPr>
          </a:p>
        </p:txBody>
      </p:sp>
      <p:sp>
        <p:nvSpPr>
          <p:cNvPr id="10" name="Arrow: Right 9">
            <a:extLst>
              <a:ext uri="{FF2B5EF4-FFF2-40B4-BE49-F238E27FC236}">
                <a16:creationId xmlns:a16="http://schemas.microsoft.com/office/drawing/2014/main" id="{EDE7A12F-B134-4DB8-93B0-EEA71D51B4C2}"/>
              </a:ext>
            </a:extLst>
          </p:cNvPr>
          <p:cNvSpPr/>
          <p:nvPr/>
        </p:nvSpPr>
        <p:spPr>
          <a:xfrm>
            <a:off x="4709828" y="3450752"/>
            <a:ext cx="564620" cy="490496"/>
          </a:xfrm>
          <a:prstGeom prst="rightArrow">
            <a:avLst/>
          </a:prstGeom>
          <a:solidFill>
            <a:schemeClr val="accent1"/>
          </a:solidFill>
          <a:ln>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IE"/>
          </a:p>
        </p:txBody>
      </p:sp>
      <p:sp>
        <p:nvSpPr>
          <p:cNvPr id="13" name="Rectangle 12">
            <a:extLst>
              <a:ext uri="{FF2B5EF4-FFF2-40B4-BE49-F238E27FC236}">
                <a16:creationId xmlns:a16="http://schemas.microsoft.com/office/drawing/2014/main" id="{FF206A83-4B7D-BC65-20C6-606548EA146A}"/>
              </a:ext>
            </a:extLst>
          </p:cNvPr>
          <p:cNvSpPr/>
          <p:nvPr/>
        </p:nvSpPr>
        <p:spPr>
          <a:xfrm>
            <a:off x="1322048" y="1305804"/>
            <a:ext cx="2482319" cy="763715"/>
          </a:xfrm>
          <a:prstGeom prst="rect">
            <a:avLst/>
          </a:prstGeom>
          <a:noFill/>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chemeClr val="tx1"/>
                </a:solidFill>
                <a:effectLst/>
                <a:uLnTx/>
                <a:uFillTx/>
                <a:latin typeface="+mj-lt"/>
                <a:ea typeface="+mn-ea"/>
                <a:cs typeface="Arial" pitchFamily="34" charset="0"/>
              </a:rPr>
              <a:t>Heard of the Unfair Trading Practices Regulations</a:t>
            </a:r>
          </a:p>
        </p:txBody>
      </p:sp>
      <p:graphicFrame>
        <p:nvGraphicFramePr>
          <p:cNvPr id="17" name="Object 9">
            <a:extLst>
              <a:ext uri="{FF2B5EF4-FFF2-40B4-BE49-F238E27FC236}">
                <a16:creationId xmlns:a16="http://schemas.microsoft.com/office/drawing/2014/main" id="{7940494E-CDB7-1D0D-1BCC-C89E2AA77B2A}"/>
              </a:ext>
            </a:extLst>
          </p:cNvPr>
          <p:cNvGraphicFramePr>
            <a:graphicFrameLocks noChangeAspect="1"/>
          </p:cNvGraphicFramePr>
          <p:nvPr>
            <p:extLst>
              <p:ext uri="{D42A27DB-BD31-4B8C-83A1-F6EECF244321}">
                <p14:modId xmlns:p14="http://schemas.microsoft.com/office/powerpoint/2010/main" val="4015065410"/>
              </p:ext>
            </p:extLst>
          </p:nvPr>
        </p:nvGraphicFramePr>
        <p:xfrm>
          <a:off x="8061190" y="1676297"/>
          <a:ext cx="4500859" cy="4473347"/>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Box 22">
            <a:extLst>
              <a:ext uri="{FF2B5EF4-FFF2-40B4-BE49-F238E27FC236}">
                <a16:creationId xmlns:a16="http://schemas.microsoft.com/office/drawing/2014/main" id="{E6CD18E0-37D5-9B42-304C-738ACB6CE4AF}"/>
              </a:ext>
            </a:extLst>
          </p:cNvPr>
          <p:cNvSpPr txBox="1">
            <a:spLocks noChangeArrowheads="1"/>
          </p:cNvSpPr>
          <p:nvPr/>
        </p:nvSpPr>
        <p:spPr bwMode="auto">
          <a:xfrm>
            <a:off x="9574462" y="1730321"/>
            <a:ext cx="3449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effectLst/>
                <a:uLnTx/>
                <a:uFillTx/>
                <a:latin typeface="+mn-lt"/>
                <a:ea typeface="ヒラギノ角ゴ ProN W3" charset="-128"/>
                <a:cs typeface="Arial" pitchFamily="34" charset="0"/>
              </a:rPr>
              <a:t>%</a:t>
            </a:r>
          </a:p>
        </p:txBody>
      </p:sp>
      <p:sp>
        <p:nvSpPr>
          <p:cNvPr id="25" name="Rectangle 24">
            <a:extLst>
              <a:ext uri="{FF2B5EF4-FFF2-40B4-BE49-F238E27FC236}">
                <a16:creationId xmlns:a16="http://schemas.microsoft.com/office/drawing/2014/main" id="{417695A7-A483-C319-D5BD-F19F14A7204B}"/>
              </a:ext>
            </a:extLst>
          </p:cNvPr>
          <p:cNvSpPr/>
          <p:nvPr/>
        </p:nvSpPr>
        <p:spPr>
          <a:xfrm>
            <a:off x="8505785" y="1209507"/>
            <a:ext cx="2482319" cy="331892"/>
          </a:xfrm>
          <a:prstGeom prst="rect">
            <a:avLst/>
          </a:prstGeom>
          <a:noFill/>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chemeClr val="tx1"/>
                </a:solidFill>
                <a:effectLst/>
                <a:uLnTx/>
                <a:uFillTx/>
                <a:latin typeface="+mj-lt"/>
                <a:ea typeface="+mn-ea"/>
                <a:cs typeface="Arial" pitchFamily="34" charset="0"/>
              </a:rPr>
              <a:t>Understanding of UTPR</a:t>
            </a:r>
          </a:p>
        </p:txBody>
      </p:sp>
      <p:graphicFrame>
        <p:nvGraphicFramePr>
          <p:cNvPr id="27" name="Table 26">
            <a:extLst>
              <a:ext uri="{FF2B5EF4-FFF2-40B4-BE49-F238E27FC236}">
                <a16:creationId xmlns:a16="http://schemas.microsoft.com/office/drawing/2014/main" id="{898E6A71-46DB-13EA-DB73-1C0462F0D57A}"/>
              </a:ext>
            </a:extLst>
          </p:cNvPr>
          <p:cNvGraphicFramePr>
            <a:graphicFrameLocks noGrp="1"/>
          </p:cNvGraphicFramePr>
          <p:nvPr>
            <p:extLst>
              <p:ext uri="{D42A27DB-BD31-4B8C-83A1-F6EECF244321}">
                <p14:modId xmlns:p14="http://schemas.microsoft.com/office/powerpoint/2010/main" val="3384201822"/>
              </p:ext>
            </p:extLst>
          </p:nvPr>
        </p:nvGraphicFramePr>
        <p:xfrm>
          <a:off x="4711914" y="1906815"/>
          <a:ext cx="3783703" cy="4203312"/>
        </p:xfrm>
        <a:graphic>
          <a:graphicData uri="http://schemas.openxmlformats.org/drawingml/2006/table">
            <a:tbl>
              <a:tblPr firstRow="1" bandRow="1">
                <a:tableStyleId>{2D5ABB26-0587-4C30-8999-92F81FD0307C}</a:tableStyleId>
              </a:tblPr>
              <a:tblGrid>
                <a:gridCol w="3783703">
                  <a:extLst>
                    <a:ext uri="{9D8B030D-6E8A-4147-A177-3AD203B41FA5}">
                      <a16:colId xmlns:a16="http://schemas.microsoft.com/office/drawing/2014/main" val="2868855203"/>
                    </a:ext>
                  </a:extLst>
                </a:gridCol>
              </a:tblGrid>
              <a:tr h="683694">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400" kern="1200" dirty="0">
                          <a:solidFill>
                            <a:schemeClr val="tx1"/>
                          </a:solidFill>
                          <a:latin typeface="+mn-lt"/>
                          <a:ea typeface="+mn-ea"/>
                          <a:cs typeface="+mn-cs"/>
                        </a:rPr>
                        <a:t>They protect against unfair trading practices</a:t>
                      </a:r>
                    </a:p>
                  </a:txBody>
                  <a:tcPr marL="9525" marR="9525" marT="9525" marB="0" anchor="ctr"/>
                </a:tc>
                <a:extLst>
                  <a:ext uri="{0D108BD9-81ED-4DB2-BD59-A6C34878D82A}">
                    <a16:rowId xmlns:a16="http://schemas.microsoft.com/office/drawing/2014/main" val="1605157221"/>
                  </a:ext>
                </a:extLst>
              </a:tr>
              <a:tr h="683694">
                <a:tc>
                  <a:txBody>
                    <a:bodyPr/>
                    <a:lstStyle/>
                    <a:p>
                      <a:pPr algn="r" fontAlgn="b"/>
                      <a:r>
                        <a:rPr lang="en-US" sz="1400" kern="1200" dirty="0">
                          <a:solidFill>
                            <a:schemeClr val="tx1"/>
                          </a:solidFill>
                          <a:latin typeface="+mn-lt"/>
                          <a:ea typeface="+mn-ea"/>
                          <a:cs typeface="+mn-cs"/>
                        </a:rPr>
                        <a:t>They protect farmers, farmers </a:t>
                      </a:r>
                      <a:r>
                        <a:rPr lang="en-US" sz="1400" kern="1200" dirty="0" err="1">
                          <a:solidFill>
                            <a:schemeClr val="tx1"/>
                          </a:solidFill>
                          <a:latin typeface="+mn-lt"/>
                          <a:ea typeface="+mn-ea"/>
                          <a:cs typeface="+mn-cs"/>
                        </a:rPr>
                        <a:t>organisations</a:t>
                      </a:r>
                      <a:r>
                        <a:rPr lang="en-US" sz="1400" kern="1200" dirty="0">
                          <a:solidFill>
                            <a:schemeClr val="tx1"/>
                          </a:solidFill>
                          <a:latin typeface="+mn-lt"/>
                          <a:ea typeface="+mn-ea"/>
                          <a:cs typeface="+mn-cs"/>
                        </a:rPr>
                        <a:t>, fishers and other weaker suppliers of agricultural and food products against stronger buyers</a:t>
                      </a:r>
                    </a:p>
                  </a:txBody>
                  <a:tcPr marL="9525" marR="9525" marT="9525" marB="0" anchor="ctr"/>
                </a:tc>
                <a:extLst>
                  <a:ext uri="{0D108BD9-81ED-4DB2-BD59-A6C34878D82A}">
                    <a16:rowId xmlns:a16="http://schemas.microsoft.com/office/drawing/2014/main" val="1663828820"/>
                  </a:ext>
                </a:extLst>
              </a:tr>
              <a:tr h="605571">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IE" sz="1400" kern="1200" dirty="0">
                          <a:solidFill>
                            <a:schemeClr val="tx1"/>
                          </a:solidFill>
                          <a:latin typeface="+mn-lt"/>
                          <a:ea typeface="+mn-ea"/>
                          <a:cs typeface="+mn-cs"/>
                        </a:rPr>
                        <a:t>Just heard the name</a:t>
                      </a:r>
                    </a:p>
                  </a:txBody>
                  <a:tcPr marL="9525" marR="9525" marT="9525" marB="0" anchor="ctr"/>
                </a:tc>
                <a:extLst>
                  <a:ext uri="{0D108BD9-81ED-4DB2-BD59-A6C34878D82A}">
                    <a16:rowId xmlns:a16="http://schemas.microsoft.com/office/drawing/2014/main" val="2855705413"/>
                  </a:ext>
                </a:extLst>
              </a:tr>
              <a:tr h="683694">
                <a:tc>
                  <a:txBody>
                    <a:bodyPr/>
                    <a:lstStyle/>
                    <a:p>
                      <a:pPr algn="r" fontAlgn="b"/>
                      <a:r>
                        <a:rPr lang="en-IE" sz="1400" kern="1200" dirty="0">
                          <a:solidFill>
                            <a:schemeClr val="tx1"/>
                          </a:solidFill>
                          <a:latin typeface="+mn-lt"/>
                          <a:ea typeface="+mn-ea"/>
                          <a:cs typeface="+mn-cs"/>
                        </a:rPr>
                        <a:t>Established an enforcement authority</a:t>
                      </a:r>
                    </a:p>
                  </a:txBody>
                  <a:tcPr marL="9525" marR="9525" marT="9525" marB="0" anchor="ctr"/>
                </a:tc>
                <a:extLst>
                  <a:ext uri="{0D108BD9-81ED-4DB2-BD59-A6C34878D82A}">
                    <a16:rowId xmlns:a16="http://schemas.microsoft.com/office/drawing/2014/main" val="4180907119"/>
                  </a:ext>
                </a:extLst>
              </a:tr>
              <a:tr h="683694">
                <a:tc>
                  <a:txBody>
                    <a:bodyPr/>
                    <a:lstStyle/>
                    <a:p>
                      <a:pPr algn="r" fontAlgn="b"/>
                      <a:r>
                        <a:rPr lang="en-US" sz="1400" kern="1200" dirty="0">
                          <a:solidFill>
                            <a:schemeClr val="tx1"/>
                          </a:solidFill>
                          <a:latin typeface="+mn-lt"/>
                          <a:ea typeface="+mn-ea"/>
                          <a:cs typeface="+mn-cs"/>
                        </a:rPr>
                        <a:t>I don't know anything about them</a:t>
                      </a:r>
                    </a:p>
                  </a:txBody>
                  <a:tcPr marL="9525" marR="9525" marT="9525" marB="0" anchor="ctr"/>
                </a:tc>
                <a:extLst>
                  <a:ext uri="{0D108BD9-81ED-4DB2-BD59-A6C34878D82A}">
                    <a16:rowId xmlns:a16="http://schemas.microsoft.com/office/drawing/2014/main" val="2023034168"/>
                  </a:ext>
                </a:extLst>
              </a:tr>
              <a:tr h="683694">
                <a:tc>
                  <a:txBody>
                    <a:bodyPr/>
                    <a:lstStyle/>
                    <a:p>
                      <a:pPr algn="r" fontAlgn="b"/>
                      <a:r>
                        <a:rPr lang="en-US" sz="1400" kern="1200" dirty="0">
                          <a:solidFill>
                            <a:schemeClr val="tx1"/>
                          </a:solidFill>
                          <a:latin typeface="+mn-lt"/>
                          <a:ea typeface="+mn-ea"/>
                          <a:cs typeface="+mn-cs"/>
                        </a:rPr>
                        <a:t> I do not think they do anything</a:t>
                      </a:r>
                    </a:p>
                  </a:txBody>
                  <a:tcPr marL="9525" marR="9525" marT="9525" marB="0" anchor="ctr"/>
                </a:tc>
                <a:extLst>
                  <a:ext uri="{0D108BD9-81ED-4DB2-BD59-A6C34878D82A}">
                    <a16:rowId xmlns:a16="http://schemas.microsoft.com/office/drawing/2014/main" val="3331958062"/>
                  </a:ext>
                </a:extLst>
              </a:tr>
            </a:tbl>
          </a:graphicData>
        </a:graphic>
      </p:graphicFrame>
      <p:sp>
        <p:nvSpPr>
          <p:cNvPr id="28" name="Text Placeholder 3">
            <a:extLst>
              <a:ext uri="{FF2B5EF4-FFF2-40B4-BE49-F238E27FC236}">
                <a16:creationId xmlns:a16="http://schemas.microsoft.com/office/drawing/2014/main" id="{0CDA46B0-9741-9F0A-9D7E-F58188C35726}"/>
              </a:ext>
            </a:extLst>
          </p:cNvPr>
          <p:cNvSpPr txBox="1">
            <a:spLocks/>
          </p:cNvSpPr>
          <p:nvPr/>
        </p:nvSpPr>
        <p:spPr>
          <a:xfrm>
            <a:off x="9371746" y="1562323"/>
            <a:ext cx="779476" cy="2769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IE" sz="1100" dirty="0">
                <a:latin typeface="Montserrat" pitchFamily="2" charset="77"/>
              </a:rPr>
              <a:t>N - 1591 </a:t>
            </a:r>
          </a:p>
        </p:txBody>
      </p:sp>
      <p:sp>
        <p:nvSpPr>
          <p:cNvPr id="2" name="TextBox 1">
            <a:extLst>
              <a:ext uri="{FF2B5EF4-FFF2-40B4-BE49-F238E27FC236}">
                <a16:creationId xmlns:a16="http://schemas.microsoft.com/office/drawing/2014/main" id="{B71CAEFA-535D-3405-3E02-E9B73882B44B}"/>
              </a:ext>
            </a:extLst>
          </p:cNvPr>
          <p:cNvSpPr txBox="1"/>
          <p:nvPr/>
        </p:nvSpPr>
        <p:spPr>
          <a:xfrm>
            <a:off x="3051342" y="4122952"/>
            <a:ext cx="570990" cy="338554"/>
          </a:xfrm>
          <a:prstGeom prst="rect">
            <a:avLst/>
          </a:prstGeom>
          <a:noFill/>
        </p:spPr>
        <p:txBody>
          <a:bodyPr wrap="none" rtlCol="0">
            <a:spAutoFit/>
          </a:bodyPr>
          <a:lstStyle/>
          <a:p>
            <a:r>
              <a:rPr lang="en-US" sz="1600" dirty="0">
                <a:solidFill>
                  <a:schemeClr val="bg1"/>
                </a:solidFill>
              </a:rPr>
              <a:t>(50)</a:t>
            </a:r>
            <a:endParaRPr lang="en-GB" sz="1600" dirty="0">
              <a:solidFill>
                <a:schemeClr val="bg1"/>
              </a:solidFill>
            </a:endParaRPr>
          </a:p>
        </p:txBody>
      </p:sp>
      <p:sp>
        <p:nvSpPr>
          <p:cNvPr id="4" name="Rectangle 3">
            <a:extLst>
              <a:ext uri="{FF2B5EF4-FFF2-40B4-BE49-F238E27FC236}">
                <a16:creationId xmlns:a16="http://schemas.microsoft.com/office/drawing/2014/main" id="{1BFE84C6-429C-8B30-569C-A74DF086C226}"/>
              </a:ext>
            </a:extLst>
          </p:cNvPr>
          <p:cNvSpPr/>
          <p:nvPr/>
        </p:nvSpPr>
        <p:spPr>
          <a:xfrm>
            <a:off x="5441920" y="1284988"/>
            <a:ext cx="452479" cy="191197"/>
          </a:xfrm>
          <a:prstGeom prst="rect">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FEABBA6-71E2-7F15-363F-86C12BA38670}"/>
              </a:ext>
            </a:extLst>
          </p:cNvPr>
          <p:cNvSpPr/>
          <p:nvPr/>
        </p:nvSpPr>
        <p:spPr>
          <a:xfrm>
            <a:off x="5441920" y="1474702"/>
            <a:ext cx="452479" cy="191197"/>
          </a:xfrm>
          <a:prstGeom prst="rect">
            <a:avLst/>
          </a:prstGeom>
          <a:solidFill>
            <a:schemeClr val="accent5">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19E7E5FE-222D-37C9-AB35-FE3F094E6AF5}"/>
              </a:ext>
            </a:extLst>
          </p:cNvPr>
          <p:cNvSpPr txBox="1"/>
          <p:nvPr/>
        </p:nvSpPr>
        <p:spPr>
          <a:xfrm>
            <a:off x="5859641" y="1272236"/>
            <a:ext cx="518091" cy="430887"/>
          </a:xfrm>
          <a:prstGeom prst="rect">
            <a:avLst/>
          </a:prstGeom>
          <a:noFill/>
        </p:spPr>
        <p:txBody>
          <a:bodyPr wrap="none" rtlCol="0">
            <a:spAutoFit/>
          </a:bodyPr>
          <a:lstStyle/>
          <a:p>
            <a:r>
              <a:rPr lang="en-US" sz="1100" dirty="0"/>
              <a:t>2023</a:t>
            </a:r>
          </a:p>
          <a:p>
            <a:r>
              <a:rPr lang="en-US" sz="1100" dirty="0"/>
              <a:t>2022</a:t>
            </a:r>
            <a:endParaRPr lang="en-GB" sz="1100" dirty="0"/>
          </a:p>
        </p:txBody>
      </p:sp>
      <p:sp>
        <p:nvSpPr>
          <p:cNvPr id="22" name="TextBox 21">
            <a:extLst>
              <a:ext uri="{FF2B5EF4-FFF2-40B4-BE49-F238E27FC236}">
                <a16:creationId xmlns:a16="http://schemas.microsoft.com/office/drawing/2014/main" id="{B71CAEFA-535D-3405-3E02-E9B73882B44B}"/>
              </a:ext>
            </a:extLst>
          </p:cNvPr>
          <p:cNvSpPr txBox="1"/>
          <p:nvPr/>
        </p:nvSpPr>
        <p:spPr>
          <a:xfrm>
            <a:off x="1515461" y="3450752"/>
            <a:ext cx="570990" cy="338554"/>
          </a:xfrm>
          <a:prstGeom prst="rect">
            <a:avLst/>
          </a:prstGeom>
          <a:noFill/>
        </p:spPr>
        <p:txBody>
          <a:bodyPr wrap="none" rtlCol="0">
            <a:spAutoFit/>
          </a:bodyPr>
          <a:lstStyle/>
          <a:p>
            <a:r>
              <a:rPr lang="en-US" sz="1600" dirty="0">
                <a:solidFill>
                  <a:schemeClr val="bg1"/>
                </a:solidFill>
              </a:rPr>
              <a:t>(50)</a:t>
            </a:r>
            <a:endParaRPr lang="en-GB" sz="1600" dirty="0">
              <a:solidFill>
                <a:schemeClr val="bg1"/>
              </a:solidFill>
            </a:endParaRPr>
          </a:p>
        </p:txBody>
      </p:sp>
      <p:sp>
        <p:nvSpPr>
          <p:cNvPr id="12" name="TextBox 11">
            <a:extLst>
              <a:ext uri="{FF2B5EF4-FFF2-40B4-BE49-F238E27FC236}">
                <a16:creationId xmlns:a16="http://schemas.microsoft.com/office/drawing/2014/main" id="{89589FA0-1136-A590-E9D1-CD0AD3433D3B}"/>
              </a:ext>
            </a:extLst>
          </p:cNvPr>
          <p:cNvSpPr txBox="1"/>
          <p:nvPr/>
        </p:nvSpPr>
        <p:spPr>
          <a:xfrm>
            <a:off x="3873667" y="4163450"/>
            <a:ext cx="937847" cy="369332"/>
          </a:xfrm>
          <a:prstGeom prst="rect">
            <a:avLst/>
          </a:prstGeom>
          <a:noFill/>
        </p:spPr>
        <p:txBody>
          <a:bodyPr wrap="square" rtlCol="0">
            <a:spAutoFit/>
          </a:bodyPr>
          <a:lstStyle/>
          <a:p>
            <a:r>
              <a:rPr lang="en-US" dirty="0"/>
              <a:t>(+12%)</a:t>
            </a:r>
            <a:endParaRPr lang="en-GB" dirty="0"/>
          </a:p>
        </p:txBody>
      </p:sp>
    </p:spTree>
    <p:extLst>
      <p:ext uri="{BB962C8B-B14F-4D97-AF65-F5344CB8AC3E}">
        <p14:creationId xmlns:p14="http://schemas.microsoft.com/office/powerpoint/2010/main" val="8361793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9">
            <a:extLst>
              <a:ext uri="{FF2B5EF4-FFF2-40B4-BE49-F238E27FC236}">
                <a16:creationId xmlns:a16="http://schemas.microsoft.com/office/drawing/2014/main" id="{CC44D057-4D49-E851-A67A-454E24F1C48C}"/>
              </a:ext>
            </a:extLst>
          </p:cNvPr>
          <p:cNvSpPr/>
          <p:nvPr/>
        </p:nvSpPr>
        <p:spPr>
          <a:xfrm>
            <a:off x="7081903" y="1639035"/>
            <a:ext cx="4713857" cy="4128679"/>
          </a:xfrm>
          <a:prstGeom prst="roundRect">
            <a:avLst>
              <a:gd name="adj" fmla="val 5858"/>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ontserrat" pitchFamily="2" charset="77"/>
            </a:endParaRPr>
          </a:p>
        </p:txBody>
      </p:sp>
      <p:graphicFrame>
        <p:nvGraphicFramePr>
          <p:cNvPr id="22" name="Object 9">
            <a:extLst>
              <a:ext uri="{FF2B5EF4-FFF2-40B4-BE49-F238E27FC236}">
                <a16:creationId xmlns:a16="http://schemas.microsoft.com/office/drawing/2014/main" id="{EB970B81-1C5C-6501-C2F4-B92A70D4C80D}"/>
              </a:ext>
            </a:extLst>
          </p:cNvPr>
          <p:cNvGraphicFramePr>
            <a:graphicFrameLocks noChangeAspect="1"/>
          </p:cNvGraphicFramePr>
          <p:nvPr/>
        </p:nvGraphicFramePr>
        <p:xfrm>
          <a:off x="10077758" y="2097862"/>
          <a:ext cx="3208122" cy="340044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Object 3">
            <a:extLst>
              <a:ext uri="{FF2B5EF4-FFF2-40B4-BE49-F238E27FC236}">
                <a16:creationId xmlns:a16="http://schemas.microsoft.com/office/drawing/2014/main" id="{76034786-DF1C-D7AB-C8E9-892BF591F927}"/>
              </a:ext>
            </a:extLst>
          </p:cNvPr>
          <p:cNvGraphicFramePr>
            <a:graphicFrameLocks noChangeAspect="1"/>
          </p:cNvGraphicFramePr>
          <p:nvPr/>
        </p:nvGraphicFramePr>
        <p:xfrm>
          <a:off x="2054902" y="1669804"/>
          <a:ext cx="2929534" cy="4097910"/>
        </p:xfrm>
        <a:graphic>
          <a:graphicData uri="http://schemas.openxmlformats.org/drawingml/2006/chart">
            <c:chart xmlns:c="http://schemas.openxmlformats.org/drawingml/2006/chart" xmlns:r="http://schemas.openxmlformats.org/officeDocument/2006/relationships" r:id="rId3"/>
          </a:graphicData>
        </a:graphic>
      </p:graphicFrame>
      <p:sp>
        <p:nvSpPr>
          <p:cNvPr id="18" name="Oval 17">
            <a:extLst>
              <a:ext uri="{FF2B5EF4-FFF2-40B4-BE49-F238E27FC236}">
                <a16:creationId xmlns:a16="http://schemas.microsoft.com/office/drawing/2014/main" id="{17A054F6-340F-753F-8D1F-35380EFBCD11}"/>
              </a:ext>
            </a:extLst>
          </p:cNvPr>
          <p:cNvSpPr/>
          <p:nvPr/>
        </p:nvSpPr>
        <p:spPr>
          <a:xfrm>
            <a:off x="4507302" y="2214847"/>
            <a:ext cx="486558" cy="48655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ontserrat" pitchFamily="2" charset="77"/>
            </a:endParaRPr>
          </a:p>
        </p:txBody>
      </p:sp>
      <p:sp>
        <p:nvSpPr>
          <p:cNvPr id="21" name="Title 3">
            <a:extLst>
              <a:ext uri="{FF2B5EF4-FFF2-40B4-BE49-F238E27FC236}">
                <a16:creationId xmlns:a16="http://schemas.microsoft.com/office/drawing/2014/main" id="{1F000402-AFE2-B9E9-09C1-5BF93D72367E}"/>
              </a:ext>
            </a:extLst>
          </p:cNvPr>
          <p:cNvSpPr txBox="1">
            <a:spLocks/>
          </p:cNvSpPr>
          <p:nvPr/>
        </p:nvSpPr>
        <p:spPr>
          <a:xfrm>
            <a:off x="189622" y="104237"/>
            <a:ext cx="11051192" cy="815975"/>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3200" b="0" i="0" kern="1200" baseline="0">
                <a:solidFill>
                  <a:schemeClr val="tx2"/>
                </a:solidFill>
                <a:latin typeface="Montserrat Light" pitchFamily="2" charset="77"/>
                <a:ea typeface="+mj-ea"/>
                <a:cs typeface="+mj-cs"/>
              </a:defRPr>
            </a:lvl1pPr>
          </a:lstStyle>
          <a:p>
            <a:r>
              <a:rPr lang="en-US" sz="3100" dirty="0">
                <a:solidFill>
                  <a:schemeClr val="bg2">
                    <a:lumMod val="50000"/>
                  </a:schemeClr>
                </a:solidFill>
                <a:latin typeface="Montserrat" panose="00000500000000000000" pitchFamily="2" charset="0"/>
              </a:rPr>
              <a:t>Confidence That Unfair Trading Practices </a:t>
            </a:r>
          </a:p>
          <a:p>
            <a:r>
              <a:rPr lang="en-US" sz="3100" dirty="0">
                <a:solidFill>
                  <a:schemeClr val="bg2">
                    <a:lumMod val="50000"/>
                  </a:schemeClr>
                </a:solidFill>
                <a:latin typeface="Montserrat" panose="00000500000000000000" pitchFamily="2" charset="0"/>
              </a:rPr>
              <a:t>Regulations Protect Against Unfair Trading Practices</a:t>
            </a:r>
            <a:endParaRPr lang="en-US" sz="3100" u="sng" dirty="0">
              <a:solidFill>
                <a:schemeClr val="bg2">
                  <a:lumMod val="50000"/>
                </a:schemeClr>
              </a:solidFill>
              <a:latin typeface="Montserrat" panose="00000500000000000000" pitchFamily="2" charset="0"/>
            </a:endParaRPr>
          </a:p>
        </p:txBody>
      </p:sp>
      <p:sp>
        <p:nvSpPr>
          <p:cNvPr id="4" name="TextBox 22">
            <a:extLst>
              <a:ext uri="{FF2B5EF4-FFF2-40B4-BE49-F238E27FC236}">
                <a16:creationId xmlns:a16="http://schemas.microsoft.com/office/drawing/2014/main" id="{4E952CAD-AF82-0119-A63D-201EAE4887A1}"/>
              </a:ext>
            </a:extLst>
          </p:cNvPr>
          <p:cNvSpPr txBox="1">
            <a:spLocks noChangeArrowheads="1"/>
          </p:cNvSpPr>
          <p:nvPr/>
        </p:nvSpPr>
        <p:spPr bwMode="auto">
          <a:xfrm>
            <a:off x="3392460" y="1773372"/>
            <a:ext cx="27883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algn="ctr" eaLnBrk="1" hangingPunct="1"/>
            <a:r>
              <a:rPr lang="en-GB" sz="1400" b="0" dirty="0">
                <a:latin typeface="+mn-lt"/>
                <a:cs typeface="Arial" pitchFamily="34" charset="0"/>
              </a:rPr>
              <a:t>%</a:t>
            </a:r>
          </a:p>
        </p:txBody>
      </p:sp>
      <p:sp>
        <p:nvSpPr>
          <p:cNvPr id="10" name="Rectangle 9">
            <a:extLst>
              <a:ext uri="{FF2B5EF4-FFF2-40B4-BE49-F238E27FC236}">
                <a16:creationId xmlns:a16="http://schemas.microsoft.com/office/drawing/2014/main" id="{687D110D-646F-3AE6-BC01-BDF607375FA2}"/>
              </a:ext>
            </a:extLst>
          </p:cNvPr>
          <p:cNvSpPr/>
          <p:nvPr/>
        </p:nvSpPr>
        <p:spPr>
          <a:xfrm>
            <a:off x="914401" y="6111634"/>
            <a:ext cx="11018066" cy="738664"/>
          </a:xfrm>
          <a:prstGeom prst="rect">
            <a:avLst/>
          </a:prstGeom>
          <a:ln>
            <a:solidFill>
              <a:srgbClr val="7030A0"/>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1400" dirty="0">
                <a:solidFill>
                  <a:schemeClr val="tx1">
                    <a:lumMod val="75000"/>
                  </a:schemeClr>
                </a:solidFill>
              </a:rPr>
              <a:t>Half </a:t>
            </a:r>
            <a:r>
              <a:rPr lang="en-GB" sz="1400" dirty="0">
                <a:solidFill>
                  <a:schemeClr val="tx1">
                    <a:lumMod val="75000"/>
                  </a:schemeClr>
                </a:solidFill>
              </a:rPr>
              <a:t>are not confident that unfair trading practices regulations protect against unfair trading practices. The main reason cited is having no confidence in the government/regulators. This is followed by big corporations/companies seem to always win and buyers having too much power</a:t>
            </a:r>
            <a:r>
              <a:rPr lang="en-US" sz="1400" dirty="0">
                <a:solidFill>
                  <a:schemeClr val="tx1">
                    <a:lumMod val="75000"/>
                  </a:schemeClr>
                </a:solidFill>
              </a:rPr>
              <a:t>.</a:t>
            </a:r>
            <a:endParaRPr lang="en-GB" sz="1400" b="0" dirty="0">
              <a:solidFill>
                <a:schemeClr val="tx1">
                  <a:lumMod val="75000"/>
                </a:schemeClr>
              </a:solidFill>
            </a:endParaRPr>
          </a:p>
        </p:txBody>
      </p:sp>
      <p:sp>
        <p:nvSpPr>
          <p:cNvPr id="5" name="TextBox 4">
            <a:extLst>
              <a:ext uri="{FF2B5EF4-FFF2-40B4-BE49-F238E27FC236}">
                <a16:creationId xmlns:a16="http://schemas.microsoft.com/office/drawing/2014/main" id="{CA37EDFC-17E7-934E-9B69-DCA40B175BEA}"/>
              </a:ext>
            </a:extLst>
          </p:cNvPr>
          <p:cNvSpPr txBox="1"/>
          <p:nvPr/>
        </p:nvSpPr>
        <p:spPr>
          <a:xfrm>
            <a:off x="986732" y="5661576"/>
            <a:ext cx="1491152" cy="307777"/>
          </a:xfrm>
          <a:prstGeom prst="rect">
            <a:avLst/>
          </a:prstGeom>
          <a:noFill/>
        </p:spPr>
        <p:txBody>
          <a:bodyPr wrap="squar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IE" sz="1400" b="1" i="0" u="none" strike="noStrike" kern="0" cap="none" spc="0" normalizeH="0" baseline="0" noProof="0" dirty="0">
                <a:ln>
                  <a:noFill/>
                </a:ln>
                <a:solidFill>
                  <a:srgbClr val="646563"/>
                </a:solidFill>
                <a:effectLst/>
                <a:uLnTx/>
                <a:uFillTx/>
              </a:rPr>
              <a:t>Mean:</a:t>
            </a:r>
          </a:p>
        </p:txBody>
      </p:sp>
      <p:sp>
        <p:nvSpPr>
          <p:cNvPr id="6" name="TextBox 5">
            <a:extLst>
              <a:ext uri="{FF2B5EF4-FFF2-40B4-BE49-F238E27FC236}">
                <a16:creationId xmlns:a16="http://schemas.microsoft.com/office/drawing/2014/main" id="{59925667-D765-9AF4-789A-48F6336FF8BD}"/>
              </a:ext>
            </a:extLst>
          </p:cNvPr>
          <p:cNvSpPr txBox="1"/>
          <p:nvPr/>
        </p:nvSpPr>
        <p:spPr>
          <a:xfrm>
            <a:off x="1212480" y="1919867"/>
            <a:ext cx="1532856" cy="523220"/>
          </a:xfrm>
          <a:prstGeom prst="rect">
            <a:avLst/>
          </a:prstGeom>
          <a:noFill/>
        </p:spPr>
        <p:txBody>
          <a:bodyPr wrap="non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IE" sz="1400" b="0" kern="0" dirty="0"/>
              <a:t>Very Confident</a:t>
            </a:r>
          </a:p>
          <a:p>
            <a:pPr marL="0" marR="0" lvl="0" indent="0" algn="r" defTabSz="914400" eaLnBrk="1" fontAlgn="auto" latinLnBrk="0" hangingPunct="1">
              <a:lnSpc>
                <a:spcPct val="100000"/>
              </a:lnSpc>
              <a:spcBef>
                <a:spcPts val="0"/>
              </a:spcBef>
              <a:spcAft>
                <a:spcPts val="0"/>
              </a:spcAft>
              <a:buClrTx/>
              <a:buSzTx/>
              <a:buFontTx/>
              <a:buNone/>
              <a:tabLst/>
              <a:defRPr/>
            </a:pPr>
            <a:r>
              <a:rPr lang="en-IE" sz="1400" kern="0" dirty="0"/>
              <a:t>(5)</a:t>
            </a:r>
            <a:endParaRPr lang="en-IE" sz="1400" b="0" kern="0" dirty="0"/>
          </a:p>
        </p:txBody>
      </p:sp>
      <p:sp>
        <p:nvSpPr>
          <p:cNvPr id="8" name="TextBox 7">
            <a:extLst>
              <a:ext uri="{FF2B5EF4-FFF2-40B4-BE49-F238E27FC236}">
                <a16:creationId xmlns:a16="http://schemas.microsoft.com/office/drawing/2014/main" id="{F3C53A3B-C9E8-90CD-D326-E81BF71268C6}"/>
              </a:ext>
            </a:extLst>
          </p:cNvPr>
          <p:cNvSpPr txBox="1"/>
          <p:nvPr/>
        </p:nvSpPr>
        <p:spPr>
          <a:xfrm>
            <a:off x="678109" y="2391156"/>
            <a:ext cx="2108334" cy="523220"/>
          </a:xfrm>
          <a:prstGeom prst="rect">
            <a:avLst/>
          </a:prstGeom>
          <a:noFill/>
        </p:spPr>
        <p:txBody>
          <a:bodyPr wrap="non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IE" sz="1400" b="0" kern="0" dirty="0"/>
              <a:t>Somewhat Confident</a:t>
            </a:r>
          </a:p>
          <a:p>
            <a:pPr marL="0" marR="0" lvl="0" indent="0" algn="r" defTabSz="914400" eaLnBrk="1" fontAlgn="auto" latinLnBrk="0" hangingPunct="1">
              <a:lnSpc>
                <a:spcPct val="100000"/>
              </a:lnSpc>
              <a:spcBef>
                <a:spcPts val="0"/>
              </a:spcBef>
              <a:spcAft>
                <a:spcPts val="0"/>
              </a:spcAft>
              <a:buClrTx/>
              <a:buSzTx/>
              <a:buFontTx/>
              <a:buNone/>
              <a:tabLst/>
              <a:defRPr/>
            </a:pPr>
            <a:r>
              <a:rPr lang="en-IE" sz="1400" kern="0" dirty="0"/>
              <a:t>(4)</a:t>
            </a:r>
            <a:endParaRPr lang="en-IE" sz="1400" b="0" kern="0" dirty="0"/>
          </a:p>
        </p:txBody>
      </p:sp>
      <p:sp>
        <p:nvSpPr>
          <p:cNvPr id="9" name="TextBox 8">
            <a:extLst>
              <a:ext uri="{FF2B5EF4-FFF2-40B4-BE49-F238E27FC236}">
                <a16:creationId xmlns:a16="http://schemas.microsoft.com/office/drawing/2014/main" id="{6D44BC8B-596F-8935-38CA-C1165281345A}"/>
              </a:ext>
            </a:extLst>
          </p:cNvPr>
          <p:cNvSpPr txBox="1"/>
          <p:nvPr/>
        </p:nvSpPr>
        <p:spPr>
          <a:xfrm>
            <a:off x="1472970" y="3141168"/>
            <a:ext cx="1253933" cy="523220"/>
          </a:xfrm>
          <a:prstGeom prst="rect">
            <a:avLst/>
          </a:prstGeom>
          <a:noFill/>
        </p:spPr>
        <p:txBody>
          <a:bodyPr wrap="non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IE" sz="1400" b="0" kern="0" dirty="0"/>
              <a:t>Neither/Nor</a:t>
            </a:r>
          </a:p>
          <a:p>
            <a:pPr marL="0" marR="0" lvl="0" indent="0" algn="r" defTabSz="914400" eaLnBrk="1" fontAlgn="auto" latinLnBrk="0" hangingPunct="1">
              <a:lnSpc>
                <a:spcPct val="100000"/>
              </a:lnSpc>
              <a:spcBef>
                <a:spcPts val="0"/>
              </a:spcBef>
              <a:spcAft>
                <a:spcPts val="0"/>
              </a:spcAft>
              <a:buClrTx/>
              <a:buSzTx/>
              <a:buFontTx/>
              <a:buNone/>
              <a:tabLst/>
              <a:defRPr/>
            </a:pPr>
            <a:r>
              <a:rPr lang="en-IE" sz="1400" kern="0" dirty="0"/>
              <a:t>(3)</a:t>
            </a:r>
            <a:endParaRPr lang="en-IE" sz="1400" b="0" kern="0" dirty="0"/>
          </a:p>
        </p:txBody>
      </p:sp>
      <p:sp>
        <p:nvSpPr>
          <p:cNvPr id="11" name="TextBox 10">
            <a:extLst>
              <a:ext uri="{FF2B5EF4-FFF2-40B4-BE49-F238E27FC236}">
                <a16:creationId xmlns:a16="http://schemas.microsoft.com/office/drawing/2014/main" id="{23F24F72-E9B3-90E8-8BD2-A8FB19F0238A}"/>
              </a:ext>
            </a:extLst>
          </p:cNvPr>
          <p:cNvSpPr txBox="1"/>
          <p:nvPr/>
        </p:nvSpPr>
        <p:spPr>
          <a:xfrm>
            <a:off x="1315888" y="4008308"/>
            <a:ext cx="1459117" cy="523220"/>
          </a:xfrm>
          <a:prstGeom prst="rect">
            <a:avLst/>
          </a:prstGeom>
          <a:noFill/>
        </p:spPr>
        <p:txBody>
          <a:bodyPr wrap="non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IE" sz="1400" b="0" kern="0" dirty="0"/>
              <a:t>Not Confident</a:t>
            </a:r>
          </a:p>
          <a:p>
            <a:pPr marL="0" marR="0" lvl="0" indent="0" algn="r" defTabSz="914400" eaLnBrk="1" fontAlgn="auto" latinLnBrk="0" hangingPunct="1">
              <a:lnSpc>
                <a:spcPct val="100000"/>
              </a:lnSpc>
              <a:spcBef>
                <a:spcPts val="0"/>
              </a:spcBef>
              <a:spcAft>
                <a:spcPts val="0"/>
              </a:spcAft>
              <a:buClrTx/>
              <a:buSzTx/>
              <a:buFontTx/>
              <a:buNone/>
              <a:tabLst/>
              <a:defRPr/>
            </a:pPr>
            <a:r>
              <a:rPr lang="en-IE" sz="1400" kern="0" dirty="0"/>
              <a:t>(2)</a:t>
            </a:r>
            <a:endParaRPr lang="en-IE" sz="1400" b="0" kern="0" dirty="0"/>
          </a:p>
        </p:txBody>
      </p:sp>
      <p:sp>
        <p:nvSpPr>
          <p:cNvPr id="12" name="TextBox 11">
            <a:extLst>
              <a:ext uri="{FF2B5EF4-FFF2-40B4-BE49-F238E27FC236}">
                <a16:creationId xmlns:a16="http://schemas.microsoft.com/office/drawing/2014/main" id="{070B203A-C725-A168-83DD-BBA2F0CBFA24}"/>
              </a:ext>
            </a:extLst>
          </p:cNvPr>
          <p:cNvSpPr txBox="1"/>
          <p:nvPr/>
        </p:nvSpPr>
        <p:spPr>
          <a:xfrm>
            <a:off x="854440" y="4888355"/>
            <a:ext cx="1932003" cy="523220"/>
          </a:xfrm>
          <a:prstGeom prst="rect">
            <a:avLst/>
          </a:prstGeom>
          <a:noFill/>
        </p:spPr>
        <p:txBody>
          <a:bodyPr wrap="non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IE" sz="1400" b="0" kern="0" dirty="0"/>
              <a:t>Not at all </a:t>
            </a:r>
            <a:r>
              <a:rPr lang="en-IE" sz="1400" kern="0" dirty="0"/>
              <a:t>Confident</a:t>
            </a:r>
          </a:p>
          <a:p>
            <a:pPr marL="0" marR="0" lvl="0" indent="0" algn="r" defTabSz="914400" eaLnBrk="1" fontAlgn="auto" latinLnBrk="0" hangingPunct="1">
              <a:lnSpc>
                <a:spcPct val="100000"/>
              </a:lnSpc>
              <a:spcBef>
                <a:spcPts val="0"/>
              </a:spcBef>
              <a:spcAft>
                <a:spcPts val="0"/>
              </a:spcAft>
              <a:buClrTx/>
              <a:buSzTx/>
              <a:buFontTx/>
              <a:buNone/>
              <a:tabLst/>
              <a:defRPr/>
            </a:pPr>
            <a:r>
              <a:rPr lang="en-IE" sz="1400" b="0" kern="0" dirty="0"/>
              <a:t>(1)</a:t>
            </a:r>
          </a:p>
        </p:txBody>
      </p:sp>
      <p:sp>
        <p:nvSpPr>
          <p:cNvPr id="14" name="Text Placeholder 3">
            <a:extLst>
              <a:ext uri="{FF2B5EF4-FFF2-40B4-BE49-F238E27FC236}">
                <a16:creationId xmlns:a16="http://schemas.microsoft.com/office/drawing/2014/main" id="{463EBF33-392A-B987-6D85-A6F396C69BFE}"/>
              </a:ext>
            </a:extLst>
          </p:cNvPr>
          <p:cNvSpPr txBox="1">
            <a:spLocks/>
          </p:cNvSpPr>
          <p:nvPr/>
        </p:nvSpPr>
        <p:spPr>
          <a:xfrm>
            <a:off x="3099456" y="5679450"/>
            <a:ext cx="720189" cy="311846"/>
          </a:xfrm>
          <a:prstGeom prst="rect">
            <a:avLst/>
          </a:prstGeom>
        </p:spPr>
        <p:txBody>
          <a:bodyPr wrap="square">
            <a:noAutofit/>
          </a:bodyPr>
          <a:lstStyle>
            <a:lvl1pPr marL="0" indent="0" algn="l" rtl="0" eaLnBrk="1" fontAlgn="base" hangingPunct="1">
              <a:spcBef>
                <a:spcPct val="20000"/>
              </a:spcBef>
              <a:spcAft>
                <a:spcPct val="0"/>
              </a:spcAft>
              <a:buFontTx/>
              <a:buNone/>
              <a:defRPr sz="1200" kern="1200">
                <a:solidFill>
                  <a:srgbClr val="646563"/>
                </a:solidFill>
                <a:latin typeface="Arial" pitchFamily="34" charset="0"/>
                <a:ea typeface="+mn-ea"/>
                <a:cs typeface="+mn-cs"/>
              </a:defRPr>
            </a:lvl1pPr>
            <a:lvl2pPr marL="457200" indent="0" algn="l" rtl="0" eaLnBrk="1" fontAlgn="base" hangingPunct="1">
              <a:spcBef>
                <a:spcPct val="20000"/>
              </a:spcBef>
              <a:spcAft>
                <a:spcPct val="0"/>
              </a:spcAft>
              <a:buFontTx/>
              <a:buNone/>
              <a:defRPr sz="1200" kern="1200">
                <a:solidFill>
                  <a:schemeClr val="tx1"/>
                </a:solidFill>
                <a:latin typeface="Arial" pitchFamily="34" charset="0"/>
                <a:ea typeface="+mn-ea"/>
                <a:cs typeface="+mn-cs"/>
              </a:defRPr>
            </a:lvl2pPr>
            <a:lvl3pPr marL="914400" indent="0" algn="l" rtl="0" eaLnBrk="1" fontAlgn="base" hangingPunct="1">
              <a:spcBef>
                <a:spcPct val="20000"/>
              </a:spcBef>
              <a:spcAft>
                <a:spcPct val="0"/>
              </a:spcAft>
              <a:buFontTx/>
              <a:buNone/>
              <a:defRPr sz="1200" kern="1200">
                <a:solidFill>
                  <a:schemeClr val="tx1"/>
                </a:solidFill>
                <a:latin typeface="Arial" pitchFamily="34" charset="0"/>
                <a:ea typeface="+mn-ea"/>
                <a:cs typeface="+mn-cs"/>
              </a:defRPr>
            </a:lvl3pPr>
            <a:lvl4pPr marL="1371600" indent="0" algn="l" rtl="0" eaLnBrk="1" fontAlgn="base" hangingPunct="1">
              <a:spcBef>
                <a:spcPct val="20000"/>
              </a:spcBef>
              <a:spcAft>
                <a:spcPct val="0"/>
              </a:spcAft>
              <a:buFontTx/>
              <a:buNone/>
              <a:defRPr sz="1200" kern="1200">
                <a:solidFill>
                  <a:schemeClr val="tx1"/>
                </a:solidFill>
                <a:latin typeface="Arial" pitchFamily="34" charset="0"/>
                <a:ea typeface="+mn-ea"/>
                <a:cs typeface="+mn-cs"/>
              </a:defRPr>
            </a:lvl4pPr>
            <a:lvl5pPr marL="1828800" indent="0" algn="l" rtl="0" eaLnBrk="1" fontAlgn="base" hangingPunct="1">
              <a:spcBef>
                <a:spcPct val="20000"/>
              </a:spcBef>
              <a:spcAft>
                <a:spcPct val="0"/>
              </a:spcAft>
              <a:buFontTx/>
              <a:buNone/>
              <a:defRPr sz="12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IE" sz="1400" b="1" dirty="0">
                <a:latin typeface="+mn-lt"/>
              </a:rPr>
              <a:t>2.5</a:t>
            </a:r>
          </a:p>
        </p:txBody>
      </p:sp>
      <p:sp>
        <p:nvSpPr>
          <p:cNvPr id="15" name="Right Brace 14">
            <a:extLst>
              <a:ext uri="{FF2B5EF4-FFF2-40B4-BE49-F238E27FC236}">
                <a16:creationId xmlns:a16="http://schemas.microsoft.com/office/drawing/2014/main" id="{31FB10D4-1C1B-DC40-D18E-8864EEDA2EBD}"/>
              </a:ext>
            </a:extLst>
          </p:cNvPr>
          <p:cNvSpPr/>
          <p:nvPr/>
        </p:nvSpPr>
        <p:spPr>
          <a:xfrm>
            <a:off x="4231886" y="2106206"/>
            <a:ext cx="241622" cy="861338"/>
          </a:xfrm>
          <a:prstGeom prst="rightBrace">
            <a:avLst>
              <a:gd name="adj1" fmla="val 8333"/>
              <a:gd name="adj2" fmla="val 37687"/>
            </a:avLst>
          </a:prstGeom>
          <a:ln>
            <a:solidFill>
              <a:schemeClr val="accent6"/>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IE"/>
          </a:p>
        </p:txBody>
      </p:sp>
      <p:sp>
        <p:nvSpPr>
          <p:cNvPr id="16" name="TextBox 15">
            <a:extLst>
              <a:ext uri="{FF2B5EF4-FFF2-40B4-BE49-F238E27FC236}">
                <a16:creationId xmlns:a16="http://schemas.microsoft.com/office/drawing/2014/main" id="{8F4152A1-A6B8-DE64-2758-B96492DAF8F2}"/>
              </a:ext>
            </a:extLst>
          </p:cNvPr>
          <p:cNvSpPr txBox="1"/>
          <p:nvPr/>
        </p:nvSpPr>
        <p:spPr>
          <a:xfrm>
            <a:off x="4459316" y="2289271"/>
            <a:ext cx="945271" cy="323165"/>
          </a:xfrm>
          <a:prstGeom prst="rect">
            <a:avLst/>
          </a:prstGeom>
          <a:noFill/>
        </p:spPr>
        <p:txBody>
          <a:bodyPr wrap="square" rtlCol="0">
            <a:spAutoFit/>
          </a:bodyPr>
          <a:lstStyle/>
          <a:p>
            <a:r>
              <a:rPr lang="en-IE" sz="1500" dirty="0">
                <a:solidFill>
                  <a:schemeClr val="bg1"/>
                </a:solidFill>
              </a:rPr>
              <a:t>26%</a:t>
            </a:r>
          </a:p>
        </p:txBody>
      </p:sp>
      <p:sp>
        <p:nvSpPr>
          <p:cNvPr id="19" name="Oval 18">
            <a:extLst>
              <a:ext uri="{FF2B5EF4-FFF2-40B4-BE49-F238E27FC236}">
                <a16:creationId xmlns:a16="http://schemas.microsoft.com/office/drawing/2014/main" id="{CC638208-23FE-339C-D03A-75BAE01D88F7}"/>
              </a:ext>
            </a:extLst>
          </p:cNvPr>
          <p:cNvSpPr/>
          <p:nvPr/>
        </p:nvSpPr>
        <p:spPr>
          <a:xfrm>
            <a:off x="4497880" y="4466323"/>
            <a:ext cx="486558" cy="49105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ontserrat" pitchFamily="2" charset="77"/>
            </a:endParaRPr>
          </a:p>
        </p:txBody>
      </p:sp>
      <p:sp>
        <p:nvSpPr>
          <p:cNvPr id="20" name="Right Brace 19">
            <a:extLst>
              <a:ext uri="{FF2B5EF4-FFF2-40B4-BE49-F238E27FC236}">
                <a16:creationId xmlns:a16="http://schemas.microsoft.com/office/drawing/2014/main" id="{2E9BECBF-3457-D0E8-89FB-1F8DB6AA0CDF}"/>
              </a:ext>
            </a:extLst>
          </p:cNvPr>
          <p:cNvSpPr/>
          <p:nvPr/>
        </p:nvSpPr>
        <p:spPr>
          <a:xfrm>
            <a:off x="4242279" y="3839808"/>
            <a:ext cx="159998" cy="1761286"/>
          </a:xfrm>
          <a:prstGeom prst="rightBrace">
            <a:avLst>
              <a:gd name="adj1" fmla="val 8333"/>
              <a:gd name="adj2" fmla="val 48093"/>
            </a:avLst>
          </a:prstGeom>
          <a:ln>
            <a:solidFill>
              <a:schemeClr val="accent1"/>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IE"/>
          </a:p>
        </p:txBody>
      </p:sp>
      <p:sp>
        <p:nvSpPr>
          <p:cNvPr id="33" name="TextBox 32">
            <a:extLst>
              <a:ext uri="{FF2B5EF4-FFF2-40B4-BE49-F238E27FC236}">
                <a16:creationId xmlns:a16="http://schemas.microsoft.com/office/drawing/2014/main" id="{C90BE745-E20F-5F95-D972-6079D1C5C4F8}"/>
              </a:ext>
            </a:extLst>
          </p:cNvPr>
          <p:cNvSpPr txBox="1"/>
          <p:nvPr/>
        </p:nvSpPr>
        <p:spPr>
          <a:xfrm>
            <a:off x="4503905" y="4532907"/>
            <a:ext cx="945271" cy="323165"/>
          </a:xfrm>
          <a:prstGeom prst="rect">
            <a:avLst/>
          </a:prstGeom>
          <a:noFill/>
        </p:spPr>
        <p:txBody>
          <a:bodyPr wrap="square" rtlCol="0">
            <a:spAutoFit/>
          </a:bodyPr>
          <a:lstStyle/>
          <a:p>
            <a:r>
              <a:rPr lang="en-IE" sz="1500" dirty="0">
                <a:solidFill>
                  <a:schemeClr val="bg1"/>
                </a:solidFill>
              </a:rPr>
              <a:t>51%</a:t>
            </a:r>
          </a:p>
        </p:txBody>
      </p:sp>
      <p:graphicFrame>
        <p:nvGraphicFramePr>
          <p:cNvPr id="36" name="Table 35">
            <a:extLst>
              <a:ext uri="{FF2B5EF4-FFF2-40B4-BE49-F238E27FC236}">
                <a16:creationId xmlns:a16="http://schemas.microsoft.com/office/drawing/2014/main" id="{A43B31A6-26F3-0AC6-FC49-903A5FFDF6E9}"/>
              </a:ext>
            </a:extLst>
          </p:cNvPr>
          <p:cNvGraphicFramePr>
            <a:graphicFrameLocks noGrp="1"/>
          </p:cNvGraphicFramePr>
          <p:nvPr>
            <p:extLst>
              <p:ext uri="{D42A27DB-BD31-4B8C-83A1-F6EECF244321}">
                <p14:modId xmlns:p14="http://schemas.microsoft.com/office/powerpoint/2010/main" val="2131700727"/>
              </p:ext>
            </p:extLst>
          </p:nvPr>
        </p:nvGraphicFramePr>
        <p:xfrm>
          <a:off x="6650492" y="2192623"/>
          <a:ext cx="3821359" cy="3216704"/>
        </p:xfrm>
        <a:graphic>
          <a:graphicData uri="http://schemas.openxmlformats.org/drawingml/2006/table">
            <a:tbl>
              <a:tblPr>
                <a:tableStyleId>{2D5ABB26-0587-4C30-8999-92F81FD0307C}</a:tableStyleId>
              </a:tblPr>
              <a:tblGrid>
                <a:gridCol w="3821359">
                  <a:extLst>
                    <a:ext uri="{9D8B030D-6E8A-4147-A177-3AD203B41FA5}">
                      <a16:colId xmlns:a16="http://schemas.microsoft.com/office/drawing/2014/main" val="9795037"/>
                    </a:ext>
                  </a:extLst>
                </a:gridCol>
              </a:tblGrid>
              <a:tr h="468676">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chemeClr val="tx1"/>
                          </a:solidFill>
                          <a:effectLst/>
                          <a:latin typeface="+mn-lt"/>
                        </a:rPr>
                        <a:t>No confidence in the government/regulators</a:t>
                      </a:r>
                    </a:p>
                  </a:txBody>
                  <a:tcPr marL="9525" marR="9525" marT="9525" marB="0" anchor="ctr"/>
                </a:tc>
                <a:extLst>
                  <a:ext uri="{0D108BD9-81ED-4DB2-BD59-A6C34878D82A}">
                    <a16:rowId xmlns:a16="http://schemas.microsoft.com/office/drawing/2014/main" val="100969181"/>
                  </a:ext>
                </a:extLst>
              </a:tr>
              <a:tr h="468676">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chemeClr val="tx1"/>
                          </a:solidFill>
                          <a:effectLst/>
                          <a:latin typeface="+mn-lt"/>
                        </a:rPr>
                        <a:t>Big corporations/companies seem to always win</a:t>
                      </a:r>
                    </a:p>
                  </a:txBody>
                  <a:tcPr marL="9525" marR="9525" marT="9525" marB="0" anchor="ctr"/>
                </a:tc>
                <a:extLst>
                  <a:ext uri="{0D108BD9-81ED-4DB2-BD59-A6C34878D82A}">
                    <a16:rowId xmlns:a16="http://schemas.microsoft.com/office/drawing/2014/main" val="324909055"/>
                  </a:ext>
                </a:extLst>
              </a:tr>
              <a:tr h="379892">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chemeClr val="tx1"/>
                          </a:solidFill>
                          <a:effectLst/>
                          <a:latin typeface="+mn-lt"/>
                        </a:rPr>
                        <a:t>Buyers have too much power</a:t>
                      </a:r>
                    </a:p>
                  </a:txBody>
                  <a:tcPr marL="7144" marR="64294" marT="7144" marB="0" anchor="ctr"/>
                </a:tc>
                <a:extLst>
                  <a:ext uri="{0D108BD9-81ED-4DB2-BD59-A6C34878D82A}">
                    <a16:rowId xmlns:a16="http://schemas.microsoft.com/office/drawing/2014/main" val="4289513941"/>
                  </a:ext>
                </a:extLst>
              </a:tr>
              <a:tr h="379892">
                <a:tc>
                  <a:txBody>
                    <a:bodyPr/>
                    <a:lstStyle/>
                    <a:p>
                      <a:pPr algn="r" rtl="0" fontAlgn="ctr"/>
                      <a:r>
                        <a:rPr lang="en-US" sz="1400" b="0" i="0" u="none" strike="noStrike" dirty="0">
                          <a:solidFill>
                            <a:schemeClr val="tx1"/>
                          </a:solidFill>
                          <a:effectLst/>
                          <a:latin typeface="+mn-lt"/>
                        </a:rPr>
                        <a:t>Farmers forced to be price-takers</a:t>
                      </a:r>
                      <a:endParaRPr lang="en-IE" sz="1400" b="0" i="0" u="none" strike="noStrike" dirty="0">
                        <a:solidFill>
                          <a:schemeClr val="tx1"/>
                        </a:solidFill>
                        <a:effectLst/>
                        <a:latin typeface="+mn-lt"/>
                      </a:endParaRPr>
                    </a:p>
                  </a:txBody>
                  <a:tcPr marL="7144" marR="64294" marT="7144" marB="0" anchor="ctr"/>
                </a:tc>
                <a:extLst>
                  <a:ext uri="{0D108BD9-81ED-4DB2-BD59-A6C34878D82A}">
                    <a16:rowId xmlns:a16="http://schemas.microsoft.com/office/drawing/2014/main" val="4132630539"/>
                  </a:ext>
                </a:extLst>
              </a:tr>
              <a:tr h="379892">
                <a:tc>
                  <a:txBody>
                    <a:bodyPr/>
                    <a:lstStyle/>
                    <a:p>
                      <a:pPr algn="r" rtl="0" fontAlgn="ctr"/>
                      <a:r>
                        <a:rPr lang="en-US" sz="1400" b="0" i="0" u="none" strike="noStrike" dirty="0">
                          <a:solidFill>
                            <a:schemeClr val="tx1"/>
                          </a:solidFill>
                          <a:effectLst/>
                          <a:latin typeface="+mn-lt"/>
                        </a:rPr>
                        <a:t>Haven’t seen any successful complaints</a:t>
                      </a:r>
                      <a:endParaRPr lang="en-IE" sz="1400" b="0" i="0" u="none" strike="noStrike" dirty="0">
                        <a:solidFill>
                          <a:schemeClr val="tx1"/>
                        </a:solidFill>
                        <a:effectLst/>
                        <a:latin typeface="+mn-lt"/>
                      </a:endParaRPr>
                    </a:p>
                  </a:txBody>
                  <a:tcPr marL="7144" marR="64294" marT="7144" marB="0" anchor="ctr"/>
                </a:tc>
                <a:extLst>
                  <a:ext uri="{0D108BD9-81ED-4DB2-BD59-A6C34878D82A}">
                    <a16:rowId xmlns:a16="http://schemas.microsoft.com/office/drawing/2014/main" val="3810676079"/>
                  </a:ext>
                </a:extLst>
              </a:tr>
              <a:tr h="379892">
                <a:tc>
                  <a:txBody>
                    <a:bodyPr/>
                    <a:lstStyle/>
                    <a:p>
                      <a:pPr algn="r" rtl="0" fontAlgn="ctr"/>
                      <a:r>
                        <a:rPr lang="en-US" sz="1400" b="0" i="0" u="none" strike="noStrike" dirty="0">
                          <a:solidFill>
                            <a:schemeClr val="tx1"/>
                          </a:solidFill>
                          <a:effectLst/>
                          <a:latin typeface="+mn-lt"/>
                        </a:rPr>
                        <a:t>There is a cartel in farming industry</a:t>
                      </a:r>
                      <a:endParaRPr lang="en-IE" sz="1400" b="0" i="0" u="none" strike="noStrike" dirty="0">
                        <a:solidFill>
                          <a:schemeClr val="tx1"/>
                        </a:solidFill>
                        <a:effectLst/>
                        <a:latin typeface="+mn-lt"/>
                      </a:endParaRPr>
                    </a:p>
                  </a:txBody>
                  <a:tcPr marL="7144" marR="64294" marT="7144" marB="0" anchor="ctr"/>
                </a:tc>
                <a:extLst>
                  <a:ext uri="{0D108BD9-81ED-4DB2-BD59-A6C34878D82A}">
                    <a16:rowId xmlns:a16="http://schemas.microsoft.com/office/drawing/2014/main" val="2351933733"/>
                  </a:ext>
                </a:extLst>
              </a:tr>
              <a:tr h="379892">
                <a:tc>
                  <a:txBody>
                    <a:bodyPr/>
                    <a:lstStyle/>
                    <a:p>
                      <a:pPr algn="r" rtl="0" fontAlgn="ctr"/>
                      <a:r>
                        <a:rPr lang="en-US" sz="1400" b="0" i="0" u="none" strike="noStrike" dirty="0">
                          <a:solidFill>
                            <a:schemeClr val="tx1"/>
                          </a:solidFill>
                          <a:effectLst/>
                          <a:latin typeface="+mn-lt"/>
                        </a:rPr>
                        <a:t>Small producers won’t be protected</a:t>
                      </a:r>
                      <a:endParaRPr lang="en-IE" sz="1400" b="0" i="0" u="none" strike="noStrike" dirty="0">
                        <a:solidFill>
                          <a:schemeClr val="tx1"/>
                        </a:solidFill>
                        <a:effectLst/>
                        <a:latin typeface="+mn-lt"/>
                      </a:endParaRPr>
                    </a:p>
                  </a:txBody>
                  <a:tcPr marL="7144" marR="64294" marT="7144" marB="0" anchor="ctr"/>
                </a:tc>
                <a:extLst>
                  <a:ext uri="{0D108BD9-81ED-4DB2-BD59-A6C34878D82A}">
                    <a16:rowId xmlns:a16="http://schemas.microsoft.com/office/drawing/2014/main" val="936560323"/>
                  </a:ext>
                </a:extLst>
              </a:tr>
              <a:tr h="379892">
                <a:tc>
                  <a:txBody>
                    <a:bodyPr/>
                    <a:lstStyle/>
                    <a:p>
                      <a:pPr algn="r" rtl="0" fontAlgn="ctr"/>
                      <a:r>
                        <a:rPr lang="en-IE" sz="1400" b="0" i="0" u="none" strike="noStrike" dirty="0">
                          <a:solidFill>
                            <a:schemeClr val="tx1"/>
                          </a:solidFill>
                          <a:effectLst/>
                          <a:latin typeface="+mn-lt"/>
                        </a:rPr>
                        <a:t>Buyers control price</a:t>
                      </a:r>
                    </a:p>
                  </a:txBody>
                  <a:tcPr marL="7144" marR="64294" marT="7144" marB="0" anchor="ctr"/>
                </a:tc>
                <a:extLst>
                  <a:ext uri="{0D108BD9-81ED-4DB2-BD59-A6C34878D82A}">
                    <a16:rowId xmlns:a16="http://schemas.microsoft.com/office/drawing/2014/main" val="3630115592"/>
                  </a:ext>
                </a:extLst>
              </a:tr>
            </a:tbl>
          </a:graphicData>
        </a:graphic>
      </p:graphicFrame>
      <p:sp>
        <p:nvSpPr>
          <p:cNvPr id="2" name="Rectangle 1">
            <a:extLst>
              <a:ext uri="{FF2B5EF4-FFF2-40B4-BE49-F238E27FC236}">
                <a16:creationId xmlns:a16="http://schemas.microsoft.com/office/drawing/2014/main" id="{65FE86B5-F46A-8C69-BBD8-33F313BC0355}"/>
              </a:ext>
            </a:extLst>
          </p:cNvPr>
          <p:cNvSpPr/>
          <p:nvPr/>
        </p:nvSpPr>
        <p:spPr>
          <a:xfrm>
            <a:off x="8699699" y="1082005"/>
            <a:ext cx="1586944" cy="461953"/>
          </a:xfrm>
          <a:prstGeom prst="rect">
            <a:avLst/>
          </a:prstGeom>
          <a:noFill/>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0" dirty="0">
                <a:solidFill>
                  <a:schemeClr val="tx1"/>
                </a:solidFill>
                <a:latin typeface="+mj-lt"/>
                <a:cs typeface="Arial" pitchFamily="34" charset="0"/>
              </a:rPr>
              <a:t>Reasons for no Confidence</a:t>
            </a:r>
            <a:endParaRPr kumimoji="0" lang="en-GB" sz="1400" b="0" i="0" u="none" strike="noStrike" kern="0" cap="none" spc="0" normalizeH="0" baseline="0" noProof="0" dirty="0">
              <a:ln>
                <a:noFill/>
              </a:ln>
              <a:solidFill>
                <a:schemeClr val="tx1"/>
              </a:solidFill>
              <a:effectLst/>
              <a:uLnTx/>
              <a:uFillTx/>
              <a:latin typeface="+mj-lt"/>
              <a:ea typeface="+mn-ea"/>
              <a:cs typeface="Arial" pitchFamily="34" charset="0"/>
            </a:endParaRPr>
          </a:p>
        </p:txBody>
      </p:sp>
      <p:sp>
        <p:nvSpPr>
          <p:cNvPr id="24" name="Arrow: Right 23">
            <a:extLst>
              <a:ext uri="{FF2B5EF4-FFF2-40B4-BE49-F238E27FC236}">
                <a16:creationId xmlns:a16="http://schemas.microsoft.com/office/drawing/2014/main" id="{9FEAA01C-5B8A-EC2C-EBBE-58268BC4240C}"/>
              </a:ext>
            </a:extLst>
          </p:cNvPr>
          <p:cNvSpPr/>
          <p:nvPr/>
        </p:nvSpPr>
        <p:spPr>
          <a:xfrm>
            <a:off x="5659608" y="4068044"/>
            <a:ext cx="1291719" cy="1039106"/>
          </a:xfrm>
          <a:prstGeom prst="rightArrow">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200" i="1" dirty="0"/>
              <a:t>% Not Confident -  51% </a:t>
            </a:r>
            <a:endParaRPr lang="en-GB" sz="1200" i="1" dirty="0"/>
          </a:p>
        </p:txBody>
      </p:sp>
      <p:cxnSp>
        <p:nvCxnSpPr>
          <p:cNvPr id="25" name="Straight Connector 24">
            <a:extLst>
              <a:ext uri="{FF2B5EF4-FFF2-40B4-BE49-F238E27FC236}">
                <a16:creationId xmlns:a16="http://schemas.microsoft.com/office/drawing/2014/main" id="{8C005FEC-6CD7-9406-E46D-067634D95DD0}"/>
              </a:ext>
            </a:extLst>
          </p:cNvPr>
          <p:cNvCxnSpPr>
            <a:cxnSpLocks/>
          </p:cNvCxnSpPr>
          <p:nvPr/>
        </p:nvCxnSpPr>
        <p:spPr>
          <a:xfrm>
            <a:off x="6243348" y="5107150"/>
            <a:ext cx="0" cy="738402"/>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6" name="Straight Connector 25">
            <a:extLst>
              <a:ext uri="{FF2B5EF4-FFF2-40B4-BE49-F238E27FC236}">
                <a16:creationId xmlns:a16="http://schemas.microsoft.com/office/drawing/2014/main" id="{2E7C607F-36C4-D44B-8721-152505C9405E}"/>
              </a:ext>
            </a:extLst>
          </p:cNvPr>
          <p:cNvCxnSpPr>
            <a:cxnSpLocks/>
          </p:cNvCxnSpPr>
          <p:nvPr/>
        </p:nvCxnSpPr>
        <p:spPr>
          <a:xfrm>
            <a:off x="6243348" y="1397193"/>
            <a:ext cx="0" cy="2794448"/>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7" name="Text Placeholder 3">
            <a:extLst>
              <a:ext uri="{FF2B5EF4-FFF2-40B4-BE49-F238E27FC236}">
                <a16:creationId xmlns:a16="http://schemas.microsoft.com/office/drawing/2014/main" id="{4B8695FC-3EBE-34AC-56B4-43A5BA78962D}"/>
              </a:ext>
            </a:extLst>
          </p:cNvPr>
          <p:cNvSpPr txBox="1">
            <a:spLocks/>
          </p:cNvSpPr>
          <p:nvPr/>
        </p:nvSpPr>
        <p:spPr>
          <a:xfrm>
            <a:off x="7469362" y="1773372"/>
            <a:ext cx="2929534" cy="4131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E" sz="1200" dirty="0">
                <a:latin typeface="+mj-lt"/>
              </a:rPr>
              <a:t>Base: </a:t>
            </a:r>
            <a:r>
              <a:rPr lang="en-US" sz="1200" dirty="0">
                <a:latin typeface="+mj-lt"/>
              </a:rPr>
              <a:t>All who are not confident in protection against UTP - 547</a:t>
            </a:r>
            <a:endParaRPr lang="en-IE" sz="1200" dirty="0">
              <a:latin typeface="+mj-lt"/>
            </a:endParaRPr>
          </a:p>
        </p:txBody>
      </p:sp>
      <p:sp>
        <p:nvSpPr>
          <p:cNvPr id="7" name="TextBox 6">
            <a:extLst>
              <a:ext uri="{FF2B5EF4-FFF2-40B4-BE49-F238E27FC236}">
                <a16:creationId xmlns:a16="http://schemas.microsoft.com/office/drawing/2014/main" id="{A887285D-687F-717E-5082-ECECF8A97B29}"/>
              </a:ext>
            </a:extLst>
          </p:cNvPr>
          <p:cNvSpPr txBox="1"/>
          <p:nvPr/>
        </p:nvSpPr>
        <p:spPr>
          <a:xfrm>
            <a:off x="11240814" y="490898"/>
            <a:ext cx="930029" cy="276999"/>
          </a:xfrm>
          <a:prstGeom prst="rect">
            <a:avLst/>
          </a:prstGeom>
          <a:noFill/>
        </p:spPr>
        <p:txBody>
          <a:bodyPr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kern="0" dirty="0">
                <a:ea typeface="ヒラギノ角ゴ ProN W3" charset="-128"/>
              </a:rPr>
              <a:t>Q.14a/b</a:t>
            </a:r>
            <a:r>
              <a:rPr kumimoji="0" lang="en-US" sz="1200" b="0" i="0" u="none" strike="noStrike" kern="0" cap="none" spc="0" normalizeH="0" baseline="0" noProof="0" dirty="0">
                <a:ln>
                  <a:noFill/>
                </a:ln>
                <a:effectLst/>
                <a:uLnTx/>
                <a:uFillTx/>
                <a:ea typeface="ヒラギノ角ゴ ProN W3" charset="-128"/>
                <a:cs typeface="+mn-cs"/>
              </a:rPr>
              <a:t> </a:t>
            </a:r>
          </a:p>
        </p:txBody>
      </p:sp>
      <p:pic>
        <p:nvPicPr>
          <p:cNvPr id="28" name="Picture 27">
            <a:extLst>
              <a:ext uri="{FF2B5EF4-FFF2-40B4-BE49-F238E27FC236}">
                <a16:creationId xmlns:a16="http://schemas.microsoft.com/office/drawing/2014/main" id="{337DB66D-2402-5484-4C26-C01ABCBAAF9D}"/>
              </a:ext>
            </a:extLst>
          </p:cNvPr>
          <p:cNvPicPr>
            <a:picLocks noChangeAspect="1"/>
          </p:cNvPicPr>
          <p:nvPr/>
        </p:nvPicPr>
        <p:blipFill>
          <a:blip r:embed="rId4"/>
          <a:stretch>
            <a:fillRect/>
          </a:stretch>
        </p:blipFill>
        <p:spPr>
          <a:xfrm>
            <a:off x="148005" y="937594"/>
            <a:ext cx="1532792" cy="958653"/>
          </a:xfrm>
          <a:prstGeom prst="rect">
            <a:avLst/>
          </a:prstGeom>
          <a:effectLst>
            <a:softEdge rad="127000"/>
          </a:effectLst>
        </p:spPr>
      </p:pic>
      <p:sp>
        <p:nvSpPr>
          <p:cNvPr id="13" name="Oval 12">
            <a:extLst>
              <a:ext uri="{FF2B5EF4-FFF2-40B4-BE49-F238E27FC236}">
                <a16:creationId xmlns:a16="http://schemas.microsoft.com/office/drawing/2014/main" id="{49F1A6F0-F91D-15A9-0138-CE57475CB5B5}"/>
              </a:ext>
            </a:extLst>
          </p:cNvPr>
          <p:cNvSpPr/>
          <p:nvPr/>
        </p:nvSpPr>
        <p:spPr>
          <a:xfrm>
            <a:off x="4329700" y="3160551"/>
            <a:ext cx="1586079" cy="834858"/>
          </a:xfrm>
          <a:prstGeom prst="ellipse">
            <a:avLst/>
          </a:prstGeom>
          <a:solidFill>
            <a:schemeClr val="accent1">
              <a:lumMod val="20000"/>
              <a:lumOff val="80000"/>
            </a:schemeClr>
          </a:solid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dirty="0"/>
              <a:t>51% Not Confident in 2022</a:t>
            </a:r>
            <a:endParaRPr lang="en-GB" sz="1400" dirty="0"/>
          </a:p>
        </p:txBody>
      </p:sp>
      <p:sp>
        <p:nvSpPr>
          <p:cNvPr id="29" name="TextBox 22">
            <a:extLst>
              <a:ext uri="{FF2B5EF4-FFF2-40B4-BE49-F238E27FC236}">
                <a16:creationId xmlns:a16="http://schemas.microsoft.com/office/drawing/2014/main" id="{94961FA2-54BD-E2EA-FF62-3676948E6738}"/>
              </a:ext>
            </a:extLst>
          </p:cNvPr>
          <p:cNvSpPr txBox="1">
            <a:spLocks noChangeArrowheads="1"/>
          </p:cNvSpPr>
          <p:nvPr/>
        </p:nvSpPr>
        <p:spPr bwMode="auto">
          <a:xfrm>
            <a:off x="10497234" y="2040305"/>
            <a:ext cx="453999" cy="311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algn="ctr" eaLnBrk="1" hangingPunct="1"/>
            <a:r>
              <a:rPr lang="en-GB" sz="1400" b="0" dirty="0">
                <a:latin typeface="+mn-lt"/>
                <a:cs typeface="Arial" pitchFamily="34" charset="0"/>
              </a:rPr>
              <a:t>%</a:t>
            </a:r>
          </a:p>
        </p:txBody>
      </p:sp>
      <p:sp>
        <p:nvSpPr>
          <p:cNvPr id="37" name="Text Placeholder 3">
            <a:extLst>
              <a:ext uri="{FF2B5EF4-FFF2-40B4-BE49-F238E27FC236}">
                <a16:creationId xmlns:a16="http://schemas.microsoft.com/office/drawing/2014/main" id="{65E0B360-B0CB-90D9-9CD7-974C94C89F69}"/>
              </a:ext>
            </a:extLst>
          </p:cNvPr>
          <p:cNvSpPr txBox="1">
            <a:spLocks/>
          </p:cNvSpPr>
          <p:nvPr/>
        </p:nvSpPr>
        <p:spPr>
          <a:xfrm>
            <a:off x="8398845" y="5489607"/>
            <a:ext cx="3347218" cy="293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IE" sz="1100" dirty="0">
                <a:latin typeface="Montserrat" pitchFamily="2" charset="77"/>
              </a:rPr>
              <a:t>*All other mentions 6% or less</a:t>
            </a:r>
          </a:p>
        </p:txBody>
      </p:sp>
      <p:sp>
        <p:nvSpPr>
          <p:cNvPr id="38" name="Text Placeholder 3">
            <a:extLst>
              <a:ext uri="{FF2B5EF4-FFF2-40B4-BE49-F238E27FC236}">
                <a16:creationId xmlns:a16="http://schemas.microsoft.com/office/drawing/2014/main" id="{79BB599C-A94F-C129-E2B2-15E22952A0A6}"/>
              </a:ext>
            </a:extLst>
          </p:cNvPr>
          <p:cNvSpPr txBox="1">
            <a:spLocks/>
          </p:cNvSpPr>
          <p:nvPr/>
        </p:nvSpPr>
        <p:spPr>
          <a:xfrm>
            <a:off x="9110445" y="265445"/>
            <a:ext cx="3060398" cy="4063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IE" sz="1100" dirty="0">
                <a:latin typeface="Montserrat" pitchFamily="2" charset="77"/>
              </a:rPr>
              <a:t>Base: Primary Producers - 2560 </a:t>
            </a:r>
          </a:p>
        </p:txBody>
      </p:sp>
    </p:spTree>
    <p:extLst>
      <p:ext uri="{BB962C8B-B14F-4D97-AF65-F5344CB8AC3E}">
        <p14:creationId xmlns:p14="http://schemas.microsoft.com/office/powerpoint/2010/main" val="1160308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0EDE2B71-4B2C-7588-D583-055F8484279B}"/>
              </a:ext>
            </a:extLst>
          </p:cNvPr>
          <p:cNvSpPr txBox="1">
            <a:spLocks/>
          </p:cNvSpPr>
          <p:nvPr/>
        </p:nvSpPr>
        <p:spPr>
          <a:xfrm>
            <a:off x="19986" y="182488"/>
            <a:ext cx="10681210" cy="8191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i="0" kern="1200" baseline="0">
                <a:solidFill>
                  <a:schemeClr val="tx2"/>
                </a:solidFill>
                <a:latin typeface="Montserrat Light" pitchFamily="2" charset="77"/>
                <a:ea typeface="+mj-ea"/>
                <a:cs typeface="+mj-cs"/>
              </a:defRPr>
            </a:lvl1pPr>
          </a:lstStyle>
          <a:p>
            <a:r>
              <a:rPr lang="en-US" sz="3100" dirty="0">
                <a:solidFill>
                  <a:schemeClr val="tx1"/>
                </a:solidFill>
                <a:latin typeface="Montserrat" pitchFamily="2" charset="77"/>
              </a:rPr>
              <a:t>Subjected to Unfair Trading Practice – Overview  </a:t>
            </a:r>
          </a:p>
        </p:txBody>
      </p:sp>
      <p:graphicFrame>
        <p:nvGraphicFramePr>
          <p:cNvPr id="3" name="Chart 2">
            <a:extLst>
              <a:ext uri="{FF2B5EF4-FFF2-40B4-BE49-F238E27FC236}">
                <a16:creationId xmlns:a16="http://schemas.microsoft.com/office/drawing/2014/main" id="{734FD01C-8C8A-FF4A-DD81-26A34656D22E}"/>
              </a:ext>
            </a:extLst>
          </p:cNvPr>
          <p:cNvGraphicFramePr/>
          <p:nvPr>
            <p:extLst>
              <p:ext uri="{D42A27DB-BD31-4B8C-83A1-F6EECF244321}">
                <p14:modId xmlns:p14="http://schemas.microsoft.com/office/powerpoint/2010/main" val="3994394954"/>
              </p:ext>
            </p:extLst>
          </p:nvPr>
        </p:nvGraphicFramePr>
        <p:xfrm>
          <a:off x="0" y="1853821"/>
          <a:ext cx="4756049" cy="3382868"/>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5037BBC6-5936-E8CF-398B-8DE104C72F86}"/>
              </a:ext>
            </a:extLst>
          </p:cNvPr>
          <p:cNvSpPr txBox="1">
            <a:spLocks noChangeArrowheads="1"/>
          </p:cNvSpPr>
          <p:nvPr/>
        </p:nvSpPr>
        <p:spPr bwMode="auto">
          <a:xfrm>
            <a:off x="2390724" y="2000377"/>
            <a:ext cx="3449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algn="ctr" eaLnBrk="1" hangingPunct="1"/>
            <a:r>
              <a:rPr lang="en-GB" sz="1400" b="0" dirty="0">
                <a:latin typeface="+mn-lt"/>
                <a:cs typeface="Arial" pitchFamily="34" charset="0"/>
              </a:rPr>
              <a:t>%</a:t>
            </a:r>
          </a:p>
        </p:txBody>
      </p:sp>
      <p:sp>
        <p:nvSpPr>
          <p:cNvPr id="5" name="Rectangle 4">
            <a:extLst>
              <a:ext uri="{FF2B5EF4-FFF2-40B4-BE49-F238E27FC236}">
                <a16:creationId xmlns:a16="http://schemas.microsoft.com/office/drawing/2014/main" id="{73301366-034A-6556-156D-75605DE49C5E}"/>
              </a:ext>
            </a:extLst>
          </p:cNvPr>
          <p:cNvSpPr/>
          <p:nvPr/>
        </p:nvSpPr>
        <p:spPr>
          <a:xfrm>
            <a:off x="1886522" y="1380888"/>
            <a:ext cx="1353372" cy="548017"/>
          </a:xfrm>
          <a:prstGeom prst="rect">
            <a:avLst/>
          </a:prstGeom>
          <a:solidFill>
            <a:schemeClr val="bg1"/>
          </a:solidFill>
          <a:ln w="19050">
            <a:solidFill>
              <a:schemeClr val="tx1"/>
            </a:solidFill>
          </a:ln>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chemeClr val="tx1"/>
                </a:solidFill>
                <a:effectLst/>
                <a:uLnTx/>
                <a:uFillTx/>
                <a:latin typeface="+mj-lt"/>
                <a:ea typeface="+mn-ea"/>
                <a:cs typeface="Arial" pitchFamily="34" charset="0"/>
              </a:rPr>
              <a:t>Any Black</a:t>
            </a:r>
          </a:p>
        </p:txBody>
      </p:sp>
      <p:graphicFrame>
        <p:nvGraphicFramePr>
          <p:cNvPr id="6" name="Chart 5">
            <a:extLst>
              <a:ext uri="{FF2B5EF4-FFF2-40B4-BE49-F238E27FC236}">
                <a16:creationId xmlns:a16="http://schemas.microsoft.com/office/drawing/2014/main" id="{9577DB84-7210-02AA-6F54-70D2CAAC5800}"/>
              </a:ext>
            </a:extLst>
          </p:cNvPr>
          <p:cNvGraphicFramePr/>
          <p:nvPr>
            <p:extLst>
              <p:ext uri="{D42A27DB-BD31-4B8C-83A1-F6EECF244321}">
                <p14:modId xmlns:p14="http://schemas.microsoft.com/office/powerpoint/2010/main" val="986202292"/>
              </p:ext>
            </p:extLst>
          </p:nvPr>
        </p:nvGraphicFramePr>
        <p:xfrm>
          <a:off x="3342922" y="1853821"/>
          <a:ext cx="4756049" cy="338286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1EF33797-4A04-7E7C-8FF2-5B40782A4666}"/>
              </a:ext>
            </a:extLst>
          </p:cNvPr>
          <p:cNvSpPr txBox="1">
            <a:spLocks noChangeArrowheads="1"/>
          </p:cNvSpPr>
          <p:nvPr/>
        </p:nvSpPr>
        <p:spPr bwMode="auto">
          <a:xfrm>
            <a:off x="5733646" y="2000377"/>
            <a:ext cx="3449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algn="ctr" eaLnBrk="1" hangingPunct="1"/>
            <a:r>
              <a:rPr lang="en-GB" sz="1400" b="0" dirty="0">
                <a:latin typeface="+mn-lt"/>
                <a:cs typeface="Arial" pitchFamily="34" charset="0"/>
              </a:rPr>
              <a:t>%</a:t>
            </a:r>
          </a:p>
        </p:txBody>
      </p:sp>
      <p:sp>
        <p:nvSpPr>
          <p:cNvPr id="8" name="Rectangle 7">
            <a:extLst>
              <a:ext uri="{FF2B5EF4-FFF2-40B4-BE49-F238E27FC236}">
                <a16:creationId xmlns:a16="http://schemas.microsoft.com/office/drawing/2014/main" id="{E7240E15-CC37-EF54-DD3F-08843F40BECF}"/>
              </a:ext>
            </a:extLst>
          </p:cNvPr>
          <p:cNvSpPr/>
          <p:nvPr/>
        </p:nvSpPr>
        <p:spPr>
          <a:xfrm>
            <a:off x="5229444" y="1380888"/>
            <a:ext cx="1353372" cy="548017"/>
          </a:xfrm>
          <a:prstGeom prst="rect">
            <a:avLst/>
          </a:prstGeom>
          <a:solidFill>
            <a:schemeClr val="bg1"/>
          </a:solidFill>
          <a:ln w="19050">
            <a:solidFill>
              <a:schemeClr val="tx1"/>
            </a:solidFill>
          </a:ln>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chemeClr val="tx1"/>
                </a:solidFill>
                <a:effectLst/>
                <a:uLnTx/>
                <a:uFillTx/>
                <a:latin typeface="+mj-lt"/>
                <a:ea typeface="+mn-ea"/>
                <a:cs typeface="Arial" pitchFamily="34" charset="0"/>
              </a:rPr>
              <a:t>Any Grey</a:t>
            </a:r>
          </a:p>
        </p:txBody>
      </p:sp>
      <p:graphicFrame>
        <p:nvGraphicFramePr>
          <p:cNvPr id="9" name="Chart 8">
            <a:extLst>
              <a:ext uri="{FF2B5EF4-FFF2-40B4-BE49-F238E27FC236}">
                <a16:creationId xmlns:a16="http://schemas.microsoft.com/office/drawing/2014/main" id="{28CF12E3-D733-179B-376F-87AF3BE74E14}"/>
              </a:ext>
            </a:extLst>
          </p:cNvPr>
          <p:cNvGraphicFramePr/>
          <p:nvPr>
            <p:extLst>
              <p:ext uri="{D42A27DB-BD31-4B8C-83A1-F6EECF244321}">
                <p14:modId xmlns:p14="http://schemas.microsoft.com/office/powerpoint/2010/main" val="1384973125"/>
              </p:ext>
            </p:extLst>
          </p:nvPr>
        </p:nvGraphicFramePr>
        <p:xfrm>
          <a:off x="6642571" y="1853821"/>
          <a:ext cx="4756049" cy="3382868"/>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B11948F8-CA2E-6835-95B8-378F1B45D273}"/>
              </a:ext>
            </a:extLst>
          </p:cNvPr>
          <p:cNvSpPr txBox="1">
            <a:spLocks noChangeArrowheads="1"/>
          </p:cNvSpPr>
          <p:nvPr/>
        </p:nvSpPr>
        <p:spPr bwMode="auto">
          <a:xfrm>
            <a:off x="9033295" y="2000377"/>
            <a:ext cx="3449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ヒラギノ角ゴ ProN W3" charset="-128"/>
              </a:defRPr>
            </a:lvl1pPr>
            <a:lvl2pPr marL="742950" indent="-285750" eaLnBrk="0" hangingPunct="0">
              <a:defRPr b="1">
                <a:solidFill>
                  <a:schemeClr val="tx1"/>
                </a:solidFill>
                <a:latin typeface="Arial" pitchFamily="34" charset="0"/>
                <a:ea typeface="ヒラギノ角ゴ ProN W3" charset="-128"/>
              </a:defRPr>
            </a:lvl2pPr>
            <a:lvl3pPr marL="1143000" indent="-228600" eaLnBrk="0" hangingPunct="0">
              <a:defRPr b="1">
                <a:solidFill>
                  <a:schemeClr val="tx1"/>
                </a:solidFill>
                <a:latin typeface="Arial" pitchFamily="34" charset="0"/>
                <a:ea typeface="ヒラギノ角ゴ ProN W3" charset="-128"/>
              </a:defRPr>
            </a:lvl3pPr>
            <a:lvl4pPr marL="1600200" indent="-228600" eaLnBrk="0" hangingPunct="0">
              <a:defRPr b="1">
                <a:solidFill>
                  <a:schemeClr val="tx1"/>
                </a:solidFill>
                <a:latin typeface="Arial" pitchFamily="34" charset="0"/>
                <a:ea typeface="ヒラギノ角ゴ ProN W3" charset="-128"/>
              </a:defRPr>
            </a:lvl4pPr>
            <a:lvl5pPr marL="2057400" indent="-228600" eaLnBrk="0" hangingPunct="0">
              <a:defRPr b="1">
                <a:solidFill>
                  <a:schemeClr val="tx1"/>
                </a:solidFill>
                <a:latin typeface="Arial" pitchFamily="34" charset="0"/>
                <a:ea typeface="ヒラギノ角ゴ ProN W3" charset="-128"/>
              </a:defRPr>
            </a:lvl5pPr>
            <a:lvl6pPr marL="2514600" indent="-228600" eaLnBrk="0" fontAlgn="base" hangingPunct="0">
              <a:spcBef>
                <a:spcPct val="0"/>
              </a:spcBef>
              <a:spcAft>
                <a:spcPct val="0"/>
              </a:spcAft>
              <a:defRPr b="1">
                <a:solidFill>
                  <a:schemeClr val="tx1"/>
                </a:solidFill>
                <a:latin typeface="Arial" pitchFamily="34" charset="0"/>
                <a:ea typeface="ヒラギノ角ゴ ProN W3" charset="-128"/>
              </a:defRPr>
            </a:lvl6pPr>
            <a:lvl7pPr marL="2971800" indent="-228600" eaLnBrk="0" fontAlgn="base" hangingPunct="0">
              <a:spcBef>
                <a:spcPct val="0"/>
              </a:spcBef>
              <a:spcAft>
                <a:spcPct val="0"/>
              </a:spcAft>
              <a:defRPr b="1">
                <a:solidFill>
                  <a:schemeClr val="tx1"/>
                </a:solidFill>
                <a:latin typeface="Arial" pitchFamily="34" charset="0"/>
                <a:ea typeface="ヒラギノ角ゴ ProN W3" charset="-128"/>
              </a:defRPr>
            </a:lvl7pPr>
            <a:lvl8pPr marL="3429000" indent="-228600" eaLnBrk="0" fontAlgn="base" hangingPunct="0">
              <a:spcBef>
                <a:spcPct val="0"/>
              </a:spcBef>
              <a:spcAft>
                <a:spcPct val="0"/>
              </a:spcAft>
              <a:defRPr b="1">
                <a:solidFill>
                  <a:schemeClr val="tx1"/>
                </a:solidFill>
                <a:latin typeface="Arial" pitchFamily="34" charset="0"/>
                <a:ea typeface="ヒラギノ角ゴ ProN W3" charset="-128"/>
              </a:defRPr>
            </a:lvl8pPr>
            <a:lvl9pPr marL="3886200" indent="-228600" eaLnBrk="0" fontAlgn="base" hangingPunct="0">
              <a:spcBef>
                <a:spcPct val="0"/>
              </a:spcBef>
              <a:spcAft>
                <a:spcPct val="0"/>
              </a:spcAft>
              <a:defRPr b="1">
                <a:solidFill>
                  <a:schemeClr val="tx1"/>
                </a:solidFill>
                <a:latin typeface="Arial" pitchFamily="34" charset="0"/>
                <a:ea typeface="ヒラギノ角ゴ ProN W3" charset="-128"/>
              </a:defRPr>
            </a:lvl9pPr>
          </a:lstStyle>
          <a:p>
            <a:pPr algn="ctr" eaLnBrk="1" hangingPunct="1"/>
            <a:r>
              <a:rPr lang="en-GB" sz="1400" b="0" dirty="0">
                <a:latin typeface="+mn-lt"/>
                <a:cs typeface="Arial" pitchFamily="34" charset="0"/>
              </a:rPr>
              <a:t>%</a:t>
            </a:r>
          </a:p>
        </p:txBody>
      </p:sp>
      <p:sp>
        <p:nvSpPr>
          <p:cNvPr id="11" name="Rectangle 10">
            <a:extLst>
              <a:ext uri="{FF2B5EF4-FFF2-40B4-BE49-F238E27FC236}">
                <a16:creationId xmlns:a16="http://schemas.microsoft.com/office/drawing/2014/main" id="{C799AA5A-4363-FF0D-053B-93D383408A5C}"/>
              </a:ext>
            </a:extLst>
          </p:cNvPr>
          <p:cNvSpPr/>
          <p:nvPr/>
        </p:nvSpPr>
        <p:spPr>
          <a:xfrm>
            <a:off x="8529093" y="1380888"/>
            <a:ext cx="1353372" cy="548017"/>
          </a:xfrm>
          <a:prstGeom prst="rect">
            <a:avLst/>
          </a:prstGeom>
          <a:solidFill>
            <a:schemeClr val="bg1"/>
          </a:solidFill>
          <a:ln w="19050">
            <a:solidFill>
              <a:schemeClr val="tx1"/>
            </a:solidFill>
          </a:ln>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chemeClr val="tx1"/>
                </a:solidFill>
                <a:effectLst/>
                <a:uLnTx/>
                <a:uFillTx/>
                <a:latin typeface="+mj-lt"/>
                <a:ea typeface="+mn-ea"/>
                <a:cs typeface="Arial" pitchFamily="34" charset="0"/>
              </a:rPr>
              <a:t>Any Grey or Black</a:t>
            </a:r>
          </a:p>
        </p:txBody>
      </p:sp>
      <p:sp>
        <p:nvSpPr>
          <p:cNvPr id="12" name="Text Placeholder 3">
            <a:extLst>
              <a:ext uri="{FF2B5EF4-FFF2-40B4-BE49-F238E27FC236}">
                <a16:creationId xmlns:a16="http://schemas.microsoft.com/office/drawing/2014/main" id="{8D7EA27E-880C-2AC4-C5F7-22002320F668}"/>
              </a:ext>
            </a:extLst>
          </p:cNvPr>
          <p:cNvSpPr txBox="1">
            <a:spLocks/>
          </p:cNvSpPr>
          <p:nvPr/>
        </p:nvSpPr>
        <p:spPr>
          <a:xfrm>
            <a:off x="9496680" y="345780"/>
            <a:ext cx="2461890" cy="2769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IE" sz="1100" dirty="0">
                <a:latin typeface="Montserrat" pitchFamily="2" charset="77"/>
              </a:rPr>
              <a:t>Base: Primary Producers - 2560  </a:t>
            </a:r>
          </a:p>
        </p:txBody>
      </p:sp>
      <p:sp>
        <p:nvSpPr>
          <p:cNvPr id="13" name="TextBox 12">
            <a:extLst>
              <a:ext uri="{FF2B5EF4-FFF2-40B4-BE49-F238E27FC236}">
                <a16:creationId xmlns:a16="http://schemas.microsoft.com/office/drawing/2014/main" id="{AA71CF5D-703E-0198-3736-93626C8E3001}"/>
              </a:ext>
            </a:extLst>
          </p:cNvPr>
          <p:cNvSpPr txBox="1"/>
          <p:nvPr/>
        </p:nvSpPr>
        <p:spPr>
          <a:xfrm>
            <a:off x="9033295" y="5591405"/>
            <a:ext cx="2612981" cy="369332"/>
          </a:xfrm>
          <a:prstGeom prst="rect">
            <a:avLst/>
          </a:prstGeom>
          <a:noFill/>
        </p:spPr>
        <p:txBody>
          <a:bodyPr wrap="square" rtlCol="0">
            <a:spAutoFit/>
          </a:bodyPr>
          <a:lstStyle/>
          <a:p>
            <a:r>
              <a:rPr lang="en-US" dirty="0"/>
              <a:t>( ) 2022 Benchmark </a:t>
            </a:r>
            <a:endParaRPr lang="en-GB" dirty="0"/>
          </a:p>
        </p:txBody>
      </p:sp>
      <p:sp>
        <p:nvSpPr>
          <p:cNvPr id="14" name="TextBox 13">
            <a:extLst>
              <a:ext uri="{FF2B5EF4-FFF2-40B4-BE49-F238E27FC236}">
                <a16:creationId xmlns:a16="http://schemas.microsoft.com/office/drawing/2014/main" id="{404B238C-93C2-E7C3-67C1-4909A838B618}"/>
              </a:ext>
            </a:extLst>
          </p:cNvPr>
          <p:cNvSpPr txBox="1"/>
          <p:nvPr/>
        </p:nvSpPr>
        <p:spPr>
          <a:xfrm>
            <a:off x="3711496" y="4441420"/>
            <a:ext cx="823098" cy="369332"/>
          </a:xfrm>
          <a:prstGeom prst="rect">
            <a:avLst/>
          </a:prstGeom>
          <a:noFill/>
        </p:spPr>
        <p:txBody>
          <a:bodyPr wrap="square" rtlCol="0">
            <a:spAutoFit/>
          </a:bodyPr>
          <a:lstStyle/>
          <a:p>
            <a:r>
              <a:rPr lang="en-US" dirty="0"/>
              <a:t>(24%)</a:t>
            </a:r>
            <a:endParaRPr lang="en-GB" dirty="0"/>
          </a:p>
        </p:txBody>
      </p:sp>
      <p:sp>
        <p:nvSpPr>
          <p:cNvPr id="15" name="TextBox 14">
            <a:extLst>
              <a:ext uri="{FF2B5EF4-FFF2-40B4-BE49-F238E27FC236}">
                <a16:creationId xmlns:a16="http://schemas.microsoft.com/office/drawing/2014/main" id="{40FEC74A-588E-F51C-9FED-D7FD7C74F4CE}"/>
              </a:ext>
            </a:extLst>
          </p:cNvPr>
          <p:cNvSpPr txBox="1"/>
          <p:nvPr/>
        </p:nvSpPr>
        <p:spPr>
          <a:xfrm>
            <a:off x="6975052" y="4441420"/>
            <a:ext cx="823098" cy="369332"/>
          </a:xfrm>
          <a:prstGeom prst="rect">
            <a:avLst/>
          </a:prstGeom>
          <a:noFill/>
        </p:spPr>
        <p:txBody>
          <a:bodyPr wrap="square" rtlCol="0">
            <a:spAutoFit/>
          </a:bodyPr>
          <a:lstStyle/>
          <a:p>
            <a:r>
              <a:rPr lang="en-US" dirty="0"/>
              <a:t>(6%)</a:t>
            </a:r>
            <a:endParaRPr lang="en-GB" dirty="0"/>
          </a:p>
        </p:txBody>
      </p:sp>
      <p:sp>
        <p:nvSpPr>
          <p:cNvPr id="16" name="TextBox 15">
            <a:extLst>
              <a:ext uri="{FF2B5EF4-FFF2-40B4-BE49-F238E27FC236}">
                <a16:creationId xmlns:a16="http://schemas.microsoft.com/office/drawing/2014/main" id="{8F1F1EBB-50AD-4A32-7D76-D3C20CE41CEE}"/>
              </a:ext>
            </a:extLst>
          </p:cNvPr>
          <p:cNvSpPr txBox="1"/>
          <p:nvPr/>
        </p:nvSpPr>
        <p:spPr>
          <a:xfrm>
            <a:off x="10339785" y="4441420"/>
            <a:ext cx="823098" cy="369332"/>
          </a:xfrm>
          <a:prstGeom prst="rect">
            <a:avLst/>
          </a:prstGeom>
          <a:noFill/>
        </p:spPr>
        <p:txBody>
          <a:bodyPr wrap="square" rtlCol="0">
            <a:spAutoFit/>
          </a:bodyPr>
          <a:lstStyle/>
          <a:p>
            <a:r>
              <a:rPr lang="en-US" dirty="0"/>
              <a:t>(25%)</a:t>
            </a:r>
            <a:endParaRPr lang="en-GB" dirty="0"/>
          </a:p>
        </p:txBody>
      </p:sp>
      <p:sp>
        <p:nvSpPr>
          <p:cNvPr id="17" name="Rectangle 16">
            <a:extLst>
              <a:ext uri="{FF2B5EF4-FFF2-40B4-BE49-F238E27FC236}">
                <a16:creationId xmlns:a16="http://schemas.microsoft.com/office/drawing/2014/main" id="{5E01963F-BCDA-B94C-71BB-5BFFEF684758}"/>
              </a:ext>
            </a:extLst>
          </p:cNvPr>
          <p:cNvSpPr/>
          <p:nvPr/>
        </p:nvSpPr>
        <p:spPr>
          <a:xfrm>
            <a:off x="935255" y="6090737"/>
            <a:ext cx="9941748" cy="584775"/>
          </a:xfrm>
          <a:prstGeom prst="rect">
            <a:avLst/>
          </a:prstGeom>
          <a:ln/>
        </p:spPr>
        <p:style>
          <a:lnRef idx="2">
            <a:schemeClr val="accent4"/>
          </a:lnRef>
          <a:fillRef idx="1">
            <a:schemeClr val="lt1"/>
          </a:fillRef>
          <a:effectRef idx="0">
            <a:schemeClr val="accent4"/>
          </a:effectRef>
          <a:fontRef idx="minor">
            <a:schemeClr val="dk1"/>
          </a:fontRef>
        </p:style>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600" dirty="0">
                <a:solidFill>
                  <a:schemeClr val="tx1"/>
                </a:solidFill>
              </a:rPr>
              <a:t>Similar to 2022, 1 in 4 primary producers claim to have been subjected to at least one black UTP with only 7% citing grey. Overall marginal increase in being subjected to any UTP (28%). </a:t>
            </a: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580851387"/>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PPPRESID" val="93564625"/>
</p:tagLst>
</file>

<file path=ppt/theme/theme1.xml><?xml version="1.0" encoding="utf-8"?>
<a:theme xmlns:a="http://schemas.openxmlformats.org/drawingml/2006/main" name="Office Theme">
  <a:themeElements>
    <a:clrScheme name="Coyne Research">
      <a:dk1>
        <a:srgbClr val="293040"/>
      </a:dk1>
      <a:lt1>
        <a:srgbClr val="FFFFFF"/>
      </a:lt1>
      <a:dk2>
        <a:srgbClr val="3F403F"/>
      </a:dk2>
      <a:lt2>
        <a:srgbClr val="9C9D9C"/>
      </a:lt2>
      <a:accent1>
        <a:srgbClr val="D00E59"/>
      </a:accent1>
      <a:accent2>
        <a:srgbClr val="D20176"/>
      </a:accent2>
      <a:accent3>
        <a:srgbClr val="891F77"/>
      </a:accent3>
      <a:accent4>
        <a:srgbClr val="784492"/>
      </a:accent4>
      <a:accent5>
        <a:srgbClr val="0084BE"/>
      </a:accent5>
      <a:accent6>
        <a:srgbClr val="81B530"/>
      </a:accent6>
      <a:hlink>
        <a:srgbClr val="D00E59"/>
      </a:hlink>
      <a:folHlink>
        <a:srgbClr val="F1F1F1"/>
      </a:folHlink>
    </a:clrScheme>
    <a:fontScheme name="Custom 1">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oyne Research">
    <a:dk1>
      <a:srgbClr val="293040"/>
    </a:dk1>
    <a:lt1>
      <a:srgbClr val="FFFFFF"/>
    </a:lt1>
    <a:dk2>
      <a:srgbClr val="3F403F"/>
    </a:dk2>
    <a:lt2>
      <a:srgbClr val="9C9D9C"/>
    </a:lt2>
    <a:accent1>
      <a:srgbClr val="D00E59"/>
    </a:accent1>
    <a:accent2>
      <a:srgbClr val="D20176"/>
    </a:accent2>
    <a:accent3>
      <a:srgbClr val="891F77"/>
    </a:accent3>
    <a:accent4>
      <a:srgbClr val="784492"/>
    </a:accent4>
    <a:accent5>
      <a:srgbClr val="0084BE"/>
    </a:accent5>
    <a:accent6>
      <a:srgbClr val="81B530"/>
    </a:accent6>
    <a:hlink>
      <a:srgbClr val="D00E59"/>
    </a:hlink>
    <a:folHlink>
      <a:srgbClr val="F1F1F1"/>
    </a:folHlink>
  </a:clrScheme>
</a:themeOverride>
</file>

<file path=ppt/theme/themeOverride2.xml><?xml version="1.0" encoding="utf-8"?>
<a:themeOverride xmlns:a="http://schemas.openxmlformats.org/drawingml/2006/main">
  <a:clrScheme name="Coyne Research">
    <a:dk1>
      <a:srgbClr val="293040"/>
    </a:dk1>
    <a:lt1>
      <a:srgbClr val="FFFFFF"/>
    </a:lt1>
    <a:dk2>
      <a:srgbClr val="3F403F"/>
    </a:dk2>
    <a:lt2>
      <a:srgbClr val="9C9D9C"/>
    </a:lt2>
    <a:accent1>
      <a:srgbClr val="D00E59"/>
    </a:accent1>
    <a:accent2>
      <a:srgbClr val="D20176"/>
    </a:accent2>
    <a:accent3>
      <a:srgbClr val="891F77"/>
    </a:accent3>
    <a:accent4>
      <a:srgbClr val="784492"/>
    </a:accent4>
    <a:accent5>
      <a:srgbClr val="0084BE"/>
    </a:accent5>
    <a:accent6>
      <a:srgbClr val="81B530"/>
    </a:accent6>
    <a:hlink>
      <a:srgbClr val="D00E59"/>
    </a:hlink>
    <a:folHlink>
      <a:srgbClr val="F1F1F1"/>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Microsoft.Office.RecordsManagement.PolicyFeatures.ExpirationEventReceiver</Name>
    <Synchronization>Synchronous</Synchronization>
    <Type>10001</Type>
    <SequenceNumber>101</SequenceNumber>
    <Url/>
    <Assembly>Microsoft.Office.Policy, Version=15.0.0.0,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10002</Type>
    <SequenceNumber>102</SequenceNumber>
    <Url/>
    <Assembly>Microsoft.Office.Policy, Version=15.0.0.0,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10004</Type>
    <SequenceNumber>103</SequenceNumber>
    <Url/>
    <Assembly>Microsoft.Office.Policy, Version=15.0.0.0,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10006</Type>
    <SequenceNumber>104</SequenceNumber>
    <Url/>
    <Assembly>Microsoft.Office.Policy, Version=15.0.0.0,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10009</Type>
    <SequenceNumber>105</SequenceNumber>
    <Url/>
    <Assembly>Microsoft.Office.Policy, Version=15.0.0.0, Culture=neutral, PublicKeyToken=71e9bce111e9429c</Assembly>
    <Class>Microsoft.Office.RecordsManagement.Internal.UpdateExpireDate</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eDocs_SeriesSubSeriesTaxHTField0 xmlns="3a173335-c79b-4f07-942c-ed59cc10fbfc">
      <Terms xmlns="http://schemas.microsoft.com/office/infopath/2007/PartnerControls">
        <TermInfo xmlns="http://schemas.microsoft.com/office/infopath/2007/PartnerControls">
          <TermName xmlns="http://schemas.microsoft.com/office/infopath/2007/PartnerControls">001</TermName>
          <TermId xmlns="http://schemas.microsoft.com/office/infopath/2007/PartnerControls">0daad6a4-290e-4e23-9b40-f867b2072ad2</TermId>
        </TermInfo>
      </Terms>
    </eDocs_SeriesSubSeriesTaxHTField0>
    <eDocs_FileStatus xmlns="http://schemas.microsoft.com/sharepoint/v3">Live</eDocs_FileStatus>
    <eDocs_SecurityClassificationTaxHTField0 xmlns="3a173335-c79b-4f07-942c-ed59cc10fbfc">
      <Terms xmlns="http://schemas.microsoft.com/office/infopath/2007/PartnerControls">
        <TermInfo xmlns="http://schemas.microsoft.com/office/infopath/2007/PartnerControls">
          <TermName xmlns="http://schemas.microsoft.com/office/infopath/2007/PartnerControls">Restrictive</TermName>
          <TermId xmlns="http://schemas.microsoft.com/office/infopath/2007/PartnerControls">b6cdb86d-2ce3-48f9-be6c-29b64bc9cca9</TermId>
        </TermInfo>
      </Terms>
    </eDocs_SecurityClassificationTaxHTField0>
    <eDocs_DocumentTopicsTaxHTField0 xmlns="3a173335-c79b-4f07-942c-ed59cc10fbfc">
      <Terms xmlns="http://schemas.microsoft.com/office/infopath/2007/PartnerControls"/>
    </eDocs_DocumentTopicsTaxHTField0>
    <eDocs_FileTopicsTaxHTField0 xmlns="3a173335-c79b-4f07-942c-ed59cc10fbfc">
      <Terms xmlns="http://schemas.microsoft.com/office/infopath/2007/PartnerControls">
        <TermInfo xmlns="http://schemas.microsoft.com/office/infopath/2007/PartnerControls">
          <TermName xmlns="http://schemas.microsoft.com/office/infopath/2007/PartnerControls">Administration</TermName>
          <TermId xmlns="http://schemas.microsoft.com/office/infopath/2007/PartnerControls">2a70bc68-c293-40d3-9f4b-d244cf61f82e</TermId>
        </TermInfo>
      </Terms>
    </eDocs_FileTopicsTaxHTField0>
    <TaxCatchAll xmlns="5d5bd26d-3351-45fa-b95d-d9fc0ba6a5b5">
      <Value>4</Value>
      <Value>3</Value>
      <Value>2</Value>
      <Value>1</Value>
    </TaxCatchAll>
    <eDocs_FileName xmlns="http://schemas.microsoft.com/sharepoint/v3">AGUTP001-007-2022</eDocs_FileName>
    <eDocs_YearTaxHTField0 xmlns="3a173335-c79b-4f07-942c-ed59cc10fbfc">
      <Terms xmlns="http://schemas.microsoft.com/office/infopath/2007/PartnerControls">
        <TermInfo xmlns="http://schemas.microsoft.com/office/infopath/2007/PartnerControls">
          <TermName xmlns="http://schemas.microsoft.com/office/infopath/2007/PartnerControls">2022</TermName>
          <TermId xmlns="http://schemas.microsoft.com/office/infopath/2007/PartnerControls">8fb03f2a-c3cf-4498-b443-5004e5f8731e</TermId>
        </TermInfo>
      </Terms>
    </eDocs_YearTaxHTField0>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p:Policy xmlns:p="office.server.policy" id="" local="true">
  <p:Name>eDocument</p:Name>
  <p:Description/>
  <p:Statement/>
  <p:PolicyItems/>
</p:Policy>
</file>

<file path=customXml/item5.xml><?xml version="1.0" encoding="utf-8"?>
<ct:contentTypeSchema xmlns:ct="http://schemas.microsoft.com/office/2006/metadata/contentType" xmlns:ma="http://schemas.microsoft.com/office/2006/metadata/properties/metaAttributes" ct:_="" ma:_="" ma:contentTypeName="eDocument" ma:contentTypeID="0x0101000BC94875665D404BB1351B53C41FD2C0007F509F74CFB5A849B365BC84B2BA3B8B" ma:contentTypeVersion="21" ma:contentTypeDescription="Create a new document for eDocs" ma:contentTypeScope="" ma:versionID="28b4a651df92672e132856dda688fcd8">
  <xsd:schema xmlns:xsd="http://www.w3.org/2001/XMLSchema" xmlns:xs="http://www.w3.org/2001/XMLSchema" xmlns:p="http://schemas.microsoft.com/office/2006/metadata/properties" xmlns:ns1="http://schemas.microsoft.com/sharepoint/v3" xmlns:ns2="3a173335-c79b-4f07-942c-ed59cc10fbfc" xmlns:ns3="5d5bd26d-3351-45fa-b95d-d9fc0ba6a5b5" targetNamespace="http://schemas.microsoft.com/office/2006/metadata/properties" ma:root="true" ma:fieldsID="cf22d9186f17da1033cb57b0dc567cc5" ns1:_="" ns2:_="" ns3:_="">
    <xsd:import namespace="http://schemas.microsoft.com/sharepoint/v3"/>
    <xsd:import namespace="3a173335-c79b-4f07-942c-ed59cc10fbfc"/>
    <xsd:import namespace="5d5bd26d-3351-45fa-b95d-d9fc0ba6a5b5"/>
    <xsd:element name="properties">
      <xsd:complexType>
        <xsd:sequence>
          <xsd:element name="documentManagement">
            <xsd:complexType>
              <xsd:all>
                <xsd:element ref="ns2:eDocs_DocumentTopicsTaxHTField0" minOccurs="0"/>
                <xsd:element ref="ns1:_vti_ItemDeclaredRecord" minOccurs="0"/>
                <xsd:element ref="ns1:_dlc_Exempt" minOccurs="0"/>
                <xsd:element ref="ns1:_dlc_ExpireDateSaved" minOccurs="0"/>
                <xsd:element ref="ns1:_dlc_ExpireDate" minOccurs="0"/>
                <xsd:element ref="ns3:TaxCatchAll" minOccurs="0"/>
                <xsd:element ref="ns2:eDocs_SeriesSubSeriesTaxHTField0" minOccurs="0"/>
                <xsd:element ref="ns2:eDocs_YearTaxHTField0" minOccurs="0"/>
                <xsd:element ref="ns1:eDocs_FileName" minOccurs="0"/>
                <xsd:element ref="ns1:eDocs_FileStatus"/>
                <xsd:element ref="ns2:eDocs_FileTopicsTaxHTField0" minOccurs="0"/>
                <xsd:element ref="ns2:eDocs_SecurityClassificationTaxHTField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vti_ItemDeclaredRecord" ma:index="10" nillable="true" ma:displayName="Declared Record" ma:hidden="true" ma:internalName="_vti_ItemDeclaredRecord" ma:readOnly="true">
      <xsd:simpleType>
        <xsd:restriction base="dms:DateTime"/>
      </xsd:simpleType>
    </xsd:element>
    <xsd:element name="_dlc_Exempt" ma:index="11" nillable="true" ma:displayName="Exempt from Policy" ma:hidden="true" ma:internalName="_dlc_Exempt" ma:readOnly="true">
      <xsd:simpleType>
        <xsd:restriction base="dms:Unknown"/>
      </xsd:simpleType>
    </xsd:element>
    <xsd:element name="_dlc_ExpireDateSaved" ma:index="12" nillable="true" ma:displayName="Original Expiration Date" ma:hidden="true" ma:internalName="_dlc_ExpireDateSaved" ma:readOnly="true">
      <xsd:simpleType>
        <xsd:restriction base="dms:DateTime"/>
      </xsd:simpleType>
    </xsd:element>
    <xsd:element name="_dlc_ExpireDate" ma:index="13" nillable="true" ma:displayName="Expiration Date" ma:description="" ma:hidden="true" ma:indexed="true" ma:internalName="_dlc_ExpireDate" ma:readOnly="true">
      <xsd:simpleType>
        <xsd:restriction base="dms:DateTime"/>
      </xsd:simpleType>
    </xsd:element>
    <xsd:element name="eDocs_FileName" ma:index="19" nillable="true" ma:displayName="File Name" ma:default="0" ma:description="File Number" ma:indexed="true" ma:internalName="eDocs_FileName">
      <xsd:simpleType>
        <xsd:restriction base="dms:Text">
          <xsd:maxLength value="100"/>
        </xsd:restriction>
      </xsd:simpleType>
    </xsd:element>
    <xsd:element name="eDocs_FileStatus" ma:index="20" ma:displayName="Status" ma:default="Live" ma:description="Current Status of the File. This is set to Live, Archived or sent to National Archives" ma:format="Dropdown" ma:indexed="true" ma:internalName="eDocs_FileStatus">
      <xsd:simpleType>
        <xsd:restriction base="dms:Choice">
          <xsd:enumeration value="Live"/>
          <xsd:enumeration value="Archived"/>
          <xsd:enumeration value="Cancelled"/>
          <xsd:enumeration value="Sent to National Archives"/>
        </xsd:restriction>
      </xsd:simpleType>
    </xsd:element>
  </xsd:schema>
  <xsd:schema xmlns:xsd="http://www.w3.org/2001/XMLSchema" xmlns:xs="http://www.w3.org/2001/XMLSchema" xmlns:dms="http://schemas.microsoft.com/office/2006/documentManagement/types" xmlns:pc="http://schemas.microsoft.com/office/infopath/2007/PartnerControls" targetNamespace="3a173335-c79b-4f07-942c-ed59cc10fbfc" elementFormDefault="qualified">
    <xsd:import namespace="http://schemas.microsoft.com/office/2006/documentManagement/types"/>
    <xsd:import namespace="http://schemas.microsoft.com/office/infopath/2007/PartnerControls"/>
    <xsd:element name="eDocs_DocumentTopicsTaxHTField0" ma:index="9" nillable="true" ma:taxonomy="true" ma:internalName="eDocs_DocumentTopicsTaxHTField0" ma:taxonomyFieldName="eDocs_DocumentTopics" ma:displayName="Document Topics" ma:fieldId="{fbaa881f-c4ae-443f-9fda-fbdd527793df}" ma:taxonomyMulti="true" ma:sspId="638719e2-a8dd-41e9-a1c8-eaacd362d94e" ma:termSetId="82c236d1-095a-4485-b5f1-b0c1734cab1b" ma:anchorId="00000000-0000-0000-0000-000000000000" ma:open="false" ma:isKeyword="false">
      <xsd:complexType>
        <xsd:sequence>
          <xsd:element ref="pc:Terms" minOccurs="0" maxOccurs="1"/>
        </xsd:sequence>
      </xsd:complexType>
    </xsd:element>
    <xsd:element name="eDocs_SeriesSubSeriesTaxHTField0" ma:index="15" nillable="true" ma:taxonomy="true" ma:internalName="eDocs_SeriesSubSeriesTaxHTField0" ma:taxonomyFieldName="eDocs_SeriesSubSeries" ma:displayName="Sub Series" ma:fieldId="{11f8bb48-43d6-459a-8b80-9123185593c7}" ma:sspId="638719e2-a8dd-41e9-a1c8-eaacd362d94e" ma:termSetId="d1487d56-a514-44f1-aca8-ee79458ab651" ma:anchorId="00000000-0000-0000-0000-000000000000" ma:open="false" ma:isKeyword="false">
      <xsd:complexType>
        <xsd:sequence>
          <xsd:element ref="pc:Terms" minOccurs="0" maxOccurs="1"/>
        </xsd:sequence>
      </xsd:complexType>
    </xsd:element>
    <xsd:element name="eDocs_YearTaxHTField0" ma:index="17" nillable="true" ma:taxonomy="true" ma:internalName="eDocs_YearTaxHTField0" ma:taxonomyFieldName="eDocs_Year" ma:displayName="Year" ma:indexed="true" ma:fieldId="{7b1b8a72-8553-41e1-8dd7-5ce464e281f2}" ma:sspId="638719e2-a8dd-41e9-a1c8-eaacd362d94e" ma:termSetId="acc59e8e-1c4e-4c17-97cb-7d9483177247" ma:anchorId="00000000-0000-0000-0000-000000000000" ma:open="false" ma:isKeyword="false">
      <xsd:complexType>
        <xsd:sequence>
          <xsd:element ref="pc:Terms" minOccurs="0" maxOccurs="1"/>
        </xsd:sequence>
      </xsd:complexType>
    </xsd:element>
    <xsd:element name="eDocs_FileTopicsTaxHTField0" ma:index="21" nillable="true" ma:taxonomy="true" ma:internalName="eDocs_FileTopicsTaxHTField0" ma:taxonomyFieldName="eDocs_FileTopics" ma:displayName="File Topics" ma:fieldId="{602c691f-3efa-402d-ab5c-baa8c240a9e7}" ma:taxonomyMulti="true" ma:sspId="638719e2-a8dd-41e9-a1c8-eaacd362d94e" ma:termSetId="82c236d1-095a-4485-b5f1-b0c1734cab1b" ma:anchorId="00000000-0000-0000-0000-000000000000" ma:open="false" ma:isKeyword="false">
      <xsd:complexType>
        <xsd:sequence>
          <xsd:element ref="pc:Terms" minOccurs="0" maxOccurs="1"/>
        </xsd:sequence>
      </xsd:complexType>
    </xsd:element>
    <xsd:element name="eDocs_SecurityClassificationTaxHTField0" ma:index="23" nillable="true" ma:taxonomy="true" ma:internalName="eDocs_SecurityClassificationTaxHTField0" ma:taxonomyFieldName="eDocs_SecurityClassification" ma:displayName="Security Classification" ma:default="1;#Restrictive|b6cdb86d-2ce3-48f9-be6c-29b64bc9cca9" ma:fieldId="{6bbd3faf-a5ab-4e5e-b8a6-a5e099cef439}" ma:sspId="638719e2-a8dd-41e9-a1c8-eaacd362d94e" ma:termSetId="b6ed839a-487e-4da7-8327-e934f239e0b0"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d5bd26d-3351-45fa-b95d-d9fc0ba6a5b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6f92fc9-f069-4aa2-8abd-f353d247d8ec}" ma:internalName="TaxCatchAll" ma:showField="CatchAllData" ma:web="5d5bd26d-3351-45fa-b95d-d9fc0ba6a5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69FEA96-7F80-4EA0-99C9-C4754A97D065}">
  <ds:schemaRefs>
    <ds:schemaRef ds:uri="http://schemas.microsoft.com/sharepoint/events"/>
  </ds:schemaRefs>
</ds:datastoreItem>
</file>

<file path=customXml/itemProps2.xml><?xml version="1.0" encoding="utf-8"?>
<ds:datastoreItem xmlns:ds="http://schemas.openxmlformats.org/officeDocument/2006/customXml" ds:itemID="{6C873E6D-7A80-4DC1-9451-598886FC737E}">
  <ds:schemaRefs>
    <ds:schemaRef ds:uri="http://purl.org/dc/terms/"/>
    <ds:schemaRef ds:uri="5d5bd26d-3351-45fa-b95d-d9fc0ba6a5b5"/>
    <ds:schemaRef ds:uri="http://schemas.microsoft.com/office/2006/documentManagement/types"/>
    <ds:schemaRef ds:uri="http://purl.org/dc/elements/1.1/"/>
    <ds:schemaRef ds:uri="http://schemas.microsoft.com/office/2006/metadata/properties"/>
    <ds:schemaRef ds:uri="http://purl.org/dc/dcmitype/"/>
    <ds:schemaRef ds:uri="http://schemas.openxmlformats.org/package/2006/metadata/core-properties"/>
    <ds:schemaRef ds:uri="http://www.w3.org/XML/1998/namespace"/>
    <ds:schemaRef ds:uri="http://schemas.microsoft.com/office/infopath/2007/PartnerControls"/>
    <ds:schemaRef ds:uri="3a173335-c79b-4f07-942c-ed59cc10fbfc"/>
    <ds:schemaRef ds:uri="http://schemas.microsoft.com/sharepoint/v3"/>
  </ds:schemaRefs>
</ds:datastoreItem>
</file>

<file path=customXml/itemProps3.xml><?xml version="1.0" encoding="utf-8"?>
<ds:datastoreItem xmlns:ds="http://schemas.openxmlformats.org/officeDocument/2006/customXml" ds:itemID="{6554CA95-8E93-4D0F-9B07-2C1F4CD3F19E}">
  <ds:schemaRefs>
    <ds:schemaRef ds:uri="http://schemas.microsoft.com/sharepoint/v3/contenttype/forms"/>
  </ds:schemaRefs>
</ds:datastoreItem>
</file>

<file path=customXml/itemProps4.xml><?xml version="1.0" encoding="utf-8"?>
<ds:datastoreItem xmlns:ds="http://schemas.openxmlformats.org/officeDocument/2006/customXml" ds:itemID="{1B454D9C-28B1-4FA4-8CA8-EEF770473E4C}">
  <ds:schemaRefs>
    <ds:schemaRef ds:uri="office.server.policy"/>
  </ds:schemaRefs>
</ds:datastoreItem>
</file>

<file path=customXml/itemProps5.xml><?xml version="1.0" encoding="utf-8"?>
<ds:datastoreItem xmlns:ds="http://schemas.openxmlformats.org/officeDocument/2006/customXml" ds:itemID="{04DF6F27-9530-4632-93B1-D0D1B27057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a173335-c79b-4f07-942c-ed59cc10fbfc"/>
    <ds:schemaRef ds:uri="5d5bd26d-3351-45fa-b95d-d9fc0ba6a5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78</TotalTime>
  <Words>4098</Words>
  <Application>Microsoft Office PowerPoint</Application>
  <PresentationFormat>Widescreen</PresentationFormat>
  <Paragraphs>720</Paragraphs>
  <Slides>31</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Montserrat</vt:lpstr>
      <vt:lpstr>Montserrat ExtraLight</vt:lpstr>
      <vt:lpstr>Calibri</vt:lpstr>
      <vt:lpstr>Montserrat Light</vt:lpstr>
      <vt:lpstr>Arial</vt:lpstr>
      <vt:lpstr>Office Theme</vt:lpstr>
      <vt:lpstr>PowerPoint Presentation</vt:lpstr>
      <vt:lpstr>PowerPoint Presentation</vt:lpstr>
      <vt:lpstr>PowerPoint Presentation</vt:lpstr>
      <vt:lpstr>PowerPoint Presentation</vt:lpstr>
      <vt:lpstr>Profile of Primary Producers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Profile of Business-to-Business Suppliers </vt:lpstr>
      <vt:lpstr>Mainly Operated Sector</vt:lpstr>
      <vt:lpstr>Business’ Most Recent Annual Sales in the Most Recent Financial Year</vt:lpstr>
      <vt:lpstr>Awareness &amp; Understanding of the Unfair Trading Practices Regulations – II </vt:lpstr>
      <vt:lpstr>PowerPoint Presentation</vt:lpstr>
      <vt:lpstr>PowerPoint Presentation</vt:lpstr>
      <vt:lpstr>PowerPoint Presentation</vt:lpstr>
      <vt:lpstr>Estimated Cost to Business Arising From Unfair  Trading Practices</vt:lpstr>
      <vt:lpstr>Raise Issue with any Operators/Bodies?</vt:lpstr>
      <vt:lpstr>Reason for Not Raising the Issue with Anyone</vt:lpstr>
      <vt:lpstr>Position of Weaker Suppliers Against  Stronger Buyers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Ready</dc:creator>
  <cp:lastModifiedBy>Lonergan, Catherine</cp:lastModifiedBy>
  <cp:revision>495</cp:revision>
  <cp:lastPrinted>2023-05-22T14:28:05Z</cp:lastPrinted>
  <dcterms:created xsi:type="dcterms:W3CDTF">2022-04-12T02:50:21Z</dcterms:created>
  <dcterms:modified xsi:type="dcterms:W3CDTF">2023-06-09T10:18:43Z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0x0101000BC94875665D404BB1351B53C41FD2C0007F509F74CFB5A849B365BC84B2BA3B8B</vt:lpwstr>
  </property>
  <property fmtid="{D5CDD505-2E9C-101B-9397-08002B2CF9AE}" pid="3" name="eDocs_SecurityClassification">
    <vt:lpwstr>1;#Restrictive|b6cdb86d-2ce3-48f9-be6c-29b64bc9cca9</vt:lpwstr>
  </property>
  <property fmtid="{D5CDD505-2E9C-101B-9397-08002B2CF9AE}" pid="4" name="_dlc_policyId">
    <vt:lpwstr/>
  </property>
  <property fmtid="{D5CDD505-2E9C-101B-9397-08002B2CF9AE}" pid="5" name="eDocs_Year">
    <vt:lpwstr>3;#2022|8fb03f2a-c3cf-4498-b443-5004e5f8731e</vt:lpwstr>
  </property>
  <property fmtid="{D5CDD505-2E9C-101B-9397-08002B2CF9AE}" pid="6" name="eDocs_SeriesSubSeries">
    <vt:lpwstr>4;#001|0daad6a4-290e-4e23-9b40-f867b2072ad2</vt:lpwstr>
  </property>
  <property fmtid="{D5CDD505-2E9C-101B-9397-08002B2CF9AE}" pid="7" name="eDocs_FileTopics">
    <vt:lpwstr>2;#Administration|2a70bc68-c293-40d3-9f4b-d244cf61f82e</vt:lpwstr>
  </property>
  <property fmtid="{D5CDD505-2E9C-101B-9397-08002B2CF9AE}" pid="8" name="ItemRetentionFormula">
    <vt:lpwstr/>
  </property>
  <property fmtid="{D5CDD505-2E9C-101B-9397-08002B2CF9AE}" pid="9" name="eDocs_DocumentTopics">
    <vt:lpwstr/>
  </property>
</Properties>
</file>